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sldIdLst>
    <p:sldId id="256" r:id="rId2"/>
    <p:sldId id="257" r:id="rId3"/>
    <p:sldId id="259" r:id="rId4"/>
    <p:sldId id="260" r:id="rId5"/>
    <p:sldId id="261" r:id="rId6"/>
    <p:sldId id="263" r:id="rId7"/>
    <p:sldId id="264" r:id="rId8"/>
    <p:sldId id="273" r:id="rId9"/>
    <p:sldId id="272" r:id="rId10"/>
    <p:sldId id="271" r:id="rId11"/>
    <p:sldId id="269" r:id="rId12"/>
    <p:sldId id="265" r:id="rId13"/>
    <p:sldId id="274" r:id="rId14"/>
    <p:sldId id="262"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71" autoAdjust="0"/>
  </p:normalViewPr>
  <p:slideViewPr>
    <p:cSldViewPr>
      <p:cViewPr>
        <p:scale>
          <a:sx n="75" d="100"/>
          <a:sy n="75" d="100"/>
        </p:scale>
        <p:origin x="-72" y="-72"/>
      </p:cViewPr>
      <p:guideLst>
        <p:guide orient="horz" pos="2160"/>
        <p:guide pos="2880"/>
      </p:guideLst>
    </p:cSldViewPr>
  </p:slideViewPr>
  <p:outlineViewPr>
    <p:cViewPr>
      <p:scale>
        <a:sx n="33" d="100"/>
        <a:sy n="33" d="100"/>
      </p:scale>
      <p:origin x="0" y="98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C8213B4D-2CE0-4180-84BF-95BE062FE50C}" type="datetimeFigureOut">
              <a:rPr lang="ru-RU" smtClean="0"/>
              <a:t>29.04.2015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07DC4905-1991-42A2-B854-E95503FD37C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213B4D-2CE0-4180-84BF-95BE062FE50C}" type="datetimeFigureOut">
              <a:rPr lang="ru-RU" smtClean="0"/>
              <a:t>29.04.2015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DC4905-1991-42A2-B854-E95503FD37C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213B4D-2CE0-4180-84BF-95BE062FE50C}" type="datetimeFigureOut">
              <a:rPr lang="ru-RU" smtClean="0"/>
              <a:t>29.04.2015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DC4905-1991-42A2-B854-E95503FD37C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C8213B4D-2CE0-4180-84BF-95BE062FE50C}" type="datetimeFigureOut">
              <a:rPr lang="ru-RU" smtClean="0"/>
              <a:t>29.04.2015</a:t>
            </a:fld>
            <a:endParaRPr lang="ru-RU"/>
          </a:p>
        </p:txBody>
      </p:sp>
      <p:sp>
        <p:nvSpPr>
          <p:cNvPr id="9" name="Номер слайда 8"/>
          <p:cNvSpPr>
            <a:spLocks noGrp="1"/>
          </p:cNvSpPr>
          <p:nvPr>
            <p:ph type="sldNum" sz="quarter" idx="15"/>
          </p:nvPr>
        </p:nvSpPr>
        <p:spPr/>
        <p:txBody>
          <a:bodyPr rtlCol="0"/>
          <a:lstStyle/>
          <a:p>
            <a:fld id="{07DC4905-1991-42A2-B854-E95503FD37C6}"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C8213B4D-2CE0-4180-84BF-95BE062FE50C}" type="datetimeFigureOut">
              <a:rPr lang="ru-RU" smtClean="0"/>
              <a:t>29.04.2015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07DC4905-1991-42A2-B854-E95503FD37C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8213B4D-2CE0-4180-84BF-95BE062FE50C}" type="datetimeFigureOut">
              <a:rPr lang="ru-RU" smtClean="0"/>
              <a:t>29.04.2015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DC4905-1991-42A2-B854-E95503FD37C6}"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8213B4D-2CE0-4180-84BF-95BE062FE50C}" type="datetimeFigureOut">
              <a:rPr lang="ru-RU" smtClean="0"/>
              <a:t>29.04.2015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7DC4905-1991-42A2-B854-E95503FD37C6}"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C8213B4D-2CE0-4180-84BF-95BE062FE50C}" type="datetimeFigureOut">
              <a:rPr lang="ru-RU" smtClean="0"/>
              <a:t>29.04.2015</a:t>
            </a:fld>
            <a:endParaRPr lang="ru-RU"/>
          </a:p>
        </p:txBody>
      </p:sp>
      <p:sp>
        <p:nvSpPr>
          <p:cNvPr id="7" name="Номер слайда 6"/>
          <p:cNvSpPr>
            <a:spLocks noGrp="1"/>
          </p:cNvSpPr>
          <p:nvPr>
            <p:ph type="sldNum" sz="quarter" idx="11"/>
          </p:nvPr>
        </p:nvSpPr>
        <p:spPr/>
        <p:txBody>
          <a:bodyPr rtlCol="0"/>
          <a:lstStyle/>
          <a:p>
            <a:fld id="{07DC4905-1991-42A2-B854-E95503FD37C6}"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213B4D-2CE0-4180-84BF-95BE062FE50C}" type="datetimeFigureOut">
              <a:rPr lang="ru-RU" smtClean="0"/>
              <a:t>29.04.2015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7DC4905-1991-42A2-B854-E95503FD37C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C8213B4D-2CE0-4180-84BF-95BE062FE50C}" type="datetimeFigureOut">
              <a:rPr lang="ru-RU" smtClean="0"/>
              <a:t>29.04.2015</a:t>
            </a:fld>
            <a:endParaRPr lang="ru-RU"/>
          </a:p>
        </p:txBody>
      </p:sp>
      <p:sp>
        <p:nvSpPr>
          <p:cNvPr id="22" name="Номер слайда 21"/>
          <p:cNvSpPr>
            <a:spLocks noGrp="1"/>
          </p:cNvSpPr>
          <p:nvPr>
            <p:ph type="sldNum" sz="quarter" idx="15"/>
          </p:nvPr>
        </p:nvSpPr>
        <p:spPr/>
        <p:txBody>
          <a:bodyPr rtlCol="0"/>
          <a:lstStyle/>
          <a:p>
            <a:fld id="{07DC4905-1991-42A2-B854-E95503FD37C6}"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C8213B4D-2CE0-4180-84BF-95BE062FE50C}" type="datetimeFigureOut">
              <a:rPr lang="ru-RU" smtClean="0"/>
              <a:t>29.04.2015</a:t>
            </a:fld>
            <a:endParaRPr lang="ru-RU"/>
          </a:p>
        </p:txBody>
      </p:sp>
      <p:sp>
        <p:nvSpPr>
          <p:cNvPr id="18" name="Номер слайда 17"/>
          <p:cNvSpPr>
            <a:spLocks noGrp="1"/>
          </p:cNvSpPr>
          <p:nvPr>
            <p:ph type="sldNum" sz="quarter" idx="11"/>
          </p:nvPr>
        </p:nvSpPr>
        <p:spPr/>
        <p:txBody>
          <a:bodyPr rtlCol="0"/>
          <a:lstStyle/>
          <a:p>
            <a:fld id="{07DC4905-1991-42A2-B854-E95503FD37C6}"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213B4D-2CE0-4180-84BF-95BE062FE50C}" type="datetimeFigureOut">
              <a:rPr lang="ru-RU" smtClean="0"/>
              <a:t>29.04.2015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DC4905-1991-42A2-B854-E95503FD37C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260648"/>
            <a:ext cx="7270576" cy="3240360"/>
          </a:xfrm>
        </p:spPr>
        <p:txBody>
          <a:bodyPr>
            <a:normAutofit/>
          </a:bodyPr>
          <a:lstStyle/>
          <a:p>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 </a:t>
            </a:r>
            <a:r>
              <a:rPr lang="ru-RU" sz="3600" dirty="0" smtClean="0">
                <a:solidFill>
                  <a:schemeClr val="tx1"/>
                </a:solidFill>
                <a:latin typeface="Times New Roman" panose="02020603050405020304" pitchFamily="18" charset="0"/>
                <a:cs typeface="Times New Roman" panose="02020603050405020304" pitchFamily="18" charset="0"/>
              </a:rPr>
              <a:t>Презентация   кружка</a:t>
            </a:r>
            <a:r>
              <a:rPr lang="ru-RU" sz="3200" dirty="0" smtClean="0">
                <a:solidFill>
                  <a:schemeClr val="tx1"/>
                </a:solidFill>
                <a:latin typeface="Times New Roman" panose="02020603050405020304" pitchFamily="18" charset="0"/>
                <a:cs typeface="Times New Roman" panose="02020603050405020304" pitchFamily="18" charset="0"/>
              </a:rPr>
              <a:t>  </a:t>
            </a:r>
            <a:br>
              <a:rPr lang="ru-RU" sz="3200" dirty="0" smtClean="0">
                <a:solidFill>
                  <a:schemeClr val="tx1"/>
                </a:solidFill>
                <a:latin typeface="Times New Roman" panose="02020603050405020304" pitchFamily="18" charset="0"/>
                <a:cs typeface="Times New Roman" panose="02020603050405020304" pitchFamily="18" charset="0"/>
              </a:rPr>
            </a:br>
            <a:r>
              <a:rPr lang="ru-RU" sz="3200" dirty="0" smtClean="0">
                <a:solidFill>
                  <a:schemeClr val="accent3"/>
                </a:solidFill>
                <a:latin typeface="Times New Roman" panose="02020603050405020304" pitchFamily="18" charset="0"/>
                <a:cs typeface="Times New Roman" panose="02020603050405020304" pitchFamily="18" charset="0"/>
              </a:rPr>
              <a:t>    </a:t>
            </a:r>
            <a:r>
              <a:rPr lang="ru-RU" sz="3600" dirty="0" smtClean="0">
                <a:solidFill>
                  <a:schemeClr val="accent3"/>
                </a:solidFill>
                <a:latin typeface="Times New Roman" panose="02020603050405020304" pitchFamily="18" charset="0"/>
                <a:cs typeface="Times New Roman" panose="02020603050405020304" pitchFamily="18" charset="0"/>
              </a:rPr>
              <a:t>«Волшебный мир  Оригами»</a:t>
            </a:r>
            <a:br>
              <a:rPr lang="ru-RU" sz="3600" dirty="0" smtClean="0">
                <a:solidFill>
                  <a:schemeClr val="accent3"/>
                </a:solidFill>
                <a:latin typeface="Times New Roman" panose="02020603050405020304" pitchFamily="18" charset="0"/>
                <a:cs typeface="Times New Roman" panose="02020603050405020304" pitchFamily="18" charset="0"/>
              </a:rPr>
            </a:br>
            <a:r>
              <a:rPr lang="ru-RU" sz="3600" dirty="0" smtClean="0">
                <a:solidFill>
                  <a:schemeClr val="accent3"/>
                </a:solidFill>
                <a:latin typeface="Times New Roman" panose="02020603050405020304" pitchFamily="18" charset="0"/>
                <a:cs typeface="Times New Roman" panose="02020603050405020304" pitchFamily="18" charset="0"/>
              </a:rPr>
              <a:t/>
            </a:r>
            <a:br>
              <a:rPr lang="ru-RU" sz="3600" dirty="0" smtClean="0">
                <a:solidFill>
                  <a:schemeClr val="accent3"/>
                </a:solidFill>
                <a:latin typeface="Times New Roman" panose="02020603050405020304" pitchFamily="18" charset="0"/>
                <a:cs typeface="Times New Roman" panose="02020603050405020304" pitchFamily="18" charset="0"/>
              </a:rPr>
            </a:br>
            <a:r>
              <a:rPr lang="ru-RU" sz="3600" dirty="0" smtClean="0">
                <a:solidFill>
                  <a:schemeClr val="accent3"/>
                </a:solidFill>
                <a:latin typeface="Times New Roman" panose="02020603050405020304" pitchFamily="18" charset="0"/>
                <a:cs typeface="Times New Roman" panose="02020603050405020304" pitchFamily="18" charset="0"/>
              </a:rPr>
              <a:t>                                                </a:t>
            </a:r>
            <a:endParaRPr lang="ru-RU" sz="3600" dirty="0">
              <a:solidFill>
                <a:schemeClr val="accent3"/>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051720" y="2924944"/>
            <a:ext cx="6550496" cy="4149080"/>
          </a:xfrm>
        </p:spPr>
        <p:txBody>
          <a:bodyPr>
            <a:normAutofit/>
          </a:bodyPr>
          <a:lstStyle/>
          <a:p>
            <a:pPr lvl="0">
              <a:buClr>
                <a:srgbClr val="FE8637"/>
              </a:buClr>
            </a:pPr>
            <a:endParaRPr lang="ru-RU" sz="2000" u="sng" dirty="0" smtClean="0">
              <a:solidFill>
                <a:srgbClr val="575F6D"/>
              </a:solidFill>
              <a:latin typeface="Times New Roman" pitchFamily="18" charset="0"/>
              <a:cs typeface="Times New Roman" pitchFamily="18" charset="0"/>
            </a:endParaRPr>
          </a:p>
          <a:p>
            <a:pPr lvl="0">
              <a:buClr>
                <a:srgbClr val="FE8637"/>
              </a:buClr>
            </a:pPr>
            <a:r>
              <a:rPr lang="ru-RU" sz="2000" dirty="0" smtClean="0">
                <a:solidFill>
                  <a:srgbClr val="575F6D"/>
                </a:solidFill>
                <a:latin typeface="Times New Roman" pitchFamily="18" charset="0"/>
                <a:cs typeface="Times New Roman" pitchFamily="18" charset="0"/>
              </a:rPr>
              <a:t> </a:t>
            </a:r>
          </a:p>
          <a:p>
            <a:pPr lvl="0">
              <a:buClr>
                <a:srgbClr val="FE8637"/>
              </a:buClr>
            </a:pPr>
            <a:endParaRPr lang="ru-RU" sz="2000" dirty="0">
              <a:solidFill>
                <a:srgbClr val="575F6D"/>
              </a:solidFill>
              <a:latin typeface="Times New Roman" pitchFamily="18" charset="0"/>
              <a:cs typeface="Times New Roman" pitchFamily="18" charset="0"/>
            </a:endParaRPr>
          </a:p>
          <a:p>
            <a:pPr lvl="0">
              <a:buClr>
                <a:srgbClr val="FE8637"/>
              </a:buClr>
            </a:pPr>
            <a:r>
              <a:rPr lang="ru-RU" sz="2000" dirty="0" smtClean="0">
                <a:solidFill>
                  <a:srgbClr val="575F6D"/>
                </a:solidFill>
                <a:latin typeface="Times New Roman" pitchFamily="18" charset="0"/>
                <a:cs typeface="Times New Roman" pitchFamily="18" charset="0"/>
              </a:rPr>
              <a:t>Выполнила: Мельникова </a:t>
            </a:r>
            <a:r>
              <a:rPr lang="ru-RU" sz="2000" dirty="0">
                <a:solidFill>
                  <a:srgbClr val="575F6D"/>
                </a:solidFill>
                <a:latin typeface="Times New Roman" pitchFamily="18" charset="0"/>
                <a:cs typeface="Times New Roman" pitchFamily="18" charset="0"/>
              </a:rPr>
              <a:t>Татьяна Алексеевна</a:t>
            </a:r>
          </a:p>
          <a:p>
            <a:pPr lvl="0">
              <a:buClr>
                <a:srgbClr val="FE8637"/>
              </a:buClr>
            </a:pPr>
            <a:r>
              <a:rPr lang="ru-RU" sz="2000" dirty="0">
                <a:solidFill>
                  <a:srgbClr val="575F6D"/>
                </a:solidFill>
                <a:latin typeface="Times New Roman" pitchFamily="18" charset="0"/>
                <a:cs typeface="Times New Roman" pitchFamily="18" charset="0"/>
              </a:rPr>
              <a:t>воспитатель </a:t>
            </a:r>
            <a:r>
              <a:rPr lang="ru-RU" sz="2000" dirty="0" smtClean="0">
                <a:solidFill>
                  <a:srgbClr val="575F6D"/>
                </a:solidFill>
                <a:latin typeface="Times New Roman" pitchFamily="18" charset="0"/>
                <a:cs typeface="Times New Roman" pitchFamily="18" charset="0"/>
              </a:rPr>
              <a:t>МБДОУ «Детский сад №1» «</a:t>
            </a:r>
            <a:r>
              <a:rPr lang="ru-RU" sz="2000" dirty="0" err="1">
                <a:solidFill>
                  <a:srgbClr val="575F6D"/>
                </a:solidFill>
                <a:latin typeface="Times New Roman" pitchFamily="18" charset="0"/>
                <a:cs typeface="Times New Roman" pitchFamily="18" charset="0"/>
              </a:rPr>
              <a:t>Семицветик</a:t>
            </a:r>
            <a:r>
              <a:rPr lang="ru-RU" sz="2000" dirty="0">
                <a:solidFill>
                  <a:srgbClr val="575F6D"/>
                </a:solidFill>
                <a:latin typeface="Times New Roman" pitchFamily="18" charset="0"/>
                <a:cs typeface="Times New Roman" pitchFamily="18" charset="0"/>
              </a:rPr>
              <a:t>»</a:t>
            </a:r>
          </a:p>
          <a:p>
            <a:r>
              <a:rPr lang="ru-RU" sz="2000" dirty="0" smtClean="0"/>
              <a:t>                        </a:t>
            </a:r>
          </a:p>
          <a:p>
            <a:r>
              <a:rPr lang="ru-RU" sz="2000" dirty="0"/>
              <a:t> </a:t>
            </a:r>
            <a:r>
              <a:rPr lang="ru-RU" sz="2000" dirty="0" smtClean="0"/>
              <a:t>                          </a:t>
            </a:r>
          </a:p>
          <a:p>
            <a:r>
              <a:rPr lang="ru-RU" sz="2000" dirty="0"/>
              <a:t> </a:t>
            </a:r>
            <a:r>
              <a:rPr lang="ru-RU" sz="2000" dirty="0" smtClean="0"/>
              <a:t>                         </a:t>
            </a:r>
          </a:p>
          <a:p>
            <a:r>
              <a:rPr lang="ru-RU" sz="2000" dirty="0"/>
              <a:t> </a:t>
            </a:r>
            <a:r>
              <a:rPr lang="ru-RU" sz="2000" dirty="0" smtClean="0"/>
              <a:t>                              Тамбов 2015</a:t>
            </a:r>
            <a:endParaRPr lang="ru-RU" sz="2000" dirty="0"/>
          </a:p>
        </p:txBody>
      </p:sp>
    </p:spTree>
    <p:extLst>
      <p:ext uri="{BB962C8B-B14F-4D97-AF65-F5344CB8AC3E}">
        <p14:creationId xmlns:p14="http://schemas.microsoft.com/office/powerpoint/2010/main" val="4212395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222093721"/>
              </p:ext>
            </p:extLst>
          </p:nvPr>
        </p:nvGraphicFramePr>
        <p:xfrm>
          <a:off x="539552" y="404665"/>
          <a:ext cx="7704856" cy="5904654"/>
        </p:xfrm>
        <a:graphic>
          <a:graphicData uri="http://schemas.openxmlformats.org/drawingml/2006/table">
            <a:tbl>
              <a:tblPr firstRow="1" firstCol="1" lastRow="1" lastCol="1" bandRow="1" bandCol="1"/>
              <a:tblGrid>
                <a:gridCol w="2099167"/>
                <a:gridCol w="5605689"/>
              </a:tblGrid>
              <a:tr h="2108805">
                <a:tc>
                  <a:txBody>
                    <a:bodyPr/>
                    <a:lstStyle/>
                    <a:p>
                      <a:pPr>
                        <a:lnSpc>
                          <a:spcPct val="115000"/>
                        </a:lnSpc>
                        <a:spcAft>
                          <a:spcPts val="0"/>
                        </a:spcAft>
                      </a:pPr>
                      <a:r>
                        <a:rPr lang="ru-RU" sz="1800" b="1" dirty="0">
                          <a:effectLst/>
                          <a:latin typeface="Times New Roman"/>
                          <a:ea typeface="Times New Roman"/>
                        </a:rPr>
                        <a:t>        Март </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just">
                        <a:lnSpc>
                          <a:spcPct val="150000"/>
                        </a:lnSpc>
                        <a:spcAft>
                          <a:spcPts val="0"/>
                        </a:spcAft>
                      </a:pPr>
                      <a:r>
                        <a:rPr lang="ru-RU" sz="1800" dirty="0">
                          <a:effectLst/>
                          <a:latin typeface="Times New Roman"/>
                          <a:ea typeface="Times New Roman"/>
                        </a:rPr>
                        <a:t>1. Тюльпан + бутон розы</a:t>
                      </a:r>
                    </a:p>
                    <a:p>
                      <a:pPr marL="228600" algn="just">
                        <a:lnSpc>
                          <a:spcPct val="150000"/>
                        </a:lnSpc>
                        <a:spcAft>
                          <a:spcPts val="0"/>
                        </a:spcAft>
                      </a:pPr>
                      <a:r>
                        <a:rPr lang="ru-RU" sz="1800" dirty="0">
                          <a:effectLst/>
                          <a:latin typeface="Times New Roman"/>
                          <a:ea typeface="Times New Roman"/>
                        </a:rPr>
                        <a:t>2. Открытка маме «Цветы в вазе»</a:t>
                      </a:r>
                    </a:p>
                    <a:p>
                      <a:pPr marL="228600" algn="just">
                        <a:lnSpc>
                          <a:spcPct val="150000"/>
                        </a:lnSpc>
                        <a:spcAft>
                          <a:spcPts val="0"/>
                        </a:spcAft>
                      </a:pPr>
                      <a:r>
                        <a:rPr lang="ru-RU" sz="1800" dirty="0">
                          <a:effectLst/>
                          <a:latin typeface="Times New Roman"/>
                          <a:ea typeface="Times New Roman"/>
                        </a:rPr>
                        <a:t>3. Знакомство с базовой формой «</a:t>
                      </a:r>
                      <a:r>
                        <a:rPr lang="ru-RU" sz="1800" b="1" dirty="0">
                          <a:effectLst/>
                          <a:latin typeface="Times New Roman"/>
                          <a:ea typeface="Times New Roman"/>
                        </a:rPr>
                        <a:t>блинчик</a:t>
                      </a:r>
                      <a:r>
                        <a:rPr lang="ru-RU" sz="1800" dirty="0">
                          <a:effectLst/>
                          <a:latin typeface="Times New Roman"/>
                          <a:ea typeface="Times New Roman"/>
                        </a:rPr>
                        <a:t>». Рамка для рисунка</a:t>
                      </a:r>
                    </a:p>
                    <a:p>
                      <a:pPr marL="228600" algn="just">
                        <a:lnSpc>
                          <a:spcPct val="150000"/>
                        </a:lnSpc>
                        <a:spcAft>
                          <a:spcPts val="0"/>
                        </a:spcAft>
                      </a:pPr>
                      <a:r>
                        <a:rPr lang="ru-RU" sz="1800" dirty="0">
                          <a:effectLst/>
                          <a:latin typeface="Times New Roman"/>
                          <a:ea typeface="Times New Roman"/>
                        </a:rPr>
                        <a:t>4. Солнце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7044">
                <a:tc>
                  <a:txBody>
                    <a:bodyPr/>
                    <a:lstStyle/>
                    <a:p>
                      <a:pPr algn="ctr">
                        <a:lnSpc>
                          <a:spcPct val="115000"/>
                        </a:lnSpc>
                        <a:spcAft>
                          <a:spcPts val="0"/>
                        </a:spcAft>
                      </a:pPr>
                      <a:r>
                        <a:rPr lang="ru-RU" sz="1800" b="1">
                          <a:effectLst/>
                          <a:latin typeface="Times New Roman"/>
                          <a:ea typeface="Times New Roman"/>
                        </a:rPr>
                        <a:t>Апрель</a:t>
                      </a:r>
                      <a:endParaRPr lang="ru-RU"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just">
                        <a:lnSpc>
                          <a:spcPct val="150000"/>
                        </a:lnSpc>
                        <a:spcAft>
                          <a:spcPts val="0"/>
                        </a:spcAft>
                      </a:pPr>
                      <a:r>
                        <a:rPr lang="ru-RU" sz="1800" dirty="0">
                          <a:effectLst/>
                          <a:latin typeface="Times New Roman"/>
                          <a:ea typeface="Times New Roman"/>
                        </a:rPr>
                        <a:t>1. Грач</a:t>
                      </a:r>
                    </a:p>
                    <a:p>
                      <a:pPr marL="228600" algn="just">
                        <a:lnSpc>
                          <a:spcPct val="150000"/>
                        </a:lnSpc>
                        <a:spcAft>
                          <a:spcPts val="0"/>
                        </a:spcAft>
                      </a:pPr>
                      <a:r>
                        <a:rPr lang="ru-RU" sz="1800" dirty="0">
                          <a:effectLst/>
                          <a:latin typeface="Times New Roman"/>
                          <a:ea typeface="Times New Roman"/>
                        </a:rPr>
                        <a:t>2.Ракета</a:t>
                      </a:r>
                    </a:p>
                    <a:p>
                      <a:pPr marL="228600" algn="just">
                        <a:lnSpc>
                          <a:spcPct val="150000"/>
                        </a:lnSpc>
                        <a:spcAft>
                          <a:spcPts val="0"/>
                        </a:spcAft>
                      </a:pPr>
                      <a:r>
                        <a:rPr lang="ru-RU" sz="1800" dirty="0">
                          <a:effectLst/>
                          <a:latin typeface="Times New Roman"/>
                          <a:ea typeface="Times New Roman"/>
                        </a:rPr>
                        <a:t>3. Лебедь</a:t>
                      </a:r>
                    </a:p>
                    <a:p>
                      <a:pPr marL="228600" algn="just">
                        <a:lnSpc>
                          <a:spcPct val="150000"/>
                        </a:lnSpc>
                        <a:spcAft>
                          <a:spcPts val="0"/>
                        </a:spcAft>
                      </a:pPr>
                      <a:r>
                        <a:rPr lang="ru-RU" sz="1800" dirty="0">
                          <a:effectLst/>
                          <a:latin typeface="Times New Roman"/>
                          <a:ea typeface="Times New Roman"/>
                        </a:rPr>
                        <a:t>4. Голубь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805">
                <a:tc>
                  <a:txBody>
                    <a:bodyPr/>
                    <a:lstStyle/>
                    <a:p>
                      <a:pPr algn="ctr">
                        <a:lnSpc>
                          <a:spcPct val="115000"/>
                        </a:lnSpc>
                        <a:spcAft>
                          <a:spcPts val="0"/>
                        </a:spcAft>
                      </a:pPr>
                      <a:r>
                        <a:rPr lang="ru-RU" sz="1800" b="1">
                          <a:effectLst/>
                          <a:latin typeface="Times New Roman"/>
                          <a:ea typeface="Times New Roman"/>
                        </a:rPr>
                        <a:t>Май</a:t>
                      </a:r>
                      <a:endParaRPr lang="ru-RU"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50000"/>
                        </a:lnSpc>
                        <a:spcAft>
                          <a:spcPts val="0"/>
                        </a:spcAft>
                        <a:buFont typeface="+mj-lt"/>
                        <a:buAutoNum type="arabicPeriod"/>
                      </a:pPr>
                      <a:r>
                        <a:rPr lang="ru-RU" sz="1800" dirty="0" smtClean="0">
                          <a:effectLst/>
                          <a:latin typeface="Times New Roman"/>
                          <a:ea typeface="Times New Roman"/>
                        </a:rPr>
                        <a:t>Бабочка</a:t>
                      </a:r>
                      <a:endParaRPr lang="ru-RU" sz="1800" dirty="0">
                        <a:effectLst/>
                        <a:latin typeface="Times New Roman"/>
                        <a:ea typeface="Times New Roman"/>
                      </a:endParaRPr>
                    </a:p>
                    <a:p>
                      <a:pPr marL="342900" lvl="0" indent="-342900">
                        <a:lnSpc>
                          <a:spcPct val="150000"/>
                        </a:lnSpc>
                        <a:spcAft>
                          <a:spcPts val="0"/>
                        </a:spcAft>
                        <a:buFont typeface="+mj-lt"/>
                        <a:buAutoNum type="arabicPeriod"/>
                      </a:pPr>
                      <a:r>
                        <a:rPr lang="ru-RU" sz="1800" dirty="0">
                          <a:effectLst/>
                          <a:latin typeface="Times New Roman"/>
                          <a:ea typeface="Times New Roman"/>
                        </a:rPr>
                        <a:t>Божья коровка</a:t>
                      </a:r>
                    </a:p>
                    <a:p>
                      <a:pPr marL="342900" lvl="0" indent="-342900">
                        <a:lnSpc>
                          <a:spcPct val="150000"/>
                        </a:lnSpc>
                        <a:spcAft>
                          <a:spcPts val="0"/>
                        </a:spcAft>
                        <a:buFont typeface="+mj-lt"/>
                        <a:buAutoNum type="arabicPeriod"/>
                      </a:pPr>
                      <a:r>
                        <a:rPr lang="ru-RU" sz="1800" dirty="0">
                          <a:effectLst/>
                          <a:latin typeface="Times New Roman"/>
                          <a:ea typeface="Times New Roman"/>
                        </a:rPr>
                        <a:t>Колокольчик, ромашка</a:t>
                      </a:r>
                    </a:p>
                    <a:p>
                      <a:pPr marL="342900" lvl="0" indent="-342900">
                        <a:lnSpc>
                          <a:spcPct val="150000"/>
                        </a:lnSpc>
                        <a:spcAft>
                          <a:spcPts val="0"/>
                        </a:spcAft>
                        <a:buFont typeface="+mj-lt"/>
                        <a:buAutoNum type="arabicPeriod"/>
                      </a:pPr>
                      <a:r>
                        <a:rPr lang="ru-RU" sz="1800" dirty="0">
                          <a:effectLst/>
                          <a:latin typeface="Times New Roman"/>
                          <a:ea typeface="Times New Roman"/>
                        </a:rPr>
                        <a:t>Создание композиции «Луг»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9170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7457256" cy="634082"/>
          </a:xfrm>
        </p:spPr>
        <p:txBody>
          <a:bodyPr>
            <a:normAutofit/>
          </a:bodyPr>
          <a:lstStyle/>
          <a:p>
            <a:r>
              <a:rPr lang="ru-RU" sz="2400" b="1" dirty="0" smtClean="0">
                <a:latin typeface="Times New Roman" panose="02020603050405020304" pitchFamily="18" charset="0"/>
                <a:cs typeface="Times New Roman" panose="02020603050405020304" pitchFamily="18" charset="0"/>
              </a:rPr>
              <a:t>Изготовление поделки «Лисичка с чёлочкой»</a:t>
            </a:r>
            <a:endParaRPr lang="ru-RU" sz="24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sz="quarter" idx="1"/>
          </p:nvPr>
        </p:nvSpPr>
        <p:spPr>
          <a:ln>
            <a:solidFill>
              <a:srgbClr val="FF0000"/>
            </a:solidFill>
          </a:ln>
        </p:spPr>
        <p:txBody>
          <a:bodyPr/>
          <a:lstStyle/>
          <a:p>
            <a:endParaRPr lang="ru-RU" dirty="0"/>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3744416" cy="2448272"/>
          </a:xfrm>
          <a:prstGeom prst="rect">
            <a:avLst/>
          </a:prstGeom>
          <a:noFill/>
          <a:ln w="57150">
            <a:solidFill>
              <a:schemeClr val="accent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196753"/>
            <a:ext cx="3672408" cy="2448272"/>
          </a:xfrm>
          <a:prstGeom prst="rect">
            <a:avLst/>
          </a:prstGeom>
          <a:noFill/>
          <a:ln w="57150">
            <a:solidFill>
              <a:schemeClr val="accent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3844431"/>
            <a:ext cx="4356484" cy="2824928"/>
          </a:xfrm>
          <a:prstGeom prst="rect">
            <a:avLst/>
          </a:prstGeom>
          <a:ln w="57150">
            <a:solidFill>
              <a:schemeClr val="accent3"/>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32424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Достигнутые результаты:</a:t>
            </a:r>
            <a:endParaRPr lang="ru-RU" sz="32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
          </p:nvPr>
        </p:nvSpPr>
        <p:spPr/>
        <p:txBody>
          <a:bodyPr>
            <a:normAutofit fontScale="85000" lnSpcReduction="20000"/>
          </a:bodyPr>
          <a:lstStyle/>
          <a:p>
            <a:pPr algn="just">
              <a:buFont typeface="Wingdings" panose="05000000000000000000" pitchFamily="2" charset="2"/>
              <a:buChar char="Ø"/>
            </a:pPr>
            <a:r>
              <a:rPr lang="ru-RU" dirty="0" smtClean="0">
                <a:solidFill>
                  <a:srgbClr val="000000"/>
                </a:solidFill>
                <a:latin typeface="Times New Roman"/>
              </a:rPr>
              <a:t>дети самостоятельно изготавливают </a:t>
            </a:r>
            <a:r>
              <a:rPr lang="ru-RU" dirty="0">
                <a:solidFill>
                  <a:srgbClr val="000000"/>
                </a:solidFill>
                <a:latin typeface="Times New Roman"/>
              </a:rPr>
              <a:t>и </a:t>
            </a:r>
            <a:r>
              <a:rPr lang="ru-RU" dirty="0" smtClean="0">
                <a:solidFill>
                  <a:srgbClr val="000000"/>
                </a:solidFill>
                <a:latin typeface="Times New Roman"/>
              </a:rPr>
              <a:t>знают </a:t>
            </a:r>
            <a:r>
              <a:rPr lang="ru-RU" dirty="0">
                <a:solidFill>
                  <a:srgbClr val="000000"/>
                </a:solidFill>
                <a:latin typeface="Times New Roman"/>
              </a:rPr>
              <a:t>основные базовые формы оригами «книжка», «дверь»,  «треугольник», «воздушный змей», «блинчик», «конфета»;</a:t>
            </a:r>
            <a:endParaRPr lang="ru-RU" sz="1800" dirty="0">
              <a:solidFill>
                <a:srgbClr val="000000"/>
              </a:solidFill>
              <a:latin typeface="Arial"/>
            </a:endParaRPr>
          </a:p>
          <a:p>
            <a:pPr algn="just">
              <a:buFont typeface="Wingdings" panose="05000000000000000000" pitchFamily="2" charset="2"/>
              <a:buChar char="Ø"/>
            </a:pPr>
            <a:r>
              <a:rPr lang="ru-RU" dirty="0">
                <a:solidFill>
                  <a:srgbClr val="000000"/>
                </a:solidFill>
                <a:latin typeface="Times New Roman"/>
              </a:rPr>
              <a:t>по образцу </a:t>
            </a:r>
            <a:r>
              <a:rPr lang="ru-RU" dirty="0" smtClean="0">
                <a:solidFill>
                  <a:srgbClr val="000000"/>
                </a:solidFill>
                <a:latin typeface="Times New Roman"/>
              </a:rPr>
              <a:t>изготавливают </a:t>
            </a:r>
            <a:r>
              <a:rPr lang="ru-RU" dirty="0">
                <a:solidFill>
                  <a:srgbClr val="000000"/>
                </a:solidFill>
                <a:latin typeface="Times New Roman"/>
              </a:rPr>
              <a:t>несложные поделки.</a:t>
            </a:r>
            <a:endParaRPr lang="ru-RU" sz="1800" dirty="0">
              <a:solidFill>
                <a:srgbClr val="000000"/>
              </a:solidFill>
              <a:latin typeface="Arial"/>
            </a:endParaRPr>
          </a:p>
          <a:p>
            <a:pPr algn="just">
              <a:buFont typeface="Wingdings" panose="05000000000000000000" pitchFamily="2" charset="2"/>
              <a:buChar char="Ø"/>
            </a:pPr>
            <a:r>
              <a:rPr lang="ru-RU" dirty="0" smtClean="0">
                <a:solidFill>
                  <a:srgbClr val="000000"/>
                </a:solidFill>
                <a:latin typeface="Times New Roman"/>
              </a:rPr>
              <a:t>знают </a:t>
            </a:r>
            <a:r>
              <a:rPr lang="ru-RU" dirty="0">
                <a:solidFill>
                  <a:srgbClr val="000000"/>
                </a:solidFill>
                <a:latin typeface="Times New Roman"/>
              </a:rPr>
              <a:t>и </a:t>
            </a:r>
            <a:r>
              <a:rPr lang="ru-RU" dirty="0" smtClean="0">
                <a:solidFill>
                  <a:srgbClr val="000000"/>
                </a:solidFill>
                <a:latin typeface="Times New Roman"/>
              </a:rPr>
              <a:t>называют геометрические </a:t>
            </a:r>
            <a:r>
              <a:rPr lang="ru-RU" dirty="0">
                <a:solidFill>
                  <a:srgbClr val="000000"/>
                </a:solidFill>
                <a:latin typeface="Times New Roman"/>
              </a:rPr>
              <a:t>фигуры;</a:t>
            </a:r>
            <a:endParaRPr lang="ru-RU" sz="1800" dirty="0">
              <a:solidFill>
                <a:srgbClr val="000000"/>
              </a:solidFill>
              <a:latin typeface="Arial"/>
            </a:endParaRPr>
          </a:p>
          <a:p>
            <a:pPr algn="just">
              <a:buFont typeface="Wingdings" panose="05000000000000000000" pitchFamily="2" charset="2"/>
              <a:buChar char="Ø"/>
            </a:pPr>
            <a:r>
              <a:rPr lang="ru-RU" dirty="0" smtClean="0">
                <a:solidFill>
                  <a:srgbClr val="000000"/>
                </a:solidFill>
                <a:latin typeface="Times New Roman"/>
              </a:rPr>
              <a:t>ориентируются </a:t>
            </a:r>
            <a:r>
              <a:rPr lang="ru-RU" dirty="0">
                <a:solidFill>
                  <a:srgbClr val="000000"/>
                </a:solidFill>
                <a:latin typeface="Times New Roman"/>
              </a:rPr>
              <a:t>на листе бумаги;</a:t>
            </a:r>
            <a:endParaRPr lang="ru-RU" sz="1800" dirty="0">
              <a:solidFill>
                <a:srgbClr val="000000"/>
              </a:solidFill>
              <a:latin typeface="Arial"/>
            </a:endParaRPr>
          </a:p>
          <a:p>
            <a:pPr algn="just">
              <a:buFont typeface="Wingdings" panose="05000000000000000000" pitchFamily="2" charset="2"/>
              <a:buChar char="Ø"/>
            </a:pPr>
            <a:r>
              <a:rPr lang="ru-RU" dirty="0">
                <a:solidFill>
                  <a:srgbClr val="000000"/>
                </a:solidFill>
                <a:latin typeface="Times New Roman"/>
              </a:rPr>
              <a:t> </a:t>
            </a:r>
            <a:r>
              <a:rPr lang="ru-RU" dirty="0" smtClean="0">
                <a:solidFill>
                  <a:srgbClr val="000000"/>
                </a:solidFill>
                <a:latin typeface="Times New Roman"/>
              </a:rPr>
              <a:t>умеют </a:t>
            </a:r>
            <a:r>
              <a:rPr lang="ru-RU" dirty="0">
                <a:solidFill>
                  <a:srgbClr val="000000"/>
                </a:solidFill>
                <a:latin typeface="Times New Roman"/>
              </a:rPr>
              <a:t>намечать линии;    </a:t>
            </a:r>
            <a:endParaRPr lang="ru-RU" sz="1800" dirty="0">
              <a:solidFill>
                <a:srgbClr val="000000"/>
              </a:solidFill>
              <a:latin typeface="Arial"/>
            </a:endParaRPr>
          </a:p>
          <a:p>
            <a:pPr algn="just">
              <a:buFont typeface="Wingdings" panose="05000000000000000000" pitchFamily="2" charset="2"/>
              <a:buChar char="Ø"/>
            </a:pPr>
            <a:r>
              <a:rPr lang="ru-RU" dirty="0">
                <a:solidFill>
                  <a:srgbClr val="000000"/>
                </a:solidFill>
                <a:latin typeface="Times New Roman"/>
              </a:rPr>
              <a:t>тщательно и аккуратно </a:t>
            </a:r>
            <a:r>
              <a:rPr lang="ru-RU" dirty="0" smtClean="0">
                <a:solidFill>
                  <a:srgbClr val="000000"/>
                </a:solidFill>
                <a:latin typeface="Times New Roman"/>
              </a:rPr>
              <a:t>разглаживают линии </a:t>
            </a:r>
            <a:r>
              <a:rPr lang="ru-RU" dirty="0">
                <a:solidFill>
                  <a:srgbClr val="000000"/>
                </a:solidFill>
                <a:latin typeface="Times New Roman"/>
              </a:rPr>
              <a:t>сгиба;</a:t>
            </a:r>
            <a:endParaRPr lang="ru-RU" sz="1800" dirty="0">
              <a:solidFill>
                <a:srgbClr val="000000"/>
              </a:solidFill>
              <a:latin typeface="Arial"/>
            </a:endParaRPr>
          </a:p>
          <a:p>
            <a:pPr algn="just">
              <a:buFont typeface="Wingdings" panose="05000000000000000000" pitchFamily="2" charset="2"/>
              <a:buChar char="Ø"/>
            </a:pPr>
            <a:r>
              <a:rPr lang="ru-RU" dirty="0" smtClean="0">
                <a:solidFill>
                  <a:srgbClr val="000000"/>
                </a:solidFill>
                <a:latin typeface="Times New Roman"/>
              </a:rPr>
              <a:t>умеют </a:t>
            </a:r>
            <a:r>
              <a:rPr lang="ru-RU" dirty="0">
                <a:solidFill>
                  <a:srgbClr val="000000"/>
                </a:solidFill>
                <a:latin typeface="Times New Roman"/>
              </a:rPr>
              <a:t>украсить свою поделку</a:t>
            </a:r>
            <a:r>
              <a:rPr lang="ru-RU" dirty="0" smtClean="0">
                <a:solidFill>
                  <a:srgbClr val="000000"/>
                </a:solidFill>
                <a:latin typeface="Times New Roman"/>
              </a:rPr>
              <a:t>, могут добавить </a:t>
            </a:r>
            <a:r>
              <a:rPr lang="ru-RU" dirty="0">
                <a:solidFill>
                  <a:srgbClr val="000000"/>
                </a:solidFill>
                <a:latin typeface="Times New Roman"/>
              </a:rPr>
              <a:t>недостающие детали (глаза, усы,  и т.п.);</a:t>
            </a:r>
            <a:endParaRPr lang="ru-RU" sz="1800" dirty="0">
              <a:solidFill>
                <a:srgbClr val="000000"/>
              </a:solidFill>
              <a:latin typeface="Arial"/>
            </a:endParaRPr>
          </a:p>
          <a:p>
            <a:pPr algn="just">
              <a:buFont typeface="Wingdings" panose="05000000000000000000" pitchFamily="2" charset="2"/>
              <a:buChar char="Ø"/>
            </a:pPr>
            <a:r>
              <a:rPr lang="ru-RU" dirty="0" smtClean="0">
                <a:solidFill>
                  <a:srgbClr val="000000"/>
                </a:solidFill>
                <a:latin typeface="Times New Roman"/>
              </a:rPr>
              <a:t>добиваются </a:t>
            </a:r>
            <a:r>
              <a:rPr lang="ru-RU" dirty="0">
                <a:solidFill>
                  <a:srgbClr val="000000"/>
                </a:solidFill>
                <a:latin typeface="Times New Roman"/>
              </a:rPr>
              <a:t>конечного результата;</a:t>
            </a:r>
            <a:endParaRPr lang="ru-RU" sz="1800" dirty="0">
              <a:solidFill>
                <a:srgbClr val="000000"/>
              </a:solidFill>
              <a:latin typeface="Arial"/>
            </a:endParaRPr>
          </a:p>
          <a:p>
            <a:pPr algn="just">
              <a:buFont typeface="Wingdings" panose="05000000000000000000" pitchFamily="2" charset="2"/>
              <a:buChar char="Ø"/>
            </a:pPr>
            <a:r>
              <a:rPr lang="ru-RU" dirty="0">
                <a:solidFill>
                  <a:srgbClr val="000000"/>
                </a:solidFill>
                <a:latin typeface="Times New Roman"/>
              </a:rPr>
              <a:t>самостоятельно и справедливо </a:t>
            </a:r>
            <a:r>
              <a:rPr lang="ru-RU" dirty="0" smtClean="0">
                <a:solidFill>
                  <a:srgbClr val="000000"/>
                </a:solidFill>
                <a:latin typeface="Times New Roman"/>
              </a:rPr>
              <a:t>оценивают </a:t>
            </a:r>
            <a:r>
              <a:rPr lang="ru-RU" dirty="0">
                <a:solidFill>
                  <a:srgbClr val="000000"/>
                </a:solidFill>
                <a:latin typeface="Times New Roman"/>
              </a:rPr>
              <a:t>конечный результат своей работы и работы сверстников.</a:t>
            </a:r>
            <a:endParaRPr lang="ru-RU" sz="1800" dirty="0">
              <a:solidFill>
                <a:srgbClr val="000000"/>
              </a:solidFill>
              <a:latin typeface="Arial"/>
            </a:endParaRPr>
          </a:p>
          <a:p>
            <a:pPr marL="0" indent="0">
              <a:buNone/>
            </a:pPr>
            <a:r>
              <a:rPr lang="ru-RU" dirty="0"/>
              <a:t/>
            </a:r>
            <a:br>
              <a:rPr lang="ru-RU" dirty="0"/>
            </a:br>
            <a:endParaRPr lang="ru-RU" dirty="0"/>
          </a:p>
        </p:txBody>
      </p:sp>
    </p:spTree>
    <p:extLst>
      <p:ext uri="{BB962C8B-B14F-4D97-AF65-F5344CB8AC3E}">
        <p14:creationId xmlns:p14="http://schemas.microsoft.com/office/powerpoint/2010/main" val="655961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7457256" cy="346050"/>
          </a:xfrm>
        </p:spPr>
        <p:txBody>
          <a:bodyPr>
            <a:normAutofit fontScale="90000"/>
          </a:bodyPr>
          <a:lstStyle/>
          <a:p>
            <a:r>
              <a:rPr lang="ru-RU" sz="2700" b="1" dirty="0">
                <a:solidFill>
                  <a:schemeClr val="accent1">
                    <a:lumMod val="75000"/>
                  </a:schemeClr>
                </a:solidFill>
              </a:rPr>
              <a:t> </a:t>
            </a:r>
            <a:r>
              <a:rPr lang="ru-RU" sz="2700" b="1" dirty="0" smtClean="0">
                <a:solidFill>
                  <a:schemeClr val="accent1">
                    <a:lumMod val="75000"/>
                  </a:schemeClr>
                </a:solidFill>
              </a:rPr>
              <a:t>                    Литература:</a:t>
            </a:r>
            <a:endParaRPr lang="ru-RU" sz="2400" b="1" dirty="0"/>
          </a:p>
        </p:txBody>
      </p:sp>
      <p:sp>
        <p:nvSpPr>
          <p:cNvPr id="3" name="Объект 2"/>
          <p:cNvSpPr>
            <a:spLocks noGrp="1"/>
          </p:cNvSpPr>
          <p:nvPr>
            <p:ph sz="quarter" idx="1"/>
          </p:nvPr>
        </p:nvSpPr>
        <p:spPr>
          <a:xfrm>
            <a:off x="611560" y="692696"/>
            <a:ext cx="7251576" cy="2736304"/>
          </a:xfrm>
        </p:spPr>
        <p:txBody>
          <a:bodyPr>
            <a:normAutofit fontScale="47500" lnSpcReduction="20000"/>
          </a:bodyPr>
          <a:lstStyle/>
          <a:p>
            <a:pPr>
              <a:buFont typeface="Wingdings" panose="05000000000000000000" pitchFamily="2" charset="2"/>
              <a:buChar char="Ø"/>
            </a:pPr>
            <a:r>
              <a:rPr lang="ru-RU" dirty="0" smtClean="0">
                <a:solidFill>
                  <a:srgbClr val="303F50"/>
                </a:solidFill>
                <a:latin typeface="Verdana"/>
              </a:rPr>
              <a:t>1</a:t>
            </a:r>
            <a:r>
              <a:rPr lang="ru-RU" dirty="0">
                <a:solidFill>
                  <a:srgbClr val="303F50"/>
                </a:solidFill>
                <a:latin typeface="Verdana"/>
              </a:rPr>
              <a:t>. 100 поделок из бумаги. – СПб., 1997.</a:t>
            </a:r>
          </a:p>
          <a:p>
            <a:pPr>
              <a:buFont typeface="Wingdings" panose="05000000000000000000" pitchFamily="2" charset="2"/>
              <a:buChar char="Ø"/>
            </a:pPr>
            <a:r>
              <a:rPr lang="ru-RU" dirty="0">
                <a:solidFill>
                  <a:srgbClr val="303F50"/>
                </a:solidFill>
                <a:latin typeface="Verdana"/>
              </a:rPr>
              <a:t>2. </a:t>
            </a:r>
            <a:r>
              <a:rPr lang="ru-RU" dirty="0" err="1">
                <a:solidFill>
                  <a:srgbClr val="303F50"/>
                </a:solidFill>
                <a:latin typeface="Verdana"/>
              </a:rPr>
              <a:t>Козлина</a:t>
            </a:r>
            <a:r>
              <a:rPr lang="ru-RU" dirty="0">
                <a:solidFill>
                  <a:srgbClr val="303F50"/>
                </a:solidFill>
                <a:latin typeface="Verdana"/>
              </a:rPr>
              <a:t> А.В. Уроки ручного труда. – М., 2000.</a:t>
            </a:r>
          </a:p>
          <a:p>
            <a:pPr>
              <a:buFont typeface="Wingdings" panose="05000000000000000000" pitchFamily="2" charset="2"/>
              <a:buChar char="Ø"/>
            </a:pPr>
            <a:r>
              <a:rPr lang="ru-RU" dirty="0">
                <a:solidFill>
                  <a:srgbClr val="303F50"/>
                </a:solidFill>
                <a:latin typeface="Verdana"/>
              </a:rPr>
              <a:t>3. Дошкольное воспитание. 2000. №3.</a:t>
            </a:r>
          </a:p>
          <a:p>
            <a:pPr>
              <a:buFont typeface="Wingdings" panose="05000000000000000000" pitchFamily="2" charset="2"/>
              <a:buChar char="Ø"/>
            </a:pPr>
            <a:r>
              <a:rPr lang="ru-RU" dirty="0">
                <a:solidFill>
                  <a:srgbClr val="303F50"/>
                </a:solidFill>
                <a:latin typeface="Verdana"/>
              </a:rPr>
              <a:t>4. Хрестоматия для маленьких./ сост. Л.Н. Елисеева. Изд. 2-е, </a:t>
            </a:r>
            <a:r>
              <a:rPr lang="ru-RU" dirty="0" err="1">
                <a:solidFill>
                  <a:srgbClr val="303F50"/>
                </a:solidFill>
                <a:latin typeface="Verdana"/>
              </a:rPr>
              <a:t>перераб</a:t>
            </a:r>
            <a:r>
              <a:rPr lang="ru-RU" dirty="0">
                <a:solidFill>
                  <a:srgbClr val="303F50"/>
                </a:solidFill>
                <a:latin typeface="Verdana"/>
              </a:rPr>
              <a:t>. и доп. М.: Просвещение, 1975.</a:t>
            </a:r>
          </a:p>
          <a:p>
            <a:pPr>
              <a:buFont typeface="Wingdings" panose="05000000000000000000" pitchFamily="2" charset="2"/>
              <a:buChar char="Ø"/>
            </a:pPr>
            <a:r>
              <a:rPr lang="ru-RU" dirty="0" smtClean="0">
                <a:solidFill>
                  <a:srgbClr val="303F50"/>
                </a:solidFill>
                <a:latin typeface="Verdana"/>
              </a:rPr>
              <a:t>5 </a:t>
            </a:r>
            <a:r>
              <a:rPr lang="ru-RU" dirty="0">
                <a:solidFill>
                  <a:srgbClr val="303F50"/>
                </a:solidFill>
                <a:latin typeface="Verdana"/>
              </a:rPr>
              <a:t>Тайны бумажного листа. </a:t>
            </a:r>
            <a:r>
              <a:rPr lang="ru-RU" dirty="0" err="1">
                <a:solidFill>
                  <a:srgbClr val="303F50"/>
                </a:solidFill>
                <a:latin typeface="Verdana"/>
              </a:rPr>
              <a:t>Издат</a:t>
            </a:r>
            <a:r>
              <a:rPr lang="ru-RU" dirty="0">
                <a:solidFill>
                  <a:srgbClr val="303F50"/>
                </a:solidFill>
                <a:latin typeface="Verdana"/>
              </a:rPr>
              <a:t>. г. Москва, «Мозаика-Синтез».</a:t>
            </a:r>
          </a:p>
          <a:p>
            <a:pPr>
              <a:buFont typeface="Wingdings" panose="05000000000000000000" pitchFamily="2" charset="2"/>
              <a:buChar char="Ø"/>
            </a:pPr>
            <a:r>
              <a:rPr lang="ru-RU" dirty="0" smtClean="0">
                <a:solidFill>
                  <a:srgbClr val="303F50"/>
                </a:solidFill>
                <a:latin typeface="Verdana"/>
              </a:rPr>
              <a:t>6. </a:t>
            </a:r>
            <a:r>
              <a:rPr lang="ru-RU" dirty="0">
                <a:solidFill>
                  <a:srgbClr val="303F50"/>
                </a:solidFill>
                <a:latin typeface="Verdana"/>
              </a:rPr>
              <a:t>О.М. Жихарева Оригами для дошкольников. Конспекты тематических занятий и демонстрационный материал для работы с детьми 5-6 лет в ДОУ. М.: </a:t>
            </a:r>
            <a:r>
              <a:rPr lang="ru-RU" dirty="0" err="1">
                <a:solidFill>
                  <a:srgbClr val="303F50"/>
                </a:solidFill>
                <a:latin typeface="Verdana"/>
              </a:rPr>
              <a:t>Издат</a:t>
            </a:r>
            <a:r>
              <a:rPr lang="ru-RU" dirty="0">
                <a:solidFill>
                  <a:srgbClr val="303F50"/>
                </a:solidFill>
                <a:latin typeface="Verdana"/>
              </a:rPr>
              <a:t>. ГНОМ, 2011.</a:t>
            </a:r>
          </a:p>
          <a:p>
            <a:pPr>
              <a:buFont typeface="Wingdings" panose="05000000000000000000" pitchFamily="2" charset="2"/>
              <a:buChar char="Ø"/>
            </a:pPr>
            <a:r>
              <a:rPr lang="ru-RU" dirty="0" smtClean="0">
                <a:solidFill>
                  <a:srgbClr val="303F50"/>
                </a:solidFill>
                <a:latin typeface="Verdana"/>
              </a:rPr>
              <a:t>7. </a:t>
            </a:r>
            <a:r>
              <a:rPr lang="ru-RU" dirty="0">
                <a:solidFill>
                  <a:srgbClr val="303F50"/>
                </a:solidFill>
                <a:latin typeface="Verdana"/>
              </a:rPr>
              <a:t>Оригами для старших дошкольников. Соколова С.В.: Методическое пособие для воспитателей ДОУ. – СПб.: «Детство-ПРЕСС», 2010.</a:t>
            </a:r>
          </a:p>
          <a:p>
            <a:pPr>
              <a:buFont typeface="Wingdings" panose="05000000000000000000" pitchFamily="2" charset="2"/>
              <a:buChar char="Ø"/>
            </a:pPr>
            <a:r>
              <a:rPr lang="ru-RU" dirty="0" smtClean="0">
                <a:solidFill>
                  <a:srgbClr val="303F50"/>
                </a:solidFill>
                <a:latin typeface="Verdana"/>
              </a:rPr>
              <a:t>   8. </a:t>
            </a:r>
            <a:r>
              <a:rPr lang="ru-RU" dirty="0">
                <a:solidFill>
                  <a:srgbClr val="303F50"/>
                </a:solidFill>
                <a:latin typeface="Verdana"/>
              </a:rPr>
              <a:t>Оригами. Подарки к праздникам. Елена </a:t>
            </a:r>
            <a:r>
              <a:rPr lang="ru-RU" dirty="0" err="1">
                <a:solidFill>
                  <a:srgbClr val="303F50"/>
                </a:solidFill>
                <a:latin typeface="Verdana"/>
              </a:rPr>
              <a:t>Ступак</a:t>
            </a:r>
            <a:r>
              <a:rPr lang="ru-RU" dirty="0">
                <a:solidFill>
                  <a:srgbClr val="303F50"/>
                </a:solidFill>
                <a:latin typeface="Verdana"/>
              </a:rPr>
              <a:t>. – М.: Айрис-пресс, 2010.</a:t>
            </a:r>
          </a:p>
          <a:p>
            <a:pPr>
              <a:buFont typeface="Wingdings" panose="05000000000000000000" pitchFamily="2" charset="2"/>
              <a:buChar char="Ø"/>
            </a:pPr>
            <a:r>
              <a:rPr lang="en-US" dirty="0"/>
              <a:t>http://www.origami-do.ru/</a:t>
            </a:r>
            <a:r>
              <a:rPr lang="ru-RU" dirty="0"/>
              <a:t/>
            </a:r>
            <a:br>
              <a:rPr lang="ru-RU" dirty="0"/>
            </a:br>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36606"/>
            <a:ext cx="4464496" cy="2632753"/>
          </a:xfrm>
          <a:prstGeom prst="rect">
            <a:avLst/>
          </a:prstGeom>
          <a:noFill/>
          <a:ln w="57150">
            <a:solidFill>
              <a:schemeClr val="accent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6328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980728"/>
            <a:ext cx="7467600" cy="3591272"/>
          </a:xfrm>
        </p:spPr>
        <p:txBody>
          <a:bodyPr>
            <a:normAutofit/>
          </a:bodyPr>
          <a:lstStyle/>
          <a:p>
            <a:r>
              <a:rPr lang="ru-RU" sz="6600" b="1" dirty="0" smtClean="0">
                <a:solidFill>
                  <a:schemeClr val="accent1">
                    <a:lumMod val="75000"/>
                  </a:schemeClr>
                </a:solidFill>
              </a:rPr>
              <a:t>     Спасибо за</a:t>
            </a:r>
            <a:br>
              <a:rPr lang="ru-RU" sz="6600" b="1" dirty="0" smtClean="0">
                <a:solidFill>
                  <a:schemeClr val="accent1">
                    <a:lumMod val="75000"/>
                  </a:schemeClr>
                </a:solidFill>
              </a:rPr>
            </a:br>
            <a:r>
              <a:rPr lang="ru-RU" sz="6600" b="1" dirty="0">
                <a:solidFill>
                  <a:schemeClr val="accent1">
                    <a:lumMod val="75000"/>
                  </a:schemeClr>
                </a:solidFill>
              </a:rPr>
              <a:t/>
            </a:r>
            <a:br>
              <a:rPr lang="ru-RU" sz="6600" b="1" dirty="0">
                <a:solidFill>
                  <a:schemeClr val="accent1">
                    <a:lumMod val="75000"/>
                  </a:schemeClr>
                </a:solidFill>
              </a:rPr>
            </a:br>
            <a:r>
              <a:rPr lang="ru-RU" sz="6600" b="1" dirty="0" smtClean="0">
                <a:solidFill>
                  <a:schemeClr val="accent1">
                    <a:lumMod val="75000"/>
                  </a:schemeClr>
                </a:solidFill>
              </a:rPr>
              <a:t>       внимание!</a:t>
            </a:r>
            <a:endParaRPr lang="ru-RU" sz="6600" b="1" dirty="0">
              <a:solidFill>
                <a:schemeClr val="accent1">
                  <a:lumMod val="75000"/>
                </a:schemeClr>
              </a:solidFill>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73650293"/>
              </p:ext>
            </p:extLst>
          </p:nvPr>
        </p:nvGraphicFramePr>
        <p:xfrm>
          <a:off x="-3780927" y="18536320"/>
          <a:ext cx="9577064" cy="270420592"/>
        </p:xfrm>
        <a:graphic>
          <a:graphicData uri="http://schemas.openxmlformats.org/drawingml/2006/table">
            <a:tbl>
              <a:tblPr firstRow="1" firstCol="1" bandRow="1"/>
              <a:tblGrid>
                <a:gridCol w="9505056"/>
                <a:gridCol w="72008"/>
              </a:tblGrid>
              <a:tr h="0">
                <a:tc>
                  <a:txBody>
                    <a:bodyPr/>
                    <a:lstStyle/>
                    <a:p>
                      <a:pPr>
                        <a:lnSpc>
                          <a:spcPct val="115000"/>
                        </a:lnSpc>
                        <a:spcAft>
                          <a:spcPts val="1000"/>
                        </a:spcAft>
                      </a:pPr>
                      <a:r>
                        <a:rPr lang="ru-RU" sz="400" b="1">
                          <a:effectLst/>
                          <a:latin typeface="Calibri"/>
                          <a:ea typeface="Calibri"/>
                          <a:cs typeface="Times New Roman"/>
                        </a:rPr>
                        <a:t>2.</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«Воздушный змей»</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повышать интерес детей к изготовлению поделок в технике оригами; научить мастерить воздушного змея по пооперационной карте; закрепить навыки декоративного украшения готовой фигурки; упражнять в свободном выборе цвета; развивать объяснительную речь.</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01">
                <a:tc>
                  <a:txBody>
                    <a:bodyPr/>
                    <a:lstStyle/>
                    <a:p>
                      <a:pPr>
                        <a:lnSpc>
                          <a:spcPct val="115000"/>
                        </a:lnSpc>
                        <a:spcAft>
                          <a:spcPts val="1000"/>
                        </a:spcAft>
                      </a:pPr>
                      <a:r>
                        <a:rPr lang="ru-RU" sz="400" b="1">
                          <a:effectLst/>
                          <a:latin typeface="Calibri"/>
                          <a:ea typeface="Calibri"/>
                          <a:cs typeface="Times New Roman"/>
                        </a:rPr>
                        <a:t>3.</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«Забавные зверушки»</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продолжать учить детей мастерить поделки в технике оригами, используя пооперационные карты; познакомить с одним из способов соединения деталей – склеиванием; заинтересовать детей изготовлением пригласительных билетов на театрализованное представление для родителей; помогать каждому ребёнку добиваться желаемого результата; воспитывать самостоятельность, аккуратность.</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01">
                <a:tc>
                  <a:txBody>
                    <a:bodyPr/>
                    <a:lstStyle/>
                    <a:p>
                      <a:pPr>
                        <a:lnSpc>
                          <a:spcPct val="115000"/>
                        </a:lnSpc>
                        <a:spcAft>
                          <a:spcPts val="1000"/>
                        </a:spcAft>
                      </a:pPr>
                      <a:r>
                        <a:rPr lang="ru-RU" sz="400" b="1">
                          <a:effectLst/>
                          <a:latin typeface="Calibri"/>
                          <a:ea typeface="Calibri"/>
                          <a:cs typeface="Times New Roman"/>
                        </a:rPr>
                        <a:t>4.</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«Теремок»</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закрепить умение детей мастерить поделки, используя пооперационные карты; вызвать у детей настроение в ожидании представления и от совместной деятельности с родителями; заинтересовать изготовлением простейших головных уборов для театрализованной игры; учить брать на себя ту или иную роль; привлечь родителей к детской продуктивной и игровой деятельности.</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305">
                <a:tc>
                  <a:txBody>
                    <a:bodyPr/>
                    <a:lstStyle/>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b="1">
                          <a:effectLst/>
                          <a:latin typeface="Calibri"/>
                          <a:ea typeface="Calibri"/>
                          <a:cs typeface="Times New Roman"/>
                        </a:rPr>
                        <a:t>1.</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i="1" u="sng">
                          <a:effectLst/>
                          <a:latin typeface="Calibri"/>
                          <a:ea typeface="Calibri"/>
                          <a:cs typeface="Times New Roman"/>
                        </a:rPr>
                        <a:t>ДЕКАБРЬ</a:t>
                      </a:r>
                      <a:endParaRPr lang="ru-RU" sz="400">
                        <a:effectLst/>
                        <a:latin typeface="Calibri"/>
                        <a:ea typeface="Calibri"/>
                        <a:cs typeface="Times New Roman"/>
                      </a:endParaRPr>
                    </a:p>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b="1">
                          <a:effectLst/>
                          <a:latin typeface="Calibri"/>
                          <a:ea typeface="Calibri"/>
                          <a:cs typeface="Times New Roman"/>
                        </a:rPr>
                        <a:t>«Лисичка с чёлочкой»</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повышать интерес к занятиям оригами через игру; научить делать новую игрушку, складывая квадрат в разных направлениях; закрепить навыки декоративного украшения готовой фигурки; воспитывать аккуратность; развивать глазомер; развивать мелкую моторику пальцев рук, упражнять в правильном распределении мышечной нагрузки; воспитывать желание помогать слабым.</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664">
                <a:tc>
                  <a:txBody>
                    <a:bodyPr/>
                    <a:lstStyle/>
                    <a:p>
                      <a:pPr>
                        <a:lnSpc>
                          <a:spcPct val="115000"/>
                        </a:lnSpc>
                        <a:spcAft>
                          <a:spcPts val="1000"/>
                        </a:spcAft>
                      </a:pPr>
                      <a:r>
                        <a:rPr lang="ru-RU" sz="400" b="1">
                          <a:effectLst/>
                          <a:latin typeface="Calibri"/>
                          <a:ea typeface="Calibri"/>
                          <a:cs typeface="Times New Roman"/>
                        </a:rPr>
                        <a:t>2.</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«Волшебные превращения стрелы»</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 </a:t>
                      </a:r>
                      <a:r>
                        <a:rPr lang="ru-RU" sz="400">
                          <a:effectLst/>
                          <a:latin typeface="Calibri"/>
                          <a:ea typeface="Calibri"/>
                          <a:cs typeface="Times New Roman"/>
                        </a:rPr>
                        <a:t>продолжать учить мастерить поделки, используя пооперационную карту; познакомить детей с новой базовой формой «стрела», научить трансформировать её в другие поделки; помочь каждому ребёнку добиться желаемого результата.</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01">
                <a:tc>
                  <a:txBody>
                    <a:bodyPr/>
                    <a:lstStyle/>
                    <a:p>
                      <a:pPr>
                        <a:lnSpc>
                          <a:spcPct val="115000"/>
                        </a:lnSpc>
                        <a:spcAft>
                          <a:spcPts val="1000"/>
                        </a:spcAft>
                      </a:pPr>
                      <a:r>
                        <a:rPr lang="ru-RU" sz="400" b="1">
                          <a:effectLst/>
                          <a:latin typeface="Calibri"/>
                          <a:ea typeface="Calibri"/>
                          <a:cs typeface="Times New Roman"/>
                        </a:rPr>
                        <a:t>3.</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dirty="0">
                          <a:effectLst/>
                          <a:latin typeface="Calibri"/>
                          <a:ea typeface="Calibri"/>
                          <a:cs typeface="Times New Roman"/>
                        </a:rPr>
                        <a:t>«Ёлочка»</a:t>
                      </a:r>
                      <a:endParaRPr lang="ru-RU" sz="400" dirty="0">
                        <a:effectLst/>
                        <a:latin typeface="Calibri"/>
                        <a:ea typeface="Calibri"/>
                        <a:cs typeface="Times New Roman"/>
                      </a:endParaRPr>
                    </a:p>
                    <a:p>
                      <a:pPr>
                        <a:lnSpc>
                          <a:spcPct val="115000"/>
                        </a:lnSpc>
                        <a:spcAft>
                          <a:spcPts val="1000"/>
                        </a:spcAft>
                      </a:pPr>
                      <a:r>
                        <a:rPr lang="ru-RU" sz="400" u="sng" dirty="0">
                          <a:effectLst/>
                          <a:latin typeface="Calibri"/>
                          <a:ea typeface="Calibri"/>
                          <a:cs typeface="Times New Roman"/>
                        </a:rPr>
                        <a:t>Цель:</a:t>
                      </a:r>
                      <a:r>
                        <a:rPr lang="ru-RU" sz="400" dirty="0">
                          <a:effectLst/>
                          <a:latin typeface="Calibri"/>
                          <a:ea typeface="Calibri"/>
                          <a:cs typeface="Times New Roman"/>
                        </a:rPr>
                        <a:t> создать хорошее настроение в предвкушении приближающегося новогоднего праздника; продолжать учить детей делать фигурки в технике оригами, используя пооперационную карту и схему; познакомить с новой базовой формой «водяная </a:t>
                      </a:r>
                      <a:r>
                        <a:rPr lang="ru-RU" sz="400" dirty="0" err="1">
                          <a:effectLst/>
                          <a:latin typeface="Calibri"/>
                          <a:ea typeface="Calibri"/>
                          <a:cs typeface="Times New Roman"/>
                        </a:rPr>
                        <a:t>бомбочка</a:t>
                      </a:r>
                      <a:r>
                        <a:rPr lang="ru-RU" sz="400" dirty="0">
                          <a:effectLst/>
                          <a:latin typeface="Calibri"/>
                          <a:ea typeface="Calibri"/>
                          <a:cs typeface="Times New Roman"/>
                        </a:rPr>
                        <a:t>»; продолжать знакомить с историей искусства оригами; развивать мелкую моторику пальцев рук.</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664">
                <a:tc>
                  <a:txBody>
                    <a:bodyPr/>
                    <a:lstStyle/>
                    <a:p>
                      <a:pPr>
                        <a:lnSpc>
                          <a:spcPct val="115000"/>
                        </a:lnSpc>
                        <a:spcAft>
                          <a:spcPts val="1000"/>
                        </a:spcAft>
                      </a:pPr>
                      <a:r>
                        <a:rPr lang="ru-RU" sz="400" b="1">
                          <a:effectLst/>
                          <a:latin typeface="Calibri"/>
                          <a:ea typeface="Calibri"/>
                          <a:cs typeface="Times New Roman"/>
                        </a:rPr>
                        <a:t>4.</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«Новогоднее украшение»</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вызвать у детей желание самостоятельно украсить группу к новогоднему празднику; продолжать учить мастерить из бумажных квадратов несложные поделки, используя уже известные приёмы складывания бумаги; развивать конструктивное мышление, фантазию, воображение; воспитывать аккуратность.</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230">
                <a:tc>
                  <a:txBody>
                    <a:bodyPr/>
                    <a:lstStyle/>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b="1">
                          <a:effectLst/>
                          <a:latin typeface="Calibri"/>
                          <a:ea typeface="Calibri"/>
                          <a:cs typeface="Times New Roman"/>
                        </a:rPr>
                        <a:t>1.</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i="1" u="sng">
                          <a:effectLst/>
                          <a:latin typeface="Calibri"/>
                          <a:ea typeface="Calibri"/>
                          <a:cs typeface="Times New Roman"/>
                        </a:rPr>
                        <a:t>ЯНВАРЬ</a:t>
                      </a:r>
                      <a:endParaRPr lang="ru-RU" sz="400">
                        <a:effectLst/>
                        <a:latin typeface="Calibri"/>
                        <a:ea typeface="Calibri"/>
                        <a:cs typeface="Times New Roman"/>
                      </a:endParaRPr>
                    </a:p>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b="1">
                          <a:effectLst/>
                          <a:latin typeface="Calibri"/>
                          <a:ea typeface="Calibri"/>
                          <a:cs typeface="Times New Roman"/>
                        </a:rPr>
                        <a:t>«Дед мороз»</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закрепить умение детей делать фигурки в технике оригами, используя схему; совершенствовать навыки работы с ножницами; воспитывать самостоятельность, усидчивость.</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664">
                <a:tc>
                  <a:txBody>
                    <a:bodyPr/>
                    <a:lstStyle/>
                    <a:p>
                      <a:pPr>
                        <a:lnSpc>
                          <a:spcPct val="115000"/>
                        </a:lnSpc>
                        <a:spcAft>
                          <a:spcPts val="1000"/>
                        </a:spcAft>
                      </a:pPr>
                      <a:r>
                        <a:rPr lang="ru-RU" sz="400" b="1">
                          <a:effectLst/>
                          <a:latin typeface="Calibri"/>
                          <a:ea typeface="Calibri"/>
                          <a:cs typeface="Times New Roman"/>
                        </a:rPr>
                        <a:t>2.</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«Новогоднее панно»</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учить детей создавать композицию из фигурок, выполненных в технике оригами; закрепить навыки работы с пооперационной картой и схемой; помогать каждому ребёнку добиться желаемого результата; показать преимущества коллективной работы; воспитывать у детей желание доставлять радость окружающим.</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126">
                <a:tc>
                  <a:txBody>
                    <a:bodyPr/>
                    <a:lstStyle/>
                    <a:p>
                      <a:pPr>
                        <a:lnSpc>
                          <a:spcPct val="115000"/>
                        </a:lnSpc>
                        <a:spcAft>
                          <a:spcPts val="1000"/>
                        </a:spcAft>
                      </a:pPr>
                      <a:r>
                        <a:rPr lang="ru-RU" sz="400" b="1">
                          <a:effectLst/>
                          <a:latin typeface="Calibri"/>
                          <a:ea typeface="Calibri"/>
                          <a:cs typeface="Times New Roman"/>
                        </a:rPr>
                        <a:t>3.</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«Коробочка» </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познакомить детей с новым способом складывания бумаги; закрепить умение следовать инструкциям воспитателя; развивать мелкую моторику пальцев рук; воспитывать аккуратность.</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01">
                <a:tc>
                  <a:txBody>
                    <a:bodyPr/>
                    <a:lstStyle/>
                    <a:p>
                      <a:pPr>
                        <a:lnSpc>
                          <a:spcPct val="115000"/>
                        </a:lnSpc>
                        <a:spcAft>
                          <a:spcPts val="1000"/>
                        </a:spcAft>
                      </a:pPr>
                      <a:r>
                        <a:rPr lang="ru-RU" sz="400" b="1">
                          <a:effectLst/>
                          <a:latin typeface="Calibri"/>
                          <a:ea typeface="Calibri"/>
                          <a:cs typeface="Times New Roman"/>
                        </a:rPr>
                        <a:t>4.</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a:effectLst/>
                          <a:latin typeface="Calibri"/>
                          <a:ea typeface="Calibri"/>
                          <a:cs typeface="Times New Roman"/>
                        </a:rPr>
                        <a:t>«Ветка рябины»</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учить детей самостоятельно «читать» пооперационную карту; закрепить умение мастерить поделки из базовой формы «стрела»; воспитывать умение работать в коллективе; вызывать чувство радости от проделанной работы, которой смогут любоваться другие люди; упражнять в правильном распределении мышечной нагрузки; расширять словарный запас, развивать объяснительную речь.</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305">
                <a:tc>
                  <a:txBody>
                    <a:bodyPr/>
                    <a:lstStyle/>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b="1">
                          <a:effectLst/>
                          <a:latin typeface="Calibri"/>
                          <a:ea typeface="Calibri"/>
                          <a:cs typeface="Times New Roman"/>
                        </a:rPr>
                        <a:t>1.</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i="1" u="sng">
                          <a:effectLst/>
                          <a:latin typeface="Calibri"/>
                          <a:ea typeface="Calibri"/>
                          <a:cs typeface="Times New Roman"/>
                        </a:rPr>
                        <a:t>ФЕВРАЛЬ</a:t>
                      </a:r>
                      <a:endParaRPr lang="ru-RU" sz="400">
                        <a:effectLst/>
                        <a:latin typeface="Calibri"/>
                        <a:ea typeface="Calibri"/>
                        <a:cs typeface="Times New Roman"/>
                      </a:endParaRPr>
                    </a:p>
                    <a:p>
                      <a:pPr>
                        <a:lnSpc>
                          <a:spcPct val="115000"/>
                        </a:lnSpc>
                        <a:spcAft>
                          <a:spcPts val="1000"/>
                        </a:spcAft>
                      </a:pPr>
                      <a:r>
                        <a:rPr lang="ru-RU" sz="400">
                          <a:effectLst/>
                          <a:latin typeface="Calibri"/>
                          <a:ea typeface="Calibri"/>
                          <a:cs typeface="Times New Roman"/>
                        </a:rPr>
                        <a:t> </a:t>
                      </a:r>
                    </a:p>
                    <a:p>
                      <a:pPr>
                        <a:lnSpc>
                          <a:spcPct val="115000"/>
                        </a:lnSpc>
                        <a:spcAft>
                          <a:spcPts val="1000"/>
                        </a:spcAft>
                      </a:pPr>
                      <a:r>
                        <a:rPr lang="ru-RU" sz="400" b="1">
                          <a:effectLst/>
                          <a:latin typeface="Calibri"/>
                          <a:ea typeface="Calibri"/>
                          <a:cs typeface="Times New Roman"/>
                        </a:rPr>
                        <a:t>«Ветка рябины»</a:t>
                      </a:r>
                      <a:endParaRPr lang="ru-RU" sz="400">
                        <a:effectLst/>
                        <a:latin typeface="Calibri"/>
                        <a:ea typeface="Calibri"/>
                        <a:cs typeface="Times New Roman"/>
                      </a:endParaRPr>
                    </a:p>
                    <a:p>
                      <a:pPr>
                        <a:lnSpc>
                          <a:spcPct val="115000"/>
                        </a:lnSpc>
                        <a:spcAft>
                          <a:spcPts val="1000"/>
                        </a:spcAft>
                      </a:pPr>
                      <a:r>
                        <a:rPr lang="ru-RU" sz="400" u="sng">
                          <a:effectLst/>
                          <a:latin typeface="Calibri"/>
                          <a:ea typeface="Calibri"/>
                          <a:cs typeface="Times New Roman"/>
                        </a:rPr>
                        <a:t>Цель:</a:t>
                      </a:r>
                      <a:r>
                        <a:rPr lang="ru-RU" sz="400">
                          <a:effectLst/>
                          <a:latin typeface="Calibri"/>
                          <a:ea typeface="Calibri"/>
                          <a:cs typeface="Times New Roman"/>
                        </a:rPr>
                        <a:t> учить детей самостоятельно «читать» пооперационную карту; закрепить умение мастерить поделки из базовой формы «стрела»; воспитывать умение работать в коллективе; вызывать чувство радости от проделанной работы, которой смогут любоваться другие люди; упражнять в правильном распределении мышечной нагрузки; расширять словарный запас, развивать объяснительную речь.</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01">
                <a:tc>
                  <a:txBody>
                    <a:bodyPr/>
                    <a:lstStyle/>
                    <a:p>
                      <a:pPr>
                        <a:lnSpc>
                          <a:spcPct val="115000"/>
                        </a:lnSpc>
                        <a:spcAft>
                          <a:spcPts val="1000"/>
                        </a:spcAft>
                      </a:pPr>
                      <a:r>
                        <a:rPr lang="ru-RU" sz="400" b="1">
                          <a:effectLst/>
                          <a:latin typeface="Calibri"/>
                          <a:ea typeface="Calibri"/>
                          <a:cs typeface="Times New Roman"/>
                        </a:rPr>
                        <a:t>2.</a:t>
                      </a:r>
                      <a:endParaRPr lang="ru-RU" sz="400">
                        <a:effectLst/>
                        <a:latin typeface="Calibri"/>
                        <a:ea typeface="Calibri"/>
                        <a:cs typeface="Times New Roman"/>
                      </a:endParaRP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400" b="1" dirty="0">
                          <a:effectLst/>
                          <a:latin typeface="Calibri"/>
                          <a:ea typeface="Calibri"/>
                          <a:cs typeface="Times New Roman"/>
                        </a:rPr>
                        <a:t>«Гном»</a:t>
                      </a:r>
                      <a:endParaRPr lang="ru-RU" sz="400" dirty="0">
                        <a:effectLst/>
                        <a:latin typeface="Calibri"/>
                        <a:ea typeface="Calibri"/>
                        <a:cs typeface="Times New Roman"/>
                      </a:endParaRPr>
                    </a:p>
                    <a:p>
                      <a:pPr>
                        <a:lnSpc>
                          <a:spcPct val="115000"/>
                        </a:lnSpc>
                        <a:spcAft>
                          <a:spcPts val="1000"/>
                        </a:spcAft>
                      </a:pPr>
                      <a:r>
                        <a:rPr lang="ru-RU" sz="400" u="sng" dirty="0">
                          <a:effectLst/>
                          <a:latin typeface="Calibri"/>
                          <a:ea typeface="Calibri"/>
                          <a:cs typeface="Times New Roman"/>
                        </a:rPr>
                        <a:t>Цель:</a:t>
                      </a:r>
                      <a:r>
                        <a:rPr lang="ru-RU" sz="400" dirty="0">
                          <a:effectLst/>
                          <a:latin typeface="Calibri"/>
                          <a:ea typeface="Calibri"/>
                          <a:cs typeface="Times New Roman"/>
                        </a:rPr>
                        <a:t> продолжать учить детей делать бумажные фигурки из двух деталей; познакомить с последовательностью изготовления поделок в технике оригами, используя схему; учить чётко выполнять инструкции воспитателя; совершенствовать умение детей работать в мини-группе, добиваться достижения цели, </a:t>
                      </a:r>
                      <a:r>
                        <a:rPr lang="ru-RU" sz="400" dirty="0" err="1">
                          <a:effectLst/>
                          <a:latin typeface="Calibri"/>
                          <a:ea typeface="Calibri"/>
                          <a:cs typeface="Times New Roman"/>
                        </a:rPr>
                        <a:t>согласуя</a:t>
                      </a:r>
                      <a:r>
                        <a:rPr lang="ru-RU" sz="400" dirty="0">
                          <a:effectLst/>
                          <a:latin typeface="Calibri"/>
                          <a:ea typeface="Calibri"/>
                          <a:cs typeface="Times New Roman"/>
                        </a:rPr>
                        <a:t> свои действия с действиями товарищей; воспитывать стремление помогать другим.</a:t>
                      </a:r>
                    </a:p>
                  </a:txBody>
                  <a:tcPr marL="22958" marR="22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87835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332656"/>
            <a:ext cx="6372870" cy="1656035"/>
          </a:xfrm>
        </p:spPr>
        <p:txBody>
          <a:bodyPr>
            <a:noAutofit/>
          </a:bodyPr>
          <a:lstStyle/>
          <a:p>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a:r>
            <a:br>
              <a:rPr lang="ru-RU" sz="2000" b="1" dirty="0" smtClean="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a:r>
            <a:br>
              <a:rPr lang="ru-RU" sz="2000" b="1" dirty="0" smtClean="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Японская мудрость издревле гласит:</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 Великий квадрат не имеет пределов».</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Попробуй простую фигурку сложить,</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И в миг увлечёт интересное дело.</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А.Е.Гайдаенко</a:t>
            </a:r>
            <a:r>
              <a:rPr lang="ru-RU" sz="2000" b="1" dirty="0" smtClean="0">
                <a:latin typeface="Times New Roman" panose="02020603050405020304" pitchFamily="18" charset="0"/>
                <a:cs typeface="Times New Roman" panose="02020603050405020304" pitchFamily="18" charset="0"/>
              </a:rPr>
              <a:t>.</a:t>
            </a:r>
            <a:endParaRPr lang="ru-RU" sz="2000" b="1" dirty="0">
              <a:latin typeface="Times New Roman" panose="02020603050405020304" pitchFamily="18" charset="0"/>
              <a:cs typeface="Times New Roman" panose="02020603050405020304" pitchFamily="18" charset="0"/>
            </a:endParaRPr>
          </a:p>
        </p:txBody>
      </p:sp>
      <p:pic>
        <p:nvPicPr>
          <p:cNvPr id="1028" name="Picture 4" descr="Искусство оригам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518570"/>
            <a:ext cx="2295561" cy="2358702"/>
          </a:xfrm>
          <a:prstGeom prst="rect">
            <a:avLst/>
          </a:prstGeom>
          <a:noFill/>
          <a:ln>
            <a:solidFill>
              <a:srgbClr val="002060"/>
            </a:solidFill>
          </a:ln>
          <a:extLst>
            <a:ext uri="{909E8E84-426E-40DD-AFC4-6F175D3DCCD1}">
              <a14:hiddenFill xmlns:a14="http://schemas.microsoft.com/office/drawing/2010/main">
                <a:solidFill>
                  <a:srgbClr val="FFFFFF"/>
                </a:solidFill>
              </a14:hiddenFill>
            </a:ext>
          </a:extLst>
        </p:spPr>
      </p:pic>
      <p:pic>
        <p:nvPicPr>
          <p:cNvPr id="1032" name="Picture 8" descr="Искусство оригам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228" y="3518570"/>
            <a:ext cx="2184220" cy="2300339"/>
          </a:xfrm>
          <a:prstGeom prst="rect">
            <a:avLst/>
          </a:prstGeom>
          <a:noFill/>
          <a:ln>
            <a:solidFill>
              <a:srgbClr val="002060"/>
            </a:solidFill>
          </a:ln>
          <a:extLst>
            <a:ext uri="{909E8E84-426E-40DD-AFC4-6F175D3DCCD1}">
              <a14:hiddenFill xmlns:a14="http://schemas.microsoft.com/office/drawing/2010/main">
                <a:solidFill>
                  <a:srgbClr val="FFFFFF"/>
                </a:solidFill>
              </a14:hiddenFill>
            </a:ext>
          </a:extLst>
        </p:spPr>
      </p:pic>
      <p:pic>
        <p:nvPicPr>
          <p:cNvPr id="1034" name="Picture 10" descr="Картинка по теме - как делать оригами по схеме"/>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7081" y="2636912"/>
            <a:ext cx="3681103"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767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072064" cy="1143000"/>
          </a:xfrm>
        </p:spPr>
        <p:txBody>
          <a:bodyPr>
            <a:normAutofit fontScale="90000"/>
          </a:bodyPr>
          <a:lstStyle/>
          <a:p>
            <a:r>
              <a:rPr lang="ru-RU" sz="2800" b="1" dirty="0" smtClean="0">
                <a:solidFill>
                  <a:schemeClr val="accent1">
                    <a:lumMod val="75000"/>
                  </a:schemeClr>
                </a:solidFill>
                <a:latin typeface="Times New Roman" panose="02020603050405020304" pitchFamily="18" charset="0"/>
                <a:cs typeface="Times New Roman" panose="02020603050405020304" pitchFamily="18" charset="0"/>
              </a:rPr>
              <a:t> </a:t>
            </a:r>
            <a:br>
              <a:rPr lang="ru-RU" sz="28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2800" b="1" dirty="0" smtClean="0">
                <a:solidFill>
                  <a:schemeClr val="accent1">
                    <a:lumMod val="75000"/>
                  </a:schemeClr>
                </a:solidFill>
                <a:latin typeface="Times New Roman" panose="02020603050405020304" pitchFamily="18" charset="0"/>
                <a:cs typeface="Times New Roman" panose="02020603050405020304" pitchFamily="18" charset="0"/>
              </a:rPr>
              <a:t>    Актуальность:</a:t>
            </a:r>
            <a:br>
              <a:rPr lang="ru-RU" sz="28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2800" b="1" dirty="0">
                <a:solidFill>
                  <a:schemeClr val="accent1">
                    <a:lumMod val="75000"/>
                  </a:schemeClr>
                </a:solidFill>
                <a:latin typeface="Times New Roman" panose="02020603050405020304" pitchFamily="18" charset="0"/>
                <a:cs typeface="Times New Roman" panose="02020603050405020304" pitchFamily="18" charset="0"/>
              </a:rPr>
              <a:t/>
            </a:r>
            <a:br>
              <a:rPr lang="ru-RU" sz="2800" b="1" dirty="0">
                <a:solidFill>
                  <a:schemeClr val="accent1">
                    <a:lumMod val="75000"/>
                  </a:schemeClr>
                </a:solidFill>
                <a:latin typeface="Times New Roman" panose="02020603050405020304" pitchFamily="18" charset="0"/>
                <a:cs typeface="Times New Roman" panose="02020603050405020304" pitchFamily="18" charset="0"/>
              </a:rPr>
            </a:br>
            <a:endParaRPr lang="ru-RU"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0" y="692696"/>
            <a:ext cx="8136904" cy="5781256"/>
          </a:xfrm>
        </p:spPr>
        <p:txBody>
          <a:bodyPr>
            <a:normAutofit fontScale="85000" lnSpcReduction="10000"/>
          </a:bodyPr>
          <a:lstStyle/>
          <a:p>
            <a:pPr indent="449580" algn="just"/>
            <a:r>
              <a:rPr lang="ru-RU" sz="1800" dirty="0" smtClean="0">
                <a:solidFill>
                  <a:srgbClr val="000000"/>
                </a:solidFill>
                <a:latin typeface="Times New Roman"/>
              </a:rPr>
              <a:t>наблюдая </a:t>
            </a:r>
            <a:r>
              <a:rPr lang="ru-RU" sz="1800" dirty="0">
                <a:solidFill>
                  <a:srgbClr val="000000"/>
                </a:solidFill>
                <a:latin typeface="Times New Roman"/>
              </a:rPr>
              <a:t>за детьми, </a:t>
            </a:r>
            <a:r>
              <a:rPr lang="ru-RU" sz="1800" dirty="0" smtClean="0">
                <a:solidFill>
                  <a:srgbClr val="000000"/>
                </a:solidFill>
                <a:latin typeface="Times New Roman"/>
              </a:rPr>
              <a:t>увидела, </a:t>
            </a:r>
            <a:r>
              <a:rPr lang="ru-RU" sz="1800" dirty="0">
                <a:solidFill>
                  <a:srgbClr val="000000"/>
                </a:solidFill>
                <a:latin typeface="Times New Roman"/>
              </a:rPr>
              <a:t>что им интересно конструировать и работать с бумагой (вырезать, клеить, раскрашивать</a:t>
            </a:r>
            <a:r>
              <a:rPr lang="ru-RU" sz="1800" dirty="0" smtClean="0">
                <a:solidFill>
                  <a:srgbClr val="000000"/>
                </a:solidFill>
                <a:latin typeface="Times New Roman"/>
              </a:rPr>
              <a:t>), дети любят играть с игрушками , сделанными своими  руками , а </a:t>
            </a:r>
            <a:r>
              <a:rPr lang="ru-RU" sz="1800" dirty="0">
                <a:solidFill>
                  <a:srgbClr val="000000"/>
                </a:solidFill>
                <a:latin typeface="Times New Roman"/>
              </a:rPr>
              <a:t>в детском саду отведено недостаточное количество часов на работу с бумагой и большая часть из них посвящена </a:t>
            </a:r>
            <a:r>
              <a:rPr lang="ru-RU" sz="1800" dirty="0" smtClean="0">
                <a:solidFill>
                  <a:srgbClr val="000000"/>
                </a:solidFill>
                <a:latin typeface="Times New Roman"/>
              </a:rPr>
              <a:t>вырезанию </a:t>
            </a:r>
            <a:r>
              <a:rPr lang="ru-RU" sz="1800" dirty="0">
                <a:solidFill>
                  <a:srgbClr val="000000"/>
                </a:solidFill>
                <a:latin typeface="Times New Roman"/>
              </a:rPr>
              <a:t>из бумаги и составлению плоских </a:t>
            </a:r>
            <a:r>
              <a:rPr lang="ru-RU" sz="1800" dirty="0" smtClean="0">
                <a:solidFill>
                  <a:srgbClr val="000000"/>
                </a:solidFill>
                <a:latin typeface="Times New Roman"/>
              </a:rPr>
              <a:t>композиций. Дети в старшем возрасте любят пускать лодочки </a:t>
            </a:r>
            <a:r>
              <a:rPr lang="ru-RU" sz="1800" dirty="0">
                <a:solidFill>
                  <a:srgbClr val="000000"/>
                </a:solidFill>
                <a:latin typeface="Times New Roman"/>
              </a:rPr>
              <a:t>в весенний период, </a:t>
            </a:r>
            <a:r>
              <a:rPr lang="ru-RU" sz="1800" dirty="0" smtClean="0">
                <a:solidFill>
                  <a:srgbClr val="000000"/>
                </a:solidFill>
                <a:latin typeface="Times New Roman"/>
              </a:rPr>
              <a:t>складывать в корзиночки </a:t>
            </a:r>
            <a:r>
              <a:rPr lang="ru-RU" sz="1800" dirty="0">
                <a:solidFill>
                  <a:srgbClr val="000000"/>
                </a:solidFill>
                <a:latin typeface="Times New Roman"/>
              </a:rPr>
              <a:t>поделки для игры в театр. Так появилась идея заняться с детьми оригами. Изучив </a:t>
            </a:r>
            <a:r>
              <a:rPr lang="ru-RU" sz="1800" dirty="0" smtClean="0">
                <a:solidFill>
                  <a:srgbClr val="000000"/>
                </a:solidFill>
                <a:latin typeface="Times New Roman"/>
              </a:rPr>
              <a:t>литературу, убедилась</a:t>
            </a:r>
            <a:r>
              <a:rPr lang="ru-RU" sz="1800" dirty="0">
                <a:solidFill>
                  <a:srgbClr val="000000"/>
                </a:solidFill>
                <a:latin typeface="Times New Roman"/>
              </a:rPr>
              <a:t>, что данный вид деятельности не только доступен  и интересен для детей дошкольного возраста, но и способствует развитию общих способностей </a:t>
            </a:r>
            <a:r>
              <a:rPr lang="ru-RU" sz="1800" dirty="0" smtClean="0">
                <a:solidFill>
                  <a:srgbClr val="000000"/>
                </a:solidFill>
                <a:latin typeface="Times New Roman"/>
              </a:rPr>
              <a:t>нужных </a:t>
            </a:r>
            <a:r>
              <a:rPr lang="ru-RU" sz="1800" dirty="0">
                <a:solidFill>
                  <a:srgbClr val="000000"/>
                </a:solidFill>
                <a:latin typeface="Times New Roman"/>
              </a:rPr>
              <a:t>им в </a:t>
            </a:r>
            <a:r>
              <a:rPr lang="ru-RU" sz="1800" dirty="0" smtClean="0">
                <a:solidFill>
                  <a:srgbClr val="000000"/>
                </a:solidFill>
                <a:latin typeface="Times New Roman"/>
              </a:rPr>
              <a:t>жизни.. </a:t>
            </a:r>
            <a:r>
              <a:rPr lang="ru-RU" sz="1800" dirty="0">
                <a:solidFill>
                  <a:srgbClr val="000000"/>
                </a:solidFill>
                <a:latin typeface="Times New Roman"/>
              </a:rPr>
              <a:t>Поэтому </a:t>
            </a:r>
            <a:r>
              <a:rPr lang="ru-RU" sz="1800" dirty="0" smtClean="0">
                <a:solidFill>
                  <a:srgbClr val="000000"/>
                </a:solidFill>
                <a:latin typeface="Times New Roman"/>
              </a:rPr>
              <a:t>решила для детей своей группы выбрать </a:t>
            </a:r>
            <a:r>
              <a:rPr lang="ru-RU" sz="1800" dirty="0">
                <a:solidFill>
                  <a:srgbClr val="000000"/>
                </a:solidFill>
                <a:latin typeface="Times New Roman"/>
              </a:rPr>
              <a:t>художественное конструирование.</a:t>
            </a:r>
            <a:endParaRPr lang="ru-RU" sz="1800" dirty="0">
              <a:solidFill>
                <a:srgbClr val="000000"/>
              </a:solidFill>
              <a:latin typeface="Arial"/>
            </a:endParaRPr>
          </a:p>
          <a:p>
            <a:pPr indent="449580" algn="just"/>
            <a:r>
              <a:rPr lang="ru-RU" sz="1800" dirty="0">
                <a:solidFill>
                  <a:srgbClr val="000000"/>
                </a:solidFill>
                <a:latin typeface="Times New Roman"/>
              </a:rPr>
              <a:t>Художественное конструирование отвечает интересам и потребностям детей дошкольного возраста, одновременно обладает широкими возможностями для умственного, нравственного, эстетического восприятия детей.</a:t>
            </a:r>
            <a:endParaRPr lang="ru-RU" sz="1800" dirty="0">
              <a:solidFill>
                <a:srgbClr val="000000"/>
              </a:solidFill>
              <a:latin typeface="Arial"/>
            </a:endParaRPr>
          </a:p>
          <a:p>
            <a:pPr indent="449580" algn="just"/>
            <a:r>
              <a:rPr lang="ru-RU" sz="1800" dirty="0">
                <a:solidFill>
                  <a:srgbClr val="000000"/>
                </a:solidFill>
                <a:latin typeface="Times New Roman"/>
              </a:rPr>
              <a:t>Одним из видов художественного конструирования является конструирование из бумаги – оригами.</a:t>
            </a:r>
            <a:endParaRPr lang="ru-RU" sz="1800" dirty="0">
              <a:solidFill>
                <a:srgbClr val="000000"/>
              </a:solidFill>
              <a:latin typeface="Arial"/>
            </a:endParaRPr>
          </a:p>
          <a:p>
            <a:pPr indent="449580" algn="just"/>
            <a:r>
              <a:rPr lang="ru-RU" sz="1800" dirty="0">
                <a:solidFill>
                  <a:srgbClr val="000000"/>
                </a:solidFill>
                <a:latin typeface="Times New Roman"/>
              </a:rPr>
              <a:t>Психологи сделали выводы о том, что оригами: улучшает мелкую моторику обеих кистей </a:t>
            </a:r>
            <a:r>
              <a:rPr lang="ru-RU" sz="1800" dirty="0" smtClean="0">
                <a:solidFill>
                  <a:srgbClr val="000000"/>
                </a:solidFill>
                <a:latin typeface="Times New Roman"/>
              </a:rPr>
              <a:t>рук, повышает </a:t>
            </a:r>
            <a:r>
              <a:rPr lang="ru-RU" sz="1800" dirty="0">
                <a:solidFill>
                  <a:srgbClr val="000000"/>
                </a:solidFill>
                <a:latin typeface="Times New Roman"/>
              </a:rPr>
              <a:t>уровень интеллекта, улучшает развитие речи </a:t>
            </a:r>
            <a:r>
              <a:rPr lang="ru-RU" sz="1800" dirty="0" smtClean="0">
                <a:solidFill>
                  <a:srgbClr val="000000"/>
                </a:solidFill>
                <a:latin typeface="Times New Roman"/>
              </a:rPr>
              <a:t>(активизирует </a:t>
            </a:r>
            <a:r>
              <a:rPr lang="ru-RU" sz="1800" dirty="0">
                <a:solidFill>
                  <a:srgbClr val="000000"/>
                </a:solidFill>
                <a:latin typeface="Times New Roman"/>
              </a:rPr>
              <a:t>у ребенка </a:t>
            </a:r>
            <a:r>
              <a:rPr lang="ru-RU" sz="1800" dirty="0" smtClean="0">
                <a:solidFill>
                  <a:srgbClr val="000000"/>
                </a:solidFill>
                <a:latin typeface="Times New Roman"/>
              </a:rPr>
              <a:t>творческое мышление</a:t>
            </a:r>
            <a:r>
              <a:rPr lang="ru-RU" sz="1800" dirty="0">
                <a:solidFill>
                  <a:srgbClr val="000000"/>
                </a:solidFill>
                <a:latin typeface="Times New Roman"/>
              </a:rPr>
              <a:t>, развивает </a:t>
            </a:r>
            <a:r>
              <a:rPr lang="ru-RU" sz="1800" dirty="0" smtClean="0">
                <a:solidFill>
                  <a:srgbClr val="000000"/>
                </a:solidFill>
                <a:latin typeface="Times New Roman"/>
              </a:rPr>
              <a:t>воображение).</a:t>
            </a:r>
            <a:endParaRPr lang="ru-RU" sz="1600" dirty="0">
              <a:solidFill>
                <a:srgbClr val="000000"/>
              </a:solidFill>
              <a:latin typeface="Arial"/>
            </a:endParaRPr>
          </a:p>
          <a:p>
            <a:pPr indent="449580" algn="just"/>
            <a:r>
              <a:rPr lang="ru-RU" sz="1800" dirty="0" smtClean="0">
                <a:solidFill>
                  <a:srgbClr val="000000"/>
                </a:solidFill>
                <a:latin typeface="Times New Roman"/>
              </a:rPr>
              <a:t>Применение </a:t>
            </a:r>
            <a:r>
              <a:rPr lang="ru-RU" sz="1800" dirty="0">
                <a:solidFill>
                  <a:srgbClr val="000000"/>
                </a:solidFill>
                <a:latin typeface="Times New Roman"/>
              </a:rPr>
              <a:t>игрушек оригами на занятиях, развивает мелкую моторику пальцев рук, способствует формированию произвольного поведения, активизируется и обогащается словарь ребенка. Работа над образами заставляет детей думать, анализировать, делать выводы. В ходе театрализованной деятельности происходит развитие диалогической речи, развивается звуковая культура речи, ее интонационный строй.</a:t>
            </a:r>
            <a:endParaRPr lang="ru-RU" sz="1600" dirty="0">
              <a:solidFill>
                <a:srgbClr val="000000"/>
              </a:solidFill>
              <a:latin typeface="Arial"/>
            </a:endParaRPr>
          </a:p>
          <a:p>
            <a:pPr indent="449580" algn="just"/>
            <a:r>
              <a:rPr lang="ru-RU" sz="1800" dirty="0">
                <a:solidFill>
                  <a:srgbClr val="000000"/>
                </a:solidFill>
                <a:latin typeface="Times New Roman"/>
              </a:rPr>
              <a:t>Исходя, из выше перечисленного </a:t>
            </a:r>
            <a:r>
              <a:rPr lang="ru-RU" sz="1800" dirty="0" smtClean="0">
                <a:solidFill>
                  <a:srgbClr val="000000"/>
                </a:solidFill>
                <a:latin typeface="Times New Roman"/>
              </a:rPr>
              <a:t>сделала </a:t>
            </a:r>
            <a:r>
              <a:rPr lang="ru-RU" sz="1800" dirty="0">
                <a:solidFill>
                  <a:srgbClr val="000000"/>
                </a:solidFill>
                <a:latin typeface="Times New Roman"/>
              </a:rPr>
              <a:t>вывод, что данный </a:t>
            </a:r>
            <a:r>
              <a:rPr lang="ru-RU" sz="1800" dirty="0" smtClean="0">
                <a:solidFill>
                  <a:srgbClr val="000000"/>
                </a:solidFill>
                <a:latin typeface="Times New Roman"/>
              </a:rPr>
              <a:t>кружок </a:t>
            </a:r>
            <a:r>
              <a:rPr lang="ru-RU" sz="1800" dirty="0">
                <a:solidFill>
                  <a:srgbClr val="000000"/>
                </a:solidFill>
                <a:latin typeface="Times New Roman"/>
              </a:rPr>
              <a:t>актуален для </a:t>
            </a:r>
            <a:r>
              <a:rPr lang="ru-RU" sz="1800" dirty="0" smtClean="0">
                <a:solidFill>
                  <a:srgbClr val="000000"/>
                </a:solidFill>
                <a:latin typeface="Times New Roman"/>
              </a:rPr>
              <a:t>меня </a:t>
            </a:r>
            <a:r>
              <a:rPr lang="ru-RU" sz="1800" dirty="0">
                <a:solidFill>
                  <a:srgbClr val="000000"/>
                </a:solidFill>
                <a:latin typeface="Times New Roman"/>
              </a:rPr>
              <a:t>и </a:t>
            </a:r>
            <a:r>
              <a:rPr lang="ru-RU" sz="1800" dirty="0" smtClean="0">
                <a:solidFill>
                  <a:srgbClr val="000000"/>
                </a:solidFill>
                <a:latin typeface="Times New Roman"/>
              </a:rPr>
              <a:t>моих </a:t>
            </a:r>
            <a:r>
              <a:rPr lang="ru-RU" sz="1800" dirty="0">
                <a:solidFill>
                  <a:srgbClr val="000000"/>
                </a:solidFill>
                <a:latin typeface="Times New Roman"/>
              </a:rPr>
              <a:t>детей</a:t>
            </a:r>
            <a:r>
              <a:rPr lang="ru-RU" sz="1800" dirty="0" smtClean="0">
                <a:solidFill>
                  <a:srgbClr val="000000"/>
                </a:solidFill>
                <a:latin typeface="Times New Roman"/>
              </a:rPr>
              <a:t>.</a:t>
            </a:r>
            <a:endParaRPr lang="ru-RU" sz="1600" dirty="0">
              <a:solidFill>
                <a:srgbClr val="000000"/>
              </a:solidFill>
              <a:latin typeface="Arial"/>
            </a:endParaRPr>
          </a:p>
        </p:txBody>
      </p:sp>
    </p:spTree>
    <p:extLst>
      <p:ext uri="{BB962C8B-B14F-4D97-AF65-F5344CB8AC3E}">
        <p14:creationId xmlns:p14="http://schemas.microsoft.com/office/powerpoint/2010/main" val="473098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lstStyle/>
          <a:p>
            <a:pPr marL="0" indent="0">
              <a:buNone/>
            </a:pPr>
            <a:r>
              <a:rPr lang="ru-RU" dirty="0" smtClean="0"/>
              <a:t>всестороннее, интеллектуальное и эстетическое развитие детей в процессе овладения приёмами техники оригами- как способа конструирования бумаги.</a:t>
            </a:r>
            <a:endParaRPr lang="ru-RU" dirty="0"/>
          </a:p>
        </p:txBody>
      </p:sp>
      <p:sp>
        <p:nvSpPr>
          <p:cNvPr id="4" name="Заголовок 3"/>
          <p:cNvSpPr>
            <a:spLocks noGrp="1"/>
          </p:cNvSpPr>
          <p:nvPr>
            <p:ph type="title"/>
          </p:nvPr>
        </p:nvSpPr>
        <p:spPr/>
        <p:txBody>
          <a:bodyPr/>
          <a:lstStyle/>
          <a:p>
            <a:r>
              <a:rPr lang="ru-RU" b="1" dirty="0" smtClean="0">
                <a:solidFill>
                  <a:schemeClr val="accent1">
                    <a:lumMod val="75000"/>
                  </a:schemeClr>
                </a:solidFill>
              </a:rPr>
              <a:t>Цель:</a:t>
            </a:r>
            <a:endParaRPr lang="ru-RU" b="1" dirty="0">
              <a:solidFill>
                <a:schemeClr val="accent1">
                  <a:lumMod val="75000"/>
                </a:schemeClr>
              </a:solidFill>
            </a:endParaRPr>
          </a:p>
        </p:txBody>
      </p:sp>
    </p:spTree>
    <p:extLst>
      <p:ext uri="{BB962C8B-B14F-4D97-AF65-F5344CB8AC3E}">
        <p14:creationId xmlns:p14="http://schemas.microsoft.com/office/powerpoint/2010/main" val="3861617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7457256" cy="562074"/>
          </a:xfrm>
        </p:spPr>
        <p:txBody>
          <a:bodyPr>
            <a:normAutofit fontScale="90000"/>
          </a:bodyPr>
          <a:lstStyle/>
          <a:p>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a:t>
            </a:r>
            <a:br>
              <a:rPr lang="ru-RU" b="1" dirty="0" smtClean="0">
                <a:latin typeface="Times New Roman" panose="02020603050405020304" pitchFamily="18" charset="0"/>
                <a:cs typeface="Times New Roman" panose="02020603050405020304" pitchFamily="18" charset="0"/>
              </a:rPr>
            </a:br>
            <a:r>
              <a:rPr lang="ru-RU" b="1" dirty="0">
                <a:solidFill>
                  <a:schemeClr val="accent1">
                    <a:lumMod val="75000"/>
                  </a:schemeClr>
                </a:solidFill>
                <a:latin typeface="Times New Roman" panose="02020603050405020304" pitchFamily="18" charset="0"/>
                <a:cs typeface="Times New Roman" panose="02020603050405020304" pitchFamily="18" charset="0"/>
              </a:rPr>
              <a:t> </a:t>
            </a:r>
            <a:r>
              <a:rPr lang="ru-RU" b="1"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3100" b="1" dirty="0" smtClean="0">
                <a:solidFill>
                  <a:schemeClr val="accent1">
                    <a:lumMod val="75000"/>
                  </a:schemeClr>
                </a:solidFill>
                <a:latin typeface="Times New Roman" panose="02020603050405020304" pitchFamily="18" charset="0"/>
                <a:cs typeface="Times New Roman" panose="02020603050405020304" pitchFamily="18" charset="0"/>
              </a:rPr>
              <a:t>Задачи:</a:t>
            </a:r>
            <a:r>
              <a:rPr lang="ru-RU" b="1" dirty="0" smtClean="0">
                <a:solidFill>
                  <a:schemeClr val="accent1">
                    <a:lumMod val="75000"/>
                  </a:schemeClr>
                </a:solidFill>
                <a:latin typeface="Times New Roman" panose="02020603050405020304" pitchFamily="18" charset="0"/>
                <a:cs typeface="Times New Roman" panose="02020603050405020304" pitchFamily="18" charset="0"/>
              </a:rPr>
              <a:t/>
            </a:r>
            <a:br>
              <a:rPr lang="ru-RU" b="1" dirty="0" smtClean="0">
                <a:solidFill>
                  <a:schemeClr val="accent1">
                    <a:lumMod val="75000"/>
                  </a:schemeClr>
                </a:solidFill>
                <a:latin typeface="Times New Roman" panose="02020603050405020304" pitchFamily="18" charset="0"/>
                <a:cs typeface="Times New Roman" panose="02020603050405020304" pitchFamily="18" charset="0"/>
              </a:rPr>
            </a:br>
            <a:endParaRPr lang="ru-RU"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323528" y="476672"/>
            <a:ext cx="7827640" cy="6025880"/>
          </a:xfrm>
        </p:spPr>
        <p:txBody>
          <a:bodyPr>
            <a:noAutofit/>
          </a:bodyPr>
          <a:lstStyle/>
          <a:p>
            <a:pPr algn="just"/>
            <a:r>
              <a:rPr lang="ru-RU" sz="1600" dirty="0">
                <a:solidFill>
                  <a:srgbClr val="000000"/>
                </a:solidFill>
                <a:latin typeface="Times New Roman"/>
              </a:rPr>
              <a:t>    </a:t>
            </a:r>
            <a:r>
              <a:rPr lang="ru-RU" sz="1600" u="sng" dirty="0" smtClean="0">
                <a:solidFill>
                  <a:srgbClr val="000000"/>
                </a:solidFill>
                <a:latin typeface="Times New Roman"/>
              </a:rPr>
              <a:t>Обучающие:</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знакомить </a:t>
            </a:r>
            <a:r>
              <a:rPr lang="ru-RU" sz="1600" dirty="0">
                <a:solidFill>
                  <a:srgbClr val="000000"/>
                </a:solidFill>
                <a:latin typeface="Times New Roman"/>
              </a:rPr>
              <a:t>детей с основными геометрическими понятиями: круг, квадрат, треугольник, угол, сторона, вершина и т.д., базовыми формами </a:t>
            </a:r>
            <a:r>
              <a:rPr lang="ru-RU" sz="1600" dirty="0" smtClean="0">
                <a:solidFill>
                  <a:srgbClr val="000000"/>
                </a:solidFill>
                <a:latin typeface="Times New Roman"/>
              </a:rPr>
              <a:t>оригами;</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формировать </a:t>
            </a:r>
            <a:r>
              <a:rPr lang="ru-RU" sz="1600" dirty="0">
                <a:solidFill>
                  <a:srgbClr val="000000"/>
                </a:solidFill>
                <a:latin typeface="Times New Roman"/>
              </a:rPr>
              <a:t>умение следовать устным инструкциям;</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обучать </a:t>
            </a:r>
            <a:r>
              <a:rPr lang="ru-RU" sz="1600" dirty="0">
                <a:solidFill>
                  <a:srgbClr val="000000"/>
                </a:solidFill>
                <a:latin typeface="Times New Roman"/>
              </a:rPr>
              <a:t>различным приемам работы с бумагой;</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обогащать </a:t>
            </a:r>
            <a:r>
              <a:rPr lang="ru-RU" sz="1600" dirty="0">
                <a:solidFill>
                  <a:srgbClr val="000000"/>
                </a:solidFill>
                <a:latin typeface="Times New Roman"/>
              </a:rPr>
              <a:t>словарь ребенка специальными терминами;</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создавать </a:t>
            </a:r>
            <a:r>
              <a:rPr lang="ru-RU" sz="1600" dirty="0">
                <a:solidFill>
                  <a:srgbClr val="000000"/>
                </a:solidFill>
                <a:latin typeface="Times New Roman"/>
              </a:rPr>
              <a:t>композиции с изделиями, выполненными в технике оригами.</a:t>
            </a:r>
            <a:endParaRPr lang="ru-RU" sz="1600" dirty="0">
              <a:solidFill>
                <a:srgbClr val="000000"/>
              </a:solidFill>
              <a:latin typeface="Arial"/>
            </a:endParaRPr>
          </a:p>
          <a:p>
            <a:pPr marL="228600" algn="just"/>
            <a:r>
              <a:rPr lang="ru-RU" sz="1600" u="sng" dirty="0" smtClean="0">
                <a:solidFill>
                  <a:srgbClr val="000000"/>
                </a:solidFill>
                <a:latin typeface="Times New Roman"/>
              </a:rPr>
              <a:t>Развивающие:</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развивать </a:t>
            </a:r>
            <a:r>
              <a:rPr lang="ru-RU" sz="1600" dirty="0">
                <a:solidFill>
                  <a:srgbClr val="000000"/>
                </a:solidFill>
                <a:latin typeface="Times New Roman"/>
              </a:rPr>
              <a:t>внимание, память, логическое мышление и пространственное воображение;</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развивать </a:t>
            </a:r>
            <a:r>
              <a:rPr lang="ru-RU" sz="1600" dirty="0">
                <a:solidFill>
                  <a:srgbClr val="000000"/>
                </a:solidFill>
                <a:latin typeface="Times New Roman"/>
              </a:rPr>
              <a:t>художественный вкус, творческие способности и фантазии детей;</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развивать </a:t>
            </a:r>
            <a:r>
              <a:rPr lang="ru-RU" sz="1600" dirty="0">
                <a:solidFill>
                  <a:srgbClr val="000000"/>
                </a:solidFill>
                <a:latin typeface="Times New Roman"/>
              </a:rPr>
              <a:t>мелкую моторику пальцев рук и глазомер.</a:t>
            </a:r>
            <a:endParaRPr lang="ru-RU" sz="1600" dirty="0">
              <a:solidFill>
                <a:srgbClr val="000000"/>
              </a:solidFill>
              <a:latin typeface="Arial"/>
            </a:endParaRPr>
          </a:p>
          <a:p>
            <a:pPr marL="228600" algn="just"/>
            <a:r>
              <a:rPr lang="ru-RU" sz="1600" u="sng" dirty="0" smtClean="0">
                <a:solidFill>
                  <a:srgbClr val="000000"/>
                </a:solidFill>
                <a:latin typeface="Times New Roman"/>
              </a:rPr>
              <a:t>Воспитательные:</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воспитывать </a:t>
            </a:r>
            <a:r>
              <a:rPr lang="ru-RU" sz="1600" dirty="0">
                <a:solidFill>
                  <a:srgbClr val="000000"/>
                </a:solidFill>
                <a:latin typeface="Times New Roman"/>
              </a:rPr>
              <a:t>интерес к искусству оригами;</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способствовать </a:t>
            </a:r>
            <a:r>
              <a:rPr lang="ru-RU" sz="1600" dirty="0">
                <a:solidFill>
                  <a:srgbClr val="000000"/>
                </a:solidFill>
                <a:latin typeface="Times New Roman"/>
              </a:rPr>
              <a:t>созданию игровых ситуаций, расширять коммуникативные способности детей;</a:t>
            </a:r>
            <a:endParaRPr lang="ru-RU" sz="1600" dirty="0">
              <a:solidFill>
                <a:srgbClr val="000000"/>
              </a:solidFill>
              <a:latin typeface="Arial"/>
            </a:endParaRPr>
          </a:p>
          <a:p>
            <a:pPr marL="457200" algn="just">
              <a:buFont typeface="+mj-lt"/>
              <a:buAutoNum type="arabicPeriod"/>
            </a:pPr>
            <a:r>
              <a:rPr lang="ru-RU" sz="1600" dirty="0" smtClean="0">
                <a:solidFill>
                  <a:srgbClr val="000000"/>
                </a:solidFill>
                <a:latin typeface="Times New Roman"/>
              </a:rPr>
              <a:t>совершенствовать </a:t>
            </a:r>
            <a:r>
              <a:rPr lang="ru-RU" sz="1600" dirty="0">
                <a:solidFill>
                  <a:srgbClr val="000000"/>
                </a:solidFill>
                <a:latin typeface="Times New Roman"/>
              </a:rPr>
              <a:t>трудовые навыки, формировать культуру труда, воспитывать аккуратность, умение бережно и экономно использовать материал, содержать в порядке рабочее место</a:t>
            </a:r>
            <a:r>
              <a:rPr lang="ru-RU" sz="1600" dirty="0" smtClean="0">
                <a:solidFill>
                  <a:srgbClr val="000000"/>
                </a:solidFill>
                <a:latin typeface="Times New Roman"/>
              </a:rPr>
              <a:t>.</a:t>
            </a:r>
            <a:endParaRPr lang="ru-RU" sz="1600" dirty="0">
              <a:solidFill>
                <a:srgbClr val="000000"/>
              </a:solidFill>
              <a:latin typeface="Arial"/>
            </a:endParaRPr>
          </a:p>
        </p:txBody>
      </p:sp>
    </p:spTree>
    <p:extLst>
      <p:ext uri="{BB962C8B-B14F-4D97-AF65-F5344CB8AC3E}">
        <p14:creationId xmlns:p14="http://schemas.microsoft.com/office/powerpoint/2010/main" val="82672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
            </a:r>
            <a:b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3100" b="1" dirty="0" smtClean="0">
                <a:solidFill>
                  <a:schemeClr val="accent1">
                    <a:lumMod val="75000"/>
                  </a:schemeClr>
                </a:solidFill>
                <a:latin typeface="Times New Roman" panose="02020603050405020304" pitchFamily="18" charset="0"/>
                <a:cs typeface="Times New Roman" panose="02020603050405020304" pitchFamily="18" charset="0"/>
              </a:rPr>
              <a:t>    Методы, используемые в работе:</a:t>
            </a:r>
            <a:br>
              <a:rPr lang="ru-RU" sz="3100" b="1" dirty="0" smtClean="0">
                <a:solidFill>
                  <a:schemeClr val="accent1">
                    <a:lumMod val="75000"/>
                  </a:schemeClr>
                </a:solidFill>
                <a:latin typeface="Times New Roman" panose="02020603050405020304" pitchFamily="18" charset="0"/>
                <a:cs typeface="Times New Roman" panose="02020603050405020304" pitchFamily="18" charset="0"/>
              </a:rPr>
            </a:br>
            <a:endParaRPr lang="ru-RU" sz="31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p:txBody>
          <a:bodyPr>
            <a:normAutofit fontScale="85000" lnSpcReduction="10000"/>
          </a:bodyPr>
          <a:lstStyle/>
          <a:p>
            <a:pPr indent="449580" algn="just"/>
            <a:r>
              <a:rPr lang="ru-RU" dirty="0" smtClean="0">
                <a:solidFill>
                  <a:srgbClr val="000000"/>
                </a:solidFill>
                <a:latin typeface="Times New Roman"/>
              </a:rPr>
              <a:t>Словесные </a:t>
            </a:r>
            <a:r>
              <a:rPr lang="ru-RU" dirty="0">
                <a:solidFill>
                  <a:srgbClr val="000000"/>
                </a:solidFill>
                <a:latin typeface="Times New Roman"/>
              </a:rPr>
              <a:t>методы: объяснение, беседа, устная инструкция, художественное слово, речевые игры.</a:t>
            </a:r>
            <a:endParaRPr lang="ru-RU" sz="2000" dirty="0">
              <a:solidFill>
                <a:srgbClr val="000000"/>
              </a:solidFill>
              <a:latin typeface="Arial"/>
            </a:endParaRPr>
          </a:p>
          <a:p>
            <a:pPr indent="449580" algn="just"/>
            <a:r>
              <a:rPr lang="ru-RU" dirty="0" smtClean="0">
                <a:solidFill>
                  <a:srgbClr val="000000"/>
                </a:solidFill>
                <a:latin typeface="Times New Roman"/>
              </a:rPr>
              <a:t>Наглядные </a:t>
            </a:r>
            <a:r>
              <a:rPr lang="ru-RU" dirty="0">
                <a:solidFill>
                  <a:srgbClr val="000000"/>
                </a:solidFill>
                <a:latin typeface="Times New Roman"/>
              </a:rPr>
              <a:t>методы: рассматривание иллюстраций, книг, показ с проговариванием  действий, использование ИКТ.</a:t>
            </a:r>
            <a:endParaRPr lang="ru-RU" sz="2000" dirty="0">
              <a:solidFill>
                <a:srgbClr val="000000"/>
              </a:solidFill>
              <a:latin typeface="Arial"/>
            </a:endParaRPr>
          </a:p>
          <a:p>
            <a:pPr indent="449580" algn="just"/>
            <a:r>
              <a:rPr lang="ru-RU" dirty="0" smtClean="0">
                <a:solidFill>
                  <a:srgbClr val="000000"/>
                </a:solidFill>
                <a:latin typeface="Times New Roman"/>
              </a:rPr>
              <a:t>Практические</a:t>
            </a:r>
            <a:r>
              <a:rPr lang="ru-RU" dirty="0">
                <a:solidFill>
                  <a:srgbClr val="000000"/>
                </a:solidFill>
                <a:latin typeface="Times New Roman"/>
              </a:rPr>
              <a:t>: упражнения, метод познавательных (дидактических) игр, метод, создание проблемных ситуаций.</a:t>
            </a:r>
            <a:endParaRPr lang="ru-RU" sz="2000" dirty="0">
              <a:solidFill>
                <a:srgbClr val="000000"/>
              </a:solidFill>
              <a:latin typeface="Arial"/>
            </a:endParaRPr>
          </a:p>
          <a:p>
            <a:pPr indent="449580" algn="just"/>
            <a:r>
              <a:rPr lang="ru-RU" dirty="0" smtClean="0">
                <a:solidFill>
                  <a:srgbClr val="000000"/>
                </a:solidFill>
                <a:latin typeface="Times New Roman"/>
              </a:rPr>
              <a:t>Метод </a:t>
            </a:r>
            <a:r>
              <a:rPr lang="ru-RU" dirty="0" err="1">
                <a:solidFill>
                  <a:srgbClr val="000000"/>
                </a:solidFill>
                <a:latin typeface="Times New Roman"/>
              </a:rPr>
              <a:t>инсценизации</a:t>
            </a:r>
            <a:r>
              <a:rPr lang="ru-RU" dirty="0">
                <a:solidFill>
                  <a:srgbClr val="000000"/>
                </a:solidFill>
                <a:latin typeface="Times New Roman"/>
              </a:rPr>
              <a:t>, т.е. инсценированные </a:t>
            </a:r>
            <a:r>
              <a:rPr lang="ru-RU" dirty="0" smtClean="0">
                <a:solidFill>
                  <a:srgbClr val="000000"/>
                </a:solidFill>
                <a:latin typeface="Times New Roman"/>
              </a:rPr>
              <a:t>игры- забавы. Важным </a:t>
            </a:r>
            <a:r>
              <a:rPr lang="ru-RU" dirty="0">
                <a:solidFill>
                  <a:srgbClr val="000000"/>
                </a:solidFill>
                <a:latin typeface="Times New Roman"/>
              </a:rPr>
              <a:t>фактором здесь является создание детьми образа какого-либо героя, вхождение в него, принятие на себя его «роли». В своей работе мы использовали как инсценировки реального характера, т.е. воссоздание прочитанных сказок, так инсценировки вымышленного характера, которые использовались при постановке самостоятельно придуманных сказок, историй. Дети делали из бумаги своих героев, рисовали ситуацию, в которой оказались их герои и сочиняли историю.</a:t>
            </a:r>
            <a:endParaRPr lang="ru-RU" sz="2000" dirty="0">
              <a:solidFill>
                <a:srgbClr val="000000"/>
              </a:solidFill>
              <a:latin typeface="Arial"/>
            </a:endParaRPr>
          </a:p>
          <a:p>
            <a:endParaRPr lang="ru-RU" dirty="0"/>
          </a:p>
        </p:txBody>
      </p:sp>
    </p:spTree>
    <p:extLst>
      <p:ext uri="{BB962C8B-B14F-4D97-AF65-F5344CB8AC3E}">
        <p14:creationId xmlns:p14="http://schemas.microsoft.com/office/powerpoint/2010/main" val="4108438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467600" cy="1143000"/>
          </a:xfrm>
        </p:spPr>
        <p:txBody>
          <a:bodyPr>
            <a:normAutofit/>
          </a:bodyPr>
          <a:lstStyle/>
          <a:p>
            <a:r>
              <a:rPr lang="ru-RU" sz="2800" b="1" dirty="0" smtClean="0">
                <a:solidFill>
                  <a:schemeClr val="accent1">
                    <a:lumMod val="75000"/>
                  </a:schemeClr>
                </a:solidFill>
                <a:latin typeface="Times New Roman" panose="02020603050405020304" pitchFamily="18" charset="0"/>
                <a:cs typeface="Times New Roman" panose="02020603050405020304" pitchFamily="18" charset="0"/>
              </a:rPr>
              <a:t>Ожидаемые результаты</a:t>
            </a:r>
            <a:r>
              <a:rPr lang="ru-RU" sz="2800" dirty="0" smtClean="0">
                <a:solidFill>
                  <a:schemeClr val="accent1">
                    <a:lumMod val="75000"/>
                  </a:schemeClr>
                </a:solidFill>
              </a:rPr>
              <a:t>:</a:t>
            </a:r>
            <a:r>
              <a:rPr lang="ru-RU" sz="2800" dirty="0" smtClean="0"/>
              <a:t/>
            </a:r>
            <a:br>
              <a:rPr lang="ru-RU" sz="2800" dirty="0" smtClean="0"/>
            </a:br>
            <a:endParaRPr lang="ru-RU" sz="2800" dirty="0"/>
          </a:p>
        </p:txBody>
      </p:sp>
      <p:sp>
        <p:nvSpPr>
          <p:cNvPr id="3" name="Объект 2"/>
          <p:cNvSpPr>
            <a:spLocks noGrp="1"/>
          </p:cNvSpPr>
          <p:nvPr>
            <p:ph sz="quarter" idx="1"/>
          </p:nvPr>
        </p:nvSpPr>
        <p:spPr/>
        <p:txBody>
          <a:bodyPr>
            <a:normAutofit lnSpcReduction="10000"/>
          </a:bodyPr>
          <a:lstStyle/>
          <a:p>
            <a:pPr marL="0" indent="0">
              <a:buNone/>
            </a:pPr>
            <a:r>
              <a:rPr lang="ru-RU" sz="2000" dirty="0" smtClean="0">
                <a:solidFill>
                  <a:srgbClr val="444444"/>
                </a:solidFill>
                <a:latin typeface="Arial"/>
              </a:rPr>
              <a:t>В </a:t>
            </a:r>
            <a:r>
              <a:rPr lang="ru-RU" sz="2000" dirty="0">
                <a:solidFill>
                  <a:srgbClr val="444444"/>
                </a:solidFill>
                <a:latin typeface="Arial"/>
              </a:rPr>
              <a:t>результате обучения </a:t>
            </a:r>
            <a:r>
              <a:rPr lang="ru-RU" sz="2000" dirty="0" smtClean="0">
                <a:solidFill>
                  <a:srgbClr val="444444"/>
                </a:solidFill>
                <a:latin typeface="Arial"/>
              </a:rPr>
              <a:t>дети</a:t>
            </a:r>
            <a:r>
              <a:rPr lang="ru-RU" sz="2000" dirty="0">
                <a:solidFill>
                  <a:srgbClr val="444444"/>
                </a:solidFill>
                <a:latin typeface="Arial"/>
              </a:rPr>
              <a:t>: </a:t>
            </a:r>
            <a:br>
              <a:rPr lang="ru-RU" sz="2000" dirty="0">
                <a:solidFill>
                  <a:srgbClr val="444444"/>
                </a:solidFill>
                <a:latin typeface="Arial"/>
              </a:rPr>
            </a:br>
            <a:r>
              <a:rPr lang="ru-RU" sz="2000" dirty="0">
                <a:solidFill>
                  <a:srgbClr val="444444"/>
                </a:solidFill>
                <a:latin typeface="Arial"/>
              </a:rPr>
              <a:t>– научатся различным приемам работы с бумагой;</a:t>
            </a:r>
            <a:br>
              <a:rPr lang="ru-RU" sz="2000" dirty="0">
                <a:solidFill>
                  <a:srgbClr val="444444"/>
                </a:solidFill>
                <a:latin typeface="Arial"/>
              </a:rPr>
            </a:br>
            <a:r>
              <a:rPr lang="ru-RU" sz="2000" dirty="0">
                <a:solidFill>
                  <a:srgbClr val="444444"/>
                </a:solidFill>
                <a:latin typeface="Arial"/>
              </a:rPr>
              <a:t>– будут знать основные геометрические понятия и базовые формы оригами;</a:t>
            </a:r>
            <a:br>
              <a:rPr lang="ru-RU" sz="2000" dirty="0">
                <a:solidFill>
                  <a:srgbClr val="444444"/>
                </a:solidFill>
                <a:latin typeface="Arial"/>
              </a:rPr>
            </a:br>
            <a:r>
              <a:rPr lang="ru-RU" sz="2000" dirty="0">
                <a:solidFill>
                  <a:srgbClr val="444444"/>
                </a:solidFill>
                <a:latin typeface="Arial"/>
              </a:rPr>
              <a:t>– научатся следовать устным </a:t>
            </a:r>
            <a:r>
              <a:rPr lang="ru-RU" sz="2000" dirty="0" smtClean="0">
                <a:solidFill>
                  <a:srgbClr val="444444"/>
                </a:solidFill>
                <a:latin typeface="Arial"/>
              </a:rPr>
              <a:t>инструкциям, </a:t>
            </a:r>
            <a:r>
              <a:rPr lang="ru-RU" sz="2000" dirty="0">
                <a:solidFill>
                  <a:srgbClr val="444444"/>
                </a:solidFill>
                <a:latin typeface="Arial"/>
              </a:rPr>
              <a:t>создавать изделия оригами </a:t>
            </a:r>
            <a:br>
              <a:rPr lang="ru-RU" sz="2000" dirty="0">
                <a:solidFill>
                  <a:srgbClr val="444444"/>
                </a:solidFill>
                <a:latin typeface="Arial"/>
              </a:rPr>
            </a:br>
            <a:r>
              <a:rPr lang="ru-RU" sz="2000" dirty="0">
                <a:solidFill>
                  <a:srgbClr val="444444"/>
                </a:solidFill>
                <a:latin typeface="Arial"/>
              </a:rPr>
              <a:t>– будут создавать композиции с изделиями, выполненными в технике оригами;</a:t>
            </a:r>
            <a:br>
              <a:rPr lang="ru-RU" sz="2000" dirty="0">
                <a:solidFill>
                  <a:srgbClr val="444444"/>
                </a:solidFill>
                <a:latin typeface="Arial"/>
              </a:rPr>
            </a:br>
            <a:r>
              <a:rPr lang="ru-RU" sz="2000" dirty="0">
                <a:solidFill>
                  <a:srgbClr val="444444"/>
                </a:solidFill>
                <a:latin typeface="Arial"/>
              </a:rPr>
              <a:t>– разовьют внимание, память, мышление, пространственное воображение</a:t>
            </a:r>
            <a:r>
              <a:rPr lang="ru-RU" sz="2000" dirty="0" smtClean="0">
                <a:solidFill>
                  <a:srgbClr val="444444"/>
                </a:solidFill>
                <a:latin typeface="Arial"/>
              </a:rPr>
              <a:t>; речь, </a:t>
            </a:r>
            <a:r>
              <a:rPr lang="ru-RU" sz="2000" dirty="0">
                <a:solidFill>
                  <a:srgbClr val="444444"/>
                </a:solidFill>
                <a:latin typeface="Arial"/>
              </a:rPr>
              <a:t>мелкую моторику рук и глазомер; художественный вкус, творческие способности и фантазию.</a:t>
            </a:r>
            <a:br>
              <a:rPr lang="ru-RU" sz="2000" dirty="0">
                <a:solidFill>
                  <a:srgbClr val="444444"/>
                </a:solidFill>
                <a:latin typeface="Arial"/>
              </a:rPr>
            </a:br>
            <a:r>
              <a:rPr lang="ru-RU" sz="2000" dirty="0">
                <a:solidFill>
                  <a:srgbClr val="444444"/>
                </a:solidFill>
                <a:latin typeface="Arial"/>
              </a:rPr>
              <a:t>– познакомятся с искусством оригами;</a:t>
            </a:r>
            <a:br>
              <a:rPr lang="ru-RU" sz="2000" dirty="0">
                <a:solidFill>
                  <a:srgbClr val="444444"/>
                </a:solidFill>
                <a:latin typeface="Arial"/>
              </a:rPr>
            </a:br>
            <a:r>
              <a:rPr lang="ru-RU" sz="2000" dirty="0">
                <a:solidFill>
                  <a:srgbClr val="444444"/>
                </a:solidFill>
                <a:latin typeface="Arial"/>
              </a:rPr>
              <a:t>– овладеют навыками культуры труда;</a:t>
            </a:r>
            <a:br>
              <a:rPr lang="ru-RU" sz="2000" dirty="0">
                <a:solidFill>
                  <a:srgbClr val="444444"/>
                </a:solidFill>
                <a:latin typeface="Arial"/>
              </a:rPr>
            </a:br>
            <a:r>
              <a:rPr lang="ru-RU" sz="2000" dirty="0">
                <a:solidFill>
                  <a:srgbClr val="444444"/>
                </a:solidFill>
                <a:latin typeface="Arial"/>
              </a:rPr>
              <a:t>– улучшат свои коммуникативные способности и приобретут навыки работы в коллективе.</a:t>
            </a:r>
            <a:br>
              <a:rPr lang="ru-RU" sz="2000" dirty="0">
                <a:solidFill>
                  <a:srgbClr val="444444"/>
                </a:solidFill>
                <a:latin typeface="Arial"/>
              </a:rPr>
            </a:br>
            <a:endParaRPr lang="ru-RU" sz="2000" b="0" i="0" dirty="0">
              <a:solidFill>
                <a:srgbClr val="444444"/>
              </a:solidFill>
              <a:effectLst/>
              <a:latin typeface="Arial"/>
            </a:endParaRPr>
          </a:p>
        </p:txBody>
      </p:sp>
    </p:spTree>
    <p:extLst>
      <p:ext uri="{BB962C8B-B14F-4D97-AF65-F5344CB8AC3E}">
        <p14:creationId xmlns:p14="http://schemas.microsoft.com/office/powerpoint/2010/main" val="3557069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7385248" cy="418058"/>
          </a:xfrm>
        </p:spPr>
        <p:txBody>
          <a:bodyPr>
            <a:normAutofit fontScale="90000"/>
          </a:bodyPr>
          <a:lstStyle/>
          <a:p>
            <a:r>
              <a:rPr lang="ru-RU" dirty="0" smtClean="0"/>
              <a:t>          </a:t>
            </a:r>
            <a:r>
              <a:rPr lang="ru-RU" sz="3100" b="1" dirty="0" smtClean="0">
                <a:solidFill>
                  <a:schemeClr val="accent1">
                    <a:lumMod val="75000"/>
                  </a:schemeClr>
                </a:solidFill>
              </a:rPr>
              <a:t>Перспективный план</a:t>
            </a:r>
            <a:endParaRPr lang="ru-RU" sz="3100" b="1" dirty="0">
              <a:solidFill>
                <a:schemeClr val="accent1">
                  <a:lumMod val="75000"/>
                </a:schemeClr>
              </a:solidFill>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3169516770"/>
              </p:ext>
            </p:extLst>
          </p:nvPr>
        </p:nvGraphicFramePr>
        <p:xfrm>
          <a:off x="539552" y="836712"/>
          <a:ext cx="6984776" cy="5600600"/>
        </p:xfrm>
        <a:graphic>
          <a:graphicData uri="http://schemas.openxmlformats.org/drawingml/2006/table">
            <a:tbl>
              <a:tblPr firstRow="1" firstCol="1" lastRow="1" lastCol="1" bandRow="1" bandCol="1"/>
              <a:tblGrid>
                <a:gridCol w="1849222"/>
                <a:gridCol w="5135554"/>
              </a:tblGrid>
              <a:tr h="2240240">
                <a:tc>
                  <a:txBody>
                    <a:bodyPr/>
                    <a:lstStyle/>
                    <a:p>
                      <a:pPr algn="ctr">
                        <a:lnSpc>
                          <a:spcPct val="115000"/>
                        </a:lnSpc>
                        <a:spcAft>
                          <a:spcPts val="0"/>
                        </a:spcAft>
                      </a:pPr>
                      <a:r>
                        <a:rPr lang="ru-RU" sz="1400" b="1" dirty="0">
                          <a:effectLst/>
                          <a:latin typeface="Times New Roman"/>
                          <a:ea typeface="Times New Roman"/>
                        </a:rPr>
                        <a:t>Октябрь</a:t>
                      </a:r>
                      <a:endParaRPr lang="ru-RU"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just">
                        <a:lnSpc>
                          <a:spcPct val="150000"/>
                        </a:lnSpc>
                        <a:spcAft>
                          <a:spcPts val="0"/>
                        </a:spcAft>
                      </a:pPr>
                      <a:r>
                        <a:rPr lang="ru-RU" sz="1400" dirty="0">
                          <a:effectLst/>
                          <a:latin typeface="Times New Roman"/>
                          <a:ea typeface="Times New Roman"/>
                        </a:rPr>
                        <a:t>1. Путешествие в бумажную страну</a:t>
                      </a:r>
                    </a:p>
                    <a:p>
                      <a:pPr marL="228600" algn="just">
                        <a:lnSpc>
                          <a:spcPct val="150000"/>
                        </a:lnSpc>
                        <a:spcAft>
                          <a:spcPts val="0"/>
                        </a:spcAft>
                      </a:pPr>
                      <a:r>
                        <a:rPr lang="ru-RU" sz="1400" dirty="0">
                          <a:effectLst/>
                          <a:latin typeface="Times New Roman"/>
                          <a:ea typeface="Times New Roman"/>
                        </a:rPr>
                        <a:t>2. Знакомство с базовыми формами «</a:t>
                      </a:r>
                      <a:r>
                        <a:rPr lang="ru-RU" sz="1400" b="1" i="1" dirty="0">
                          <a:effectLst/>
                          <a:latin typeface="Times New Roman"/>
                          <a:ea typeface="Times New Roman"/>
                        </a:rPr>
                        <a:t>дверь</a:t>
                      </a:r>
                      <a:r>
                        <a:rPr lang="ru-RU" sz="1400" dirty="0">
                          <a:effectLst/>
                          <a:latin typeface="Times New Roman"/>
                          <a:ea typeface="Times New Roman"/>
                        </a:rPr>
                        <a:t>» и «</a:t>
                      </a:r>
                      <a:r>
                        <a:rPr lang="ru-RU" sz="1400" b="1" i="1" dirty="0">
                          <a:effectLst/>
                          <a:latin typeface="Times New Roman"/>
                          <a:ea typeface="Times New Roman"/>
                        </a:rPr>
                        <a:t>книжка</a:t>
                      </a:r>
                      <a:r>
                        <a:rPr lang="ru-RU" sz="1400" dirty="0">
                          <a:effectLst/>
                          <a:latin typeface="Times New Roman"/>
                          <a:ea typeface="Times New Roman"/>
                        </a:rPr>
                        <a:t>». </a:t>
                      </a:r>
                      <a:r>
                        <a:rPr lang="ru-RU" sz="1400" dirty="0" smtClean="0">
                          <a:effectLst/>
                          <a:latin typeface="Times New Roman"/>
                          <a:ea typeface="Times New Roman"/>
                        </a:rPr>
                        <a:t>  Дом.</a:t>
                      </a:r>
                      <a:endParaRPr lang="ru-RU" sz="1400" dirty="0">
                        <a:effectLst/>
                        <a:latin typeface="Times New Roman"/>
                        <a:ea typeface="Times New Roman"/>
                      </a:endParaRPr>
                    </a:p>
                    <a:p>
                      <a:pPr marL="228600" algn="just">
                        <a:lnSpc>
                          <a:spcPct val="150000"/>
                        </a:lnSpc>
                        <a:spcAft>
                          <a:spcPts val="0"/>
                        </a:spcAft>
                      </a:pPr>
                      <a:r>
                        <a:rPr lang="ru-RU" sz="1400" dirty="0">
                          <a:effectLst/>
                          <a:latin typeface="Times New Roman"/>
                          <a:ea typeface="Times New Roman"/>
                        </a:rPr>
                        <a:t>3. Грибы мухомор и боровик</a:t>
                      </a:r>
                    </a:p>
                    <a:p>
                      <a:pPr marL="228600" algn="just">
                        <a:lnSpc>
                          <a:spcPct val="150000"/>
                        </a:lnSpc>
                        <a:spcAft>
                          <a:spcPts val="0"/>
                        </a:spcAft>
                      </a:pPr>
                      <a:r>
                        <a:rPr lang="ru-RU" sz="1400" dirty="0">
                          <a:effectLst/>
                          <a:latin typeface="Times New Roman"/>
                          <a:ea typeface="Times New Roman"/>
                        </a:rPr>
                        <a:t>4. Знакомство с базовой формой «</a:t>
                      </a:r>
                      <a:r>
                        <a:rPr lang="ru-RU" sz="1400" b="1" i="1" dirty="0">
                          <a:effectLst/>
                          <a:latin typeface="Times New Roman"/>
                          <a:ea typeface="Times New Roman"/>
                        </a:rPr>
                        <a:t>треугольник</a:t>
                      </a:r>
                      <a:r>
                        <a:rPr lang="ru-RU" sz="1400" dirty="0">
                          <a:effectLst/>
                          <a:latin typeface="Times New Roman"/>
                          <a:ea typeface="Times New Roman"/>
                        </a:rPr>
                        <a:t>». Стаканчик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6867">
                <a:tc>
                  <a:txBody>
                    <a:bodyPr/>
                    <a:lstStyle/>
                    <a:p>
                      <a:pPr algn="ctr">
                        <a:lnSpc>
                          <a:spcPct val="115000"/>
                        </a:lnSpc>
                        <a:spcAft>
                          <a:spcPts val="0"/>
                        </a:spcAft>
                      </a:pPr>
                      <a:r>
                        <a:rPr lang="ru-RU" sz="1400" b="1">
                          <a:effectLst/>
                          <a:latin typeface="Times New Roman"/>
                          <a:ea typeface="Times New Roman"/>
                        </a:rPr>
                        <a:t>Ноябрь</a:t>
                      </a:r>
                      <a:endParaRPr lang="ru-RU"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dirty="0">
                          <a:effectLst/>
                          <a:latin typeface="Times New Roman"/>
                          <a:ea typeface="Times New Roman"/>
                        </a:rPr>
                        <a:t>    1. Отгадай загадку (заяц, птица)</a:t>
                      </a:r>
                    </a:p>
                    <a:p>
                      <a:pPr marL="228600" algn="just">
                        <a:lnSpc>
                          <a:spcPct val="150000"/>
                        </a:lnSpc>
                        <a:spcAft>
                          <a:spcPts val="0"/>
                        </a:spcAft>
                      </a:pPr>
                      <a:r>
                        <a:rPr lang="ru-RU" sz="1400" dirty="0">
                          <a:effectLst/>
                          <a:latin typeface="Times New Roman"/>
                          <a:ea typeface="Times New Roman"/>
                        </a:rPr>
                        <a:t>2. Лисичка с челочкой </a:t>
                      </a:r>
                    </a:p>
                    <a:p>
                      <a:pPr marL="228600" algn="just">
                        <a:lnSpc>
                          <a:spcPct val="150000"/>
                        </a:lnSpc>
                        <a:spcAft>
                          <a:spcPts val="0"/>
                        </a:spcAft>
                      </a:pPr>
                      <a:r>
                        <a:rPr lang="ru-RU" sz="1400" dirty="0">
                          <a:effectLst/>
                          <a:latin typeface="Times New Roman"/>
                          <a:ea typeface="Times New Roman"/>
                        </a:rPr>
                        <a:t>3.  «Знакомство с базовой формой «</a:t>
                      </a:r>
                      <a:r>
                        <a:rPr lang="ru-RU" sz="1400" b="1" i="1" dirty="0">
                          <a:effectLst/>
                          <a:latin typeface="Times New Roman"/>
                          <a:ea typeface="Times New Roman"/>
                        </a:rPr>
                        <a:t>воздушный змей</a:t>
                      </a:r>
                      <a:r>
                        <a:rPr lang="ru-RU" sz="1400" dirty="0">
                          <a:effectLst/>
                          <a:latin typeface="Times New Roman"/>
                          <a:ea typeface="Times New Roman"/>
                        </a:rPr>
                        <a:t>» «Гном» коллективная работа</a:t>
                      </a:r>
                    </a:p>
                    <a:p>
                      <a:pPr marL="228600" algn="just">
                        <a:lnSpc>
                          <a:spcPct val="150000"/>
                        </a:lnSpc>
                        <a:spcAft>
                          <a:spcPts val="0"/>
                        </a:spcAft>
                      </a:pPr>
                      <a:r>
                        <a:rPr lang="ru-RU" sz="1400" dirty="0">
                          <a:effectLst/>
                          <a:latin typeface="Times New Roman"/>
                          <a:ea typeface="Times New Roman"/>
                        </a:rPr>
                        <a:t>4. Герои сказки «Теремок»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3493">
                <a:tc>
                  <a:txBody>
                    <a:bodyPr/>
                    <a:lstStyle/>
                    <a:p>
                      <a:pPr algn="ctr">
                        <a:lnSpc>
                          <a:spcPct val="115000"/>
                        </a:lnSpc>
                        <a:spcAft>
                          <a:spcPts val="0"/>
                        </a:spcAft>
                      </a:pPr>
                      <a:r>
                        <a:rPr lang="ru-RU" sz="1400" b="1">
                          <a:effectLst/>
                          <a:latin typeface="Times New Roman"/>
                          <a:ea typeface="Times New Roman"/>
                        </a:rPr>
                        <a:t>Декабрь</a:t>
                      </a:r>
                      <a:endParaRPr lang="ru-RU"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just">
                        <a:lnSpc>
                          <a:spcPct val="150000"/>
                        </a:lnSpc>
                        <a:spcAft>
                          <a:spcPts val="0"/>
                        </a:spcAft>
                      </a:pPr>
                      <a:r>
                        <a:rPr lang="ru-RU" sz="1400" dirty="0">
                          <a:effectLst/>
                          <a:latin typeface="Times New Roman"/>
                          <a:ea typeface="Times New Roman"/>
                        </a:rPr>
                        <a:t>1. Снежинки</a:t>
                      </a:r>
                    </a:p>
                    <a:p>
                      <a:pPr marL="228600" algn="just">
                        <a:lnSpc>
                          <a:spcPct val="150000"/>
                        </a:lnSpc>
                        <a:spcAft>
                          <a:spcPts val="0"/>
                        </a:spcAft>
                      </a:pPr>
                      <a:r>
                        <a:rPr lang="ru-RU" sz="1400" dirty="0">
                          <a:effectLst/>
                          <a:latin typeface="Times New Roman"/>
                          <a:ea typeface="Times New Roman"/>
                        </a:rPr>
                        <a:t>2. Снеговик</a:t>
                      </a:r>
                    </a:p>
                    <a:p>
                      <a:pPr marL="228600" algn="just">
                        <a:lnSpc>
                          <a:spcPct val="150000"/>
                        </a:lnSpc>
                        <a:spcAft>
                          <a:spcPts val="0"/>
                        </a:spcAft>
                      </a:pPr>
                      <a:r>
                        <a:rPr lang="ru-RU" sz="1400" dirty="0">
                          <a:effectLst/>
                          <a:latin typeface="Times New Roman"/>
                          <a:ea typeface="Times New Roman"/>
                        </a:rPr>
                        <a:t>3. Елочка</a:t>
                      </a:r>
                    </a:p>
                    <a:p>
                      <a:pPr marL="228600" algn="just">
                        <a:lnSpc>
                          <a:spcPct val="150000"/>
                        </a:lnSpc>
                        <a:spcAft>
                          <a:spcPts val="0"/>
                        </a:spcAft>
                      </a:pPr>
                      <a:r>
                        <a:rPr lang="ru-RU" sz="1400" dirty="0">
                          <a:effectLst/>
                          <a:latin typeface="Times New Roman"/>
                          <a:ea typeface="Times New Roman"/>
                        </a:rPr>
                        <a:t>4. Дед Мороз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flipH="1">
            <a:off x="1076906" y="1757799"/>
            <a:ext cx="4571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alt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alt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66253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p:cNvGraphicFramePr>
            <a:graphicFrameLocks noGrp="1"/>
          </p:cNvGraphicFramePr>
          <p:nvPr>
            <p:ph sz="quarter" idx="4294967295"/>
            <p:extLst>
              <p:ext uri="{D42A27DB-BD31-4B8C-83A1-F6EECF244321}">
                <p14:modId xmlns:p14="http://schemas.microsoft.com/office/powerpoint/2010/main" val="3002311230"/>
              </p:ext>
            </p:extLst>
          </p:nvPr>
        </p:nvGraphicFramePr>
        <p:xfrm>
          <a:off x="467544" y="404664"/>
          <a:ext cx="7309320" cy="5544765"/>
        </p:xfrm>
        <a:graphic>
          <a:graphicData uri="http://schemas.openxmlformats.org/drawingml/2006/table">
            <a:tbl>
              <a:tblPr firstRow="1" firstCol="1" lastRow="1" lastCol="1" bandRow="1" bandCol="1"/>
              <a:tblGrid>
                <a:gridCol w="1991405"/>
                <a:gridCol w="5317915"/>
              </a:tblGrid>
              <a:tr h="2706597">
                <a:tc>
                  <a:txBody>
                    <a:bodyPr/>
                    <a:lstStyle/>
                    <a:p>
                      <a:pPr algn="ctr">
                        <a:lnSpc>
                          <a:spcPct val="115000"/>
                        </a:lnSpc>
                        <a:spcAft>
                          <a:spcPts val="0"/>
                        </a:spcAft>
                      </a:pPr>
                      <a:r>
                        <a:rPr lang="ru-RU" sz="1800" b="1" dirty="0">
                          <a:effectLst/>
                          <a:latin typeface="Times New Roman"/>
                          <a:ea typeface="Times New Roman"/>
                        </a:rPr>
                        <a:t>Январь</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800" b="1" dirty="0">
                          <a:effectLst/>
                          <a:latin typeface="Times New Roman"/>
                          <a:ea typeface="Times New Roman"/>
                        </a:rPr>
                        <a:t>Герои сказки «Колобок»</a:t>
                      </a:r>
                      <a:endParaRPr lang="ru-RU" sz="1800" dirty="0">
                        <a:effectLst/>
                        <a:latin typeface="Times New Roman"/>
                        <a:ea typeface="Times New Roman"/>
                      </a:endParaRPr>
                    </a:p>
                    <a:p>
                      <a:pPr marL="228600" algn="just">
                        <a:lnSpc>
                          <a:spcPct val="150000"/>
                        </a:lnSpc>
                        <a:spcAft>
                          <a:spcPts val="0"/>
                        </a:spcAft>
                      </a:pPr>
                      <a:r>
                        <a:rPr lang="ru-RU" sz="1800" dirty="0">
                          <a:effectLst/>
                          <a:latin typeface="Times New Roman"/>
                          <a:ea typeface="Times New Roman"/>
                        </a:rPr>
                        <a:t>1. Дед</a:t>
                      </a:r>
                    </a:p>
                    <a:p>
                      <a:pPr marL="228600" algn="just">
                        <a:lnSpc>
                          <a:spcPct val="150000"/>
                        </a:lnSpc>
                        <a:spcAft>
                          <a:spcPts val="0"/>
                        </a:spcAft>
                      </a:pPr>
                      <a:r>
                        <a:rPr lang="ru-RU" sz="1800" dirty="0">
                          <a:effectLst/>
                          <a:latin typeface="Times New Roman"/>
                          <a:ea typeface="Times New Roman"/>
                        </a:rPr>
                        <a:t>2. Бабка</a:t>
                      </a:r>
                    </a:p>
                    <a:p>
                      <a:pPr marL="228600" algn="just">
                        <a:lnSpc>
                          <a:spcPct val="150000"/>
                        </a:lnSpc>
                        <a:spcAft>
                          <a:spcPts val="0"/>
                        </a:spcAft>
                      </a:pPr>
                      <a:r>
                        <a:rPr lang="ru-RU" sz="1800" dirty="0">
                          <a:effectLst/>
                          <a:latin typeface="Times New Roman"/>
                          <a:ea typeface="Times New Roman"/>
                        </a:rPr>
                        <a:t>3.Колобок</a:t>
                      </a:r>
                    </a:p>
                    <a:p>
                      <a:pPr marL="228600" algn="just">
                        <a:lnSpc>
                          <a:spcPct val="150000"/>
                        </a:lnSpc>
                        <a:spcAft>
                          <a:spcPts val="0"/>
                        </a:spcAft>
                      </a:pPr>
                      <a:r>
                        <a:rPr lang="ru-RU" sz="1800" dirty="0">
                          <a:effectLst/>
                          <a:latin typeface="Times New Roman"/>
                          <a:ea typeface="Times New Roman"/>
                        </a:rPr>
                        <a:t>4. «Театр малышам» (коллективная работа)</a:t>
                      </a:r>
                    </a:p>
                    <a:p>
                      <a:pPr marL="228600" algn="just">
                        <a:lnSpc>
                          <a:spcPct val="150000"/>
                        </a:lnSpc>
                        <a:spcAft>
                          <a:spcPts val="0"/>
                        </a:spcAft>
                      </a:pPr>
                      <a:r>
                        <a:rPr lang="ru-RU"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8168">
                <a:tc>
                  <a:txBody>
                    <a:bodyPr/>
                    <a:lstStyle/>
                    <a:p>
                      <a:pPr>
                        <a:lnSpc>
                          <a:spcPct val="115000"/>
                        </a:lnSpc>
                        <a:spcAft>
                          <a:spcPts val="0"/>
                        </a:spcAft>
                      </a:pPr>
                      <a:r>
                        <a:rPr lang="ru-RU" sz="1800" b="1">
                          <a:effectLst/>
                          <a:latin typeface="Times New Roman"/>
                          <a:ea typeface="Times New Roman"/>
                        </a:rPr>
                        <a:t> </a:t>
                      </a:r>
                      <a:endParaRPr lang="ru-RU" sz="1800">
                        <a:effectLst/>
                        <a:latin typeface="Times New Roman"/>
                        <a:ea typeface="Times New Roman"/>
                      </a:endParaRPr>
                    </a:p>
                    <a:p>
                      <a:pPr>
                        <a:lnSpc>
                          <a:spcPct val="115000"/>
                        </a:lnSpc>
                        <a:spcAft>
                          <a:spcPts val="0"/>
                        </a:spcAft>
                      </a:pPr>
                      <a:r>
                        <a:rPr lang="ru-RU" sz="1800" b="1">
                          <a:effectLst/>
                          <a:latin typeface="Times New Roman"/>
                          <a:ea typeface="Times New Roman"/>
                        </a:rPr>
                        <a:t>      Февраль</a:t>
                      </a:r>
                      <a:endParaRPr lang="ru-RU"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just">
                        <a:lnSpc>
                          <a:spcPct val="150000"/>
                        </a:lnSpc>
                        <a:spcAft>
                          <a:spcPts val="0"/>
                        </a:spcAft>
                      </a:pPr>
                      <a:r>
                        <a:rPr lang="ru-RU" sz="1800" dirty="0">
                          <a:effectLst/>
                          <a:latin typeface="Times New Roman"/>
                          <a:ea typeface="Times New Roman"/>
                        </a:rPr>
                        <a:t>1.. Лодочка</a:t>
                      </a:r>
                    </a:p>
                    <a:p>
                      <a:pPr marL="228600" algn="just">
                        <a:lnSpc>
                          <a:spcPct val="150000"/>
                        </a:lnSpc>
                        <a:spcAft>
                          <a:spcPts val="0"/>
                        </a:spcAft>
                      </a:pPr>
                      <a:r>
                        <a:rPr lang="ru-RU" sz="1800" dirty="0">
                          <a:effectLst/>
                          <a:latin typeface="Times New Roman"/>
                          <a:ea typeface="Times New Roman"/>
                        </a:rPr>
                        <a:t>2. 2-х трубный корабль</a:t>
                      </a:r>
                    </a:p>
                    <a:p>
                      <a:pPr marL="228600" algn="just">
                        <a:lnSpc>
                          <a:spcPct val="150000"/>
                        </a:lnSpc>
                        <a:spcAft>
                          <a:spcPts val="0"/>
                        </a:spcAft>
                      </a:pPr>
                      <a:r>
                        <a:rPr lang="ru-RU" sz="1800" dirty="0">
                          <a:effectLst/>
                          <a:latin typeface="Times New Roman"/>
                          <a:ea typeface="Times New Roman"/>
                        </a:rPr>
                        <a:t>3.  Открытка для папы. </a:t>
                      </a:r>
                    </a:p>
                    <a:p>
                      <a:pPr algn="just">
                        <a:lnSpc>
                          <a:spcPct val="150000"/>
                        </a:lnSpc>
                        <a:spcAft>
                          <a:spcPts val="0"/>
                        </a:spcAft>
                      </a:pPr>
                      <a:r>
                        <a:rPr lang="ru-RU" sz="1800" dirty="0">
                          <a:effectLst/>
                          <a:latin typeface="Times New Roman"/>
                          <a:ea typeface="Times New Roman"/>
                        </a:rPr>
                        <a:t>     4. Кролик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6485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570</TotalTime>
  <Words>799</Words>
  <Application>Microsoft Office PowerPoint</Application>
  <PresentationFormat>Экран (4:3)</PresentationFormat>
  <Paragraphs>161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Эркер</vt:lpstr>
      <vt:lpstr>     Презентация   кружка       «Волшебный мир  Оригами»                                                  </vt:lpstr>
      <vt:lpstr>     Японская мудрость издревле гласит:                 « Великий квадрат не имеет пределов». Попробуй простую фигурку сложить,                    И в миг увлечёт интересное дело.                                                              А.Е.Гайдаенко.</vt:lpstr>
      <vt:lpstr>      Актуальность:  </vt:lpstr>
      <vt:lpstr>Цель:</vt:lpstr>
      <vt:lpstr>              Задачи: </vt:lpstr>
      <vt:lpstr>     Методы, используемые в работе: </vt:lpstr>
      <vt:lpstr>Ожидаемые результаты: </vt:lpstr>
      <vt:lpstr>          Перспективный план</vt:lpstr>
      <vt:lpstr>Презентация PowerPoint</vt:lpstr>
      <vt:lpstr>Презентация PowerPoint</vt:lpstr>
      <vt:lpstr>Изготовление поделки «Лисичка с чёлочкой»</vt:lpstr>
      <vt:lpstr>Достигнутые результаты:</vt:lpstr>
      <vt:lpstr>                     Литература:</vt:lpstr>
      <vt:lpstr>     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по теме: Кружок                                « «Волшебный мир    Оригами»</dc:title>
  <dc:creator>User</dc:creator>
  <cp:lastModifiedBy>User</cp:lastModifiedBy>
  <cp:revision>45</cp:revision>
  <dcterms:created xsi:type="dcterms:W3CDTF">2015-04-26T19:10:14Z</dcterms:created>
  <dcterms:modified xsi:type="dcterms:W3CDTF">2015-04-28T21:23:26Z</dcterms:modified>
</cp:coreProperties>
</file>