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62" r:id="rId6"/>
    <p:sldId id="263" r:id="rId7"/>
    <p:sldId id="264" r:id="rId8"/>
    <p:sldId id="261" r:id="rId9"/>
    <p:sldId id="257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E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9576" autoAdjust="0"/>
    <p:restoredTop sz="94660"/>
  </p:normalViewPr>
  <p:slideViewPr>
    <p:cSldViewPr>
      <p:cViewPr varScale="1">
        <p:scale>
          <a:sx n="104" d="100"/>
          <a:sy n="104" d="100"/>
        </p:scale>
        <p:origin x="-4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7E3DB-FD2A-4F89-8E96-9B6D800C4672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6368A-1198-49EF-87DC-67217FF0ADB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30352" y="533400"/>
            <a:ext cx="7772400" cy="12192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Урок в 5 классе по теме:</a:t>
            </a:r>
            <a:endParaRPr lang="ru-RU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530352" y="2057400"/>
            <a:ext cx="8385048" cy="403860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«Словообразование</a:t>
            </a:r>
            <a:r>
              <a:rPr lang="ru-RU" sz="44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. Основные способы образования  слов в русском языке</a:t>
            </a:r>
            <a:r>
              <a:rPr lang="ru-RU" sz="44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».</a:t>
            </a:r>
          </a:p>
          <a:p>
            <a:pPr algn="r"/>
            <a:r>
              <a:rPr lang="ru-RU" sz="14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Презентация подготовлена </a:t>
            </a:r>
          </a:p>
          <a:p>
            <a:pPr algn="r"/>
            <a:r>
              <a:rPr lang="ru-RU" sz="14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учителем русского языка и литературы</a:t>
            </a:r>
          </a:p>
          <a:p>
            <a:pPr algn="r"/>
            <a:r>
              <a:rPr lang="ru-RU" sz="14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высшей категории </a:t>
            </a:r>
          </a:p>
          <a:p>
            <a:pPr algn="r"/>
            <a:r>
              <a:rPr lang="ru-RU" sz="14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МБОУ Приаргунской СОШ</a:t>
            </a:r>
          </a:p>
          <a:p>
            <a:pPr algn="r"/>
            <a:r>
              <a:rPr lang="ru-RU" sz="14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Баженовой Натальей  Сергеевной.</a:t>
            </a:r>
            <a:endParaRPr lang="ru-RU" sz="14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457200" y="1447800"/>
            <a:ext cx="8229600" cy="1752600"/>
          </a:xfrm>
        </p:spPr>
        <p:txBody>
          <a:bodyPr>
            <a:noAutofit/>
          </a:bodyPr>
          <a:lstStyle/>
          <a:p>
            <a:r>
              <a:rPr lang="ru-RU" sz="6600" b="1" dirty="0" smtClean="0"/>
              <a:t>СЛОВО</a:t>
            </a:r>
            <a:r>
              <a:rPr lang="ru-RU" sz="6600" b="1" dirty="0" smtClean="0">
                <a:solidFill>
                  <a:srgbClr val="FF0000"/>
                </a:solidFill>
              </a:rPr>
              <a:t>ОБРАЗОВАНИЕ</a:t>
            </a:r>
            <a:endParaRPr lang="ru-RU" sz="6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620512"/>
          </a:xfrm>
        </p:spPr>
        <p:txBody>
          <a:bodyPr>
            <a:normAutofit fontScale="90000"/>
          </a:bodyPr>
          <a:lstStyle/>
          <a:p>
            <a:r>
              <a:rPr lang="ru-RU" b="1" u="sng" dirty="0" smtClean="0"/>
              <a:t>     ЦЕЛИ УРОКА</a:t>
            </a:r>
            <a:r>
              <a:rPr lang="ru-RU" b="1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1) узнать</a:t>
            </a:r>
            <a:r>
              <a:rPr lang="ru-RU" dirty="0" smtClean="0"/>
              <a:t>, что </a:t>
            </a:r>
            <a:r>
              <a:rPr lang="ru-RU" dirty="0" smtClean="0"/>
              <a:t>такое словообразование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 smtClean="0"/>
              <a:t>2) понять</a:t>
            </a:r>
            <a:r>
              <a:rPr lang="ru-RU" dirty="0" smtClean="0"/>
              <a:t>, как образуются слова в русском языке;</a:t>
            </a:r>
            <a:br>
              <a:rPr lang="ru-RU" dirty="0" smtClean="0"/>
            </a:br>
            <a:r>
              <a:rPr lang="ru-RU" dirty="0" smtClean="0"/>
              <a:t>3) запомнить, </a:t>
            </a:r>
            <a:r>
              <a:rPr lang="ru-RU" dirty="0" smtClean="0"/>
              <a:t>основные </a:t>
            </a:r>
            <a:r>
              <a:rPr lang="ru-RU" dirty="0" smtClean="0"/>
              <a:t>способы </a:t>
            </a:r>
            <a:r>
              <a:rPr lang="ru-RU" dirty="0" smtClean="0"/>
              <a:t>образования </a:t>
            </a:r>
            <a:r>
              <a:rPr lang="ru-RU" dirty="0" smtClean="0"/>
              <a:t>слов;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010912"/>
          </a:xfrm>
        </p:spPr>
        <p:txBody>
          <a:bodyPr>
            <a:normAutofit/>
          </a:bodyPr>
          <a:lstStyle/>
          <a:p>
            <a:r>
              <a:rPr lang="ru-RU" sz="4000" i="1" u="sng" dirty="0" smtClean="0"/>
              <a:t>Задание по вариантам</a:t>
            </a:r>
            <a:r>
              <a:rPr lang="ru-RU" sz="4000" i="1" dirty="0" smtClean="0"/>
              <a:t>: </a:t>
            </a:r>
            <a:r>
              <a:rPr lang="ru-RU" sz="4000" dirty="0" smtClean="0"/>
              <a:t>понаблюдайте за строением  слов</a:t>
            </a:r>
            <a:r>
              <a:rPr lang="ru-RU" sz="4000" i="1" dirty="0" smtClean="0"/>
              <a:t>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b="1" i="1" u="sng" dirty="0" smtClean="0"/>
              <a:t>1 в</a:t>
            </a:r>
            <a:r>
              <a:rPr lang="ru-RU" sz="4000" b="1" i="1" dirty="0" smtClean="0"/>
              <a:t>. – </a:t>
            </a:r>
            <a:r>
              <a:rPr lang="ru-RU" sz="4000" b="1" dirty="0" smtClean="0"/>
              <a:t>мясорубка, кофемолка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i="1" u="sng" dirty="0" smtClean="0"/>
              <a:t>2 в</a:t>
            </a:r>
            <a:r>
              <a:rPr lang="ru-RU" sz="4000" b="1" i="1" dirty="0" smtClean="0"/>
              <a:t>. </a:t>
            </a:r>
            <a:r>
              <a:rPr lang="ru-RU" sz="4000" b="1" i="1" dirty="0" smtClean="0"/>
              <a:t>- </a:t>
            </a:r>
            <a:r>
              <a:rPr lang="ru-RU" sz="4000" b="1" dirty="0" smtClean="0"/>
              <a:t>лесоруб</a:t>
            </a:r>
            <a:r>
              <a:rPr lang="ru-RU" sz="4000" b="1" dirty="0" smtClean="0"/>
              <a:t>, пылесос.</a:t>
            </a:r>
            <a:br>
              <a:rPr lang="ru-RU" sz="4000" b="1" dirty="0" smtClean="0"/>
            </a:br>
            <a:r>
              <a:rPr lang="ru-RU" sz="4000" b="1" dirty="0" smtClean="0"/>
              <a:t> 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- Запишите </a:t>
            </a:r>
            <a:r>
              <a:rPr lang="ru-RU" sz="4000" dirty="0" smtClean="0"/>
              <a:t>слова </a:t>
            </a:r>
            <a:r>
              <a:rPr lang="ru-RU" sz="4000" dirty="0" err="1" smtClean="0"/>
              <a:t>поморфемно</a:t>
            </a:r>
            <a:r>
              <a:rPr lang="ru-RU" sz="4000" dirty="0" smtClean="0"/>
              <a:t>, </a:t>
            </a:r>
            <a:r>
              <a:rPr lang="ru-RU" sz="4000" dirty="0" smtClean="0"/>
              <a:t>найдите те слова, от которых образованы данные слова.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62000" y="704850"/>
            <a:ext cx="7467600" cy="1143000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Основные способы образования слов в русском </a:t>
            </a:r>
            <a:r>
              <a:rPr lang="ru-RU" sz="4000" b="1" dirty="0" smtClean="0"/>
              <a:t>языке: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685800" y="1828800"/>
            <a:ext cx="8077200" cy="4525963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ru-RU" dirty="0" smtClean="0"/>
              <a:t>1) приставочный    </a:t>
            </a:r>
            <a:r>
              <a:rPr lang="ru-RU" sz="8800" dirty="0" smtClean="0"/>
              <a:t>¬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2) суффиксальный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3) сложение 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       </a:t>
            </a:r>
            <a:r>
              <a:rPr lang="en-US" dirty="0" smtClean="0"/>
              <a:t>E</a:t>
            </a:r>
            <a:r>
              <a:rPr lang="ru-RU" dirty="0" smtClean="0"/>
              <a:t> (</a:t>
            </a:r>
            <a:r>
              <a:rPr lang="en-US" dirty="0" smtClean="0"/>
              <a:t>O)</a:t>
            </a:r>
            <a:endParaRPr lang="ru-RU" dirty="0" smtClean="0"/>
          </a:p>
        </p:txBody>
      </p:sp>
      <p:sp>
        <p:nvSpPr>
          <p:cNvPr id="5" name="Овал 4"/>
          <p:cNvSpPr/>
          <p:nvPr/>
        </p:nvSpPr>
        <p:spPr>
          <a:xfrm>
            <a:off x="5257800" y="2514600"/>
            <a:ext cx="2133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Исходное слово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4038600" y="3657600"/>
            <a:ext cx="22860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Исходное слово</a:t>
            </a:r>
            <a:endParaRPr lang="ru-RU" dirty="0"/>
          </a:p>
        </p:txBody>
      </p:sp>
      <p:sp>
        <p:nvSpPr>
          <p:cNvPr id="8" name="Плюс 7"/>
          <p:cNvSpPr/>
          <p:nvPr/>
        </p:nvSpPr>
        <p:spPr>
          <a:xfrm>
            <a:off x="6400800" y="3657600"/>
            <a:ext cx="457200" cy="3810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люс 8"/>
          <p:cNvSpPr/>
          <p:nvPr/>
        </p:nvSpPr>
        <p:spPr>
          <a:xfrm>
            <a:off x="4648200" y="2590800"/>
            <a:ext cx="457200" cy="3810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5400000" flipH="1" flipV="1">
            <a:off x="6858000" y="3505200"/>
            <a:ext cx="7620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6200000" flipH="1">
            <a:off x="7277100" y="3543300"/>
            <a:ext cx="7620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Овал 14"/>
          <p:cNvSpPr/>
          <p:nvPr/>
        </p:nvSpPr>
        <p:spPr>
          <a:xfrm>
            <a:off x="3733800" y="4648200"/>
            <a:ext cx="17526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Исходное слово</a:t>
            </a:r>
            <a:endParaRPr lang="ru-RU" dirty="0"/>
          </a:p>
        </p:txBody>
      </p:sp>
      <p:sp>
        <p:nvSpPr>
          <p:cNvPr id="16" name="Плюс 15"/>
          <p:cNvSpPr/>
          <p:nvPr/>
        </p:nvSpPr>
        <p:spPr>
          <a:xfrm>
            <a:off x="5715000" y="4724400"/>
            <a:ext cx="304800" cy="3048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люс 16"/>
          <p:cNvSpPr/>
          <p:nvPr/>
        </p:nvSpPr>
        <p:spPr>
          <a:xfrm>
            <a:off x="4876800" y="5638800"/>
            <a:ext cx="304800" cy="3048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172200" y="4648200"/>
            <a:ext cx="1676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Исходное слово</a:t>
            </a:r>
            <a:endParaRPr lang="ru-RU" dirty="0"/>
          </a:p>
        </p:txBody>
      </p:sp>
      <p:sp>
        <p:nvSpPr>
          <p:cNvPr id="19" name="Овал 18"/>
          <p:cNvSpPr/>
          <p:nvPr/>
        </p:nvSpPr>
        <p:spPr>
          <a:xfrm>
            <a:off x="2971800" y="5562600"/>
            <a:ext cx="17526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Исходноеслово</a:t>
            </a:r>
            <a:endParaRPr lang="ru-RU" dirty="0"/>
          </a:p>
        </p:txBody>
      </p:sp>
      <p:sp>
        <p:nvSpPr>
          <p:cNvPr id="20" name="Овал 19"/>
          <p:cNvSpPr/>
          <p:nvPr/>
        </p:nvSpPr>
        <p:spPr>
          <a:xfrm>
            <a:off x="6629400" y="5562600"/>
            <a:ext cx="18288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Исходное слово</a:t>
            </a:r>
            <a:endParaRPr lang="ru-RU" dirty="0"/>
          </a:p>
        </p:txBody>
      </p:sp>
      <p:sp>
        <p:nvSpPr>
          <p:cNvPr id="21" name="Плюс 20"/>
          <p:cNvSpPr/>
          <p:nvPr/>
        </p:nvSpPr>
        <p:spPr>
          <a:xfrm>
            <a:off x="3048000" y="4648200"/>
            <a:ext cx="457200" cy="3810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люс 21"/>
          <p:cNvSpPr/>
          <p:nvPr/>
        </p:nvSpPr>
        <p:spPr>
          <a:xfrm>
            <a:off x="6248400" y="5638800"/>
            <a:ext cx="304800" cy="3048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57200" y="838200"/>
          <a:ext cx="7772400" cy="5334000"/>
        </p:xfrm>
        <a:graphic>
          <a:graphicData uri="http://schemas.openxmlformats.org/drawingml/2006/table">
            <a:tbl>
              <a:tblPr/>
              <a:tblGrid>
                <a:gridCol w="7772400"/>
              </a:tblGrid>
              <a:tr h="5334000">
                <a:tc>
                  <a:txBody>
                    <a:bodyPr/>
                    <a:lstStyle/>
                    <a:p>
                      <a:pPr marL="9017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dirty="0"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ru-RU" sz="36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Запишите слова, подберите исходное слово к каждому из них, определите способ образования данных слов.</a:t>
                      </a:r>
                      <a:endParaRPr lang="ru-RU" sz="36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901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Приморский, пришкольный</a:t>
                      </a:r>
                      <a:r>
                        <a:rPr lang="ru-RU" sz="3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прибрежный, загородный.</a:t>
                      </a:r>
                      <a:endParaRPr lang="ru-RU" sz="36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5800" y="685800"/>
            <a:ext cx="80010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u="sng" dirty="0" smtClean="0">
                <a:solidFill>
                  <a:schemeClr val="accent2">
                    <a:lumMod val="50000"/>
                  </a:schemeClr>
                </a:solidFill>
              </a:rPr>
              <a:t>Основные способы образования слов в русском языке</a:t>
            </a:r>
            <a:r>
              <a:rPr lang="ru-RU" sz="3600" b="1" u="sng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</a:p>
          <a:p>
            <a:endParaRPr lang="ru-RU" sz="1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742950" indent="-742950">
              <a:buAutoNum type="arabicPeriod"/>
            </a:pP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Приставочный</a:t>
            </a:r>
          </a:p>
          <a:p>
            <a:pPr marL="742950" indent="-742950">
              <a:buAutoNum type="arabicPeriod"/>
            </a:pPr>
            <a:endParaRPr lang="ru-RU" sz="3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742950" indent="-742950">
              <a:buAutoNum type="arabicPeriod"/>
            </a:pP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Суффиксальный</a:t>
            </a:r>
          </a:p>
          <a:p>
            <a:pPr marL="742950" indent="-742950">
              <a:buAutoNum type="arabicPeriod"/>
            </a:pPr>
            <a:endParaRPr lang="ru-RU" sz="3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742950" indent="-742950">
              <a:buAutoNum type="arabicPeriod"/>
            </a:pP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Приставочно-суффиксальный</a:t>
            </a:r>
          </a:p>
          <a:p>
            <a:pPr marL="742950" indent="-742950">
              <a:buAutoNum type="arabicPeriod"/>
            </a:pPr>
            <a:endParaRPr lang="ru-RU" sz="3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742950" indent="-742950">
              <a:buAutoNum type="arabicPeriod"/>
            </a:pP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Сложение</a:t>
            </a:r>
            <a:endParaRPr lang="ru-RU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62000" y="990600"/>
            <a:ext cx="7315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 </a:t>
            </a:r>
            <a:r>
              <a:rPr lang="ru-RU" sz="3600" b="1" u="sng" dirty="0" smtClean="0">
                <a:solidFill>
                  <a:schemeClr val="accent1">
                    <a:lumMod val="75000"/>
                  </a:schemeClr>
                </a:solidFill>
              </a:rPr>
              <a:t>ЦЕЛИ УРОКА: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1) узнать, что такое словообразование;</a:t>
            </a:r>
            <a:b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2) понять, как образуются слова в русском языке;</a:t>
            </a:r>
            <a:b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3) запомнить, основные способы образования слов; 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MCj0434389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 rot="20522720">
            <a:off x="384000" y="2071129"/>
            <a:ext cx="2016125" cy="2809875"/>
          </a:xfrm>
          <a:prstGeom prst="rect">
            <a:avLst/>
          </a:prstGeom>
          <a:noFill/>
        </p:spPr>
      </p:pic>
      <p:pic>
        <p:nvPicPr>
          <p:cNvPr id="7" name="Picture 11" descr="MCj0440424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1371600"/>
            <a:ext cx="2773267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MCj0437797000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0" y="4236146"/>
            <a:ext cx="2209800" cy="198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MCj04258200000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29400" y="3886200"/>
            <a:ext cx="1863197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 descr="MCj04379900000[1]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991642">
            <a:off x="6761806" y="1517970"/>
            <a:ext cx="1816100" cy="173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533400" y="381000"/>
            <a:ext cx="8153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Оцените свое эмоциональное состояние</a:t>
            </a:r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166</TotalTime>
  <Words>129</Words>
  <PresentationFormat>Экран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Урок в 5 классе по теме:</vt:lpstr>
      <vt:lpstr>СЛОВООБРАЗОВАНИЕ</vt:lpstr>
      <vt:lpstr>     ЦЕЛИ УРОКА: 1) узнать, что такое словообразование; 2) понять, как образуются слова в русском языке; 3) запомнить, основные способы образования слов;  </vt:lpstr>
      <vt:lpstr>Задание по вариантам: понаблюдайте за строением  слов  1 в. – мясорубка, кофемолка 2 в. - лесоруб, пылесос.   - Запишите слова поморфемно, найдите те слова, от которых образованы данные слова.</vt:lpstr>
      <vt:lpstr>Основные способы образования слов в русском языке: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в 5 классе по теме:</dc:title>
  <cp:lastModifiedBy>HOME</cp:lastModifiedBy>
  <cp:revision>18</cp:revision>
  <dcterms:modified xsi:type="dcterms:W3CDTF">2013-03-27T05:12:43Z</dcterms:modified>
</cp:coreProperties>
</file>