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78" r:id="rId2"/>
    <p:sldId id="280" r:id="rId3"/>
    <p:sldId id="282" r:id="rId4"/>
    <p:sldId id="284" r:id="rId5"/>
    <p:sldId id="286" r:id="rId6"/>
    <p:sldId id="287" r:id="rId7"/>
    <p:sldId id="288" r:id="rId8"/>
    <p:sldId id="290" r:id="rId9"/>
    <p:sldId id="294" r:id="rId10"/>
    <p:sldId id="295" r:id="rId11"/>
    <p:sldId id="29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90" autoAdjust="0"/>
    <p:restoredTop sz="94660"/>
  </p:normalViewPr>
  <p:slideViewPr>
    <p:cSldViewPr>
      <p:cViewPr>
        <p:scale>
          <a:sx n="73" d="100"/>
          <a:sy n="73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Диагностика состава </a:t>
            </a:r>
            <a:r>
              <a:rPr lang="ru-RU" dirty="0" smtClean="0"/>
              <a:t>группы из 11 обучающихся</a:t>
            </a:r>
          </a:p>
          <a:p>
            <a:pPr>
              <a:defRPr/>
            </a:pPr>
            <a:r>
              <a:rPr lang="ru-RU" dirty="0" smtClean="0"/>
              <a:t> во </a:t>
            </a:r>
            <a:r>
              <a:rPr lang="ru-RU" dirty="0"/>
              <a:t>II </a:t>
            </a:r>
            <a:r>
              <a:rPr lang="ru-RU" dirty="0" smtClean="0"/>
              <a:t>периоде </a:t>
            </a:r>
            <a:r>
              <a:rPr lang="ru-RU" dirty="0"/>
              <a:t>обучения </a:t>
            </a:r>
            <a:r>
              <a:rPr lang="ru-RU" dirty="0" smtClean="0"/>
              <a:t>– на 29.12.15</a:t>
            </a:r>
            <a:endParaRPr lang="ru-RU" dirty="0"/>
          </a:p>
        </c:rich>
      </c:tx>
      <c:layout>
        <c:manualLayout>
          <c:xMode val="edge"/>
          <c:yMode val="edge"/>
          <c:x val="4.9736368132739968E-2"/>
          <c:y val="2.0972206668719833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Диагностика состава группы на II период обучения - 29.12.15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ОНР 11</c:v>
                </c:pt>
                <c:pt idx="1">
                  <c:v> ЗПРР и ЗПР 5</c:v>
                </c:pt>
                <c:pt idx="2">
                  <c:v>Дизартрия 4</c:v>
                </c:pt>
                <c:pt idx="3">
                  <c:v>НВПФ 1</c:v>
                </c:pt>
                <c:pt idx="4">
                  <c:v>ММД 3</c:v>
                </c:pt>
                <c:pt idx="5">
                  <c:v>У/о - 1</c:v>
                </c:pt>
                <c:pt idx="6">
                  <c:v>Заикание 1</c:v>
                </c:pt>
                <c:pt idx="7">
                  <c:v>СДВГ 2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11</c:v>
                </c:pt>
                <c:pt idx="1">
                  <c:v>5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149922543557601"/>
          <c:y val="0.27338790337944835"/>
          <c:w val="0.34036367199529893"/>
          <c:h val="0.6997828695481195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Диагностика состава   группы из 8 человек на начало обучения – на 22.09.15</a:t>
            </a:r>
            <a:endParaRPr lang="ru-RU" dirty="0"/>
          </a:p>
        </c:rich>
      </c:tx>
      <c:layout>
        <c:manualLayout>
          <c:xMode val="edge"/>
          <c:yMode val="edge"/>
          <c:x val="0"/>
          <c:y val="4.1495749227768608E-2"/>
        </c:manualLayout>
      </c:layout>
    </c:title>
    <c:plotArea>
      <c:layout>
        <c:manualLayout>
          <c:layoutTarget val="inner"/>
          <c:xMode val="edge"/>
          <c:yMode val="edge"/>
          <c:x val="0"/>
          <c:y val="0.39395614930344547"/>
          <c:w val="0.46739480388588883"/>
          <c:h val="0.4249043671689898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ОНР 8</c:v>
                </c:pt>
                <c:pt idx="1">
                  <c:v>ЗПРР и ЗРР 4</c:v>
                </c:pt>
                <c:pt idx="2">
                  <c:v>Дизартрия 2</c:v>
                </c:pt>
                <c:pt idx="3">
                  <c:v>НВПФ 1</c:v>
                </c:pt>
                <c:pt idx="4">
                  <c:v>ММД 3</c:v>
                </c:pt>
                <c:pt idx="5">
                  <c:v>У/о -  нет</c:v>
                </c:pt>
                <c:pt idx="6">
                  <c:v>Заикание 1</c:v>
                </c:pt>
                <c:pt idx="7">
                  <c:v>СДВГ 1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41489076775199124"/>
          <c:y val="0.33471973425196888"/>
          <c:w val="0.45014954692647224"/>
          <c:h val="0.6482165354330733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EE2C2E0-1060-41FD-91DA-175D9137D7E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DC5626-EF32-4731-8294-0915B67F64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2C2E0-1060-41FD-91DA-175D9137D7E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C5626-EF32-4731-8294-0915B67F6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2C2E0-1060-41FD-91DA-175D9137D7E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C5626-EF32-4731-8294-0915B67F6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2C2E0-1060-41FD-91DA-175D9137D7E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C5626-EF32-4731-8294-0915B67F6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EE2C2E0-1060-41FD-91DA-175D9137D7E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DC5626-EF32-4731-8294-0915B67F64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2C2E0-1060-41FD-91DA-175D9137D7E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7DC5626-EF32-4731-8294-0915B67F64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2C2E0-1060-41FD-91DA-175D9137D7E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7DC5626-EF32-4731-8294-0915B67F6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2C2E0-1060-41FD-91DA-175D9137D7E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C5626-EF32-4731-8294-0915B67F64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2C2E0-1060-41FD-91DA-175D9137D7E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C5626-EF32-4731-8294-0915B67F6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EE2C2E0-1060-41FD-91DA-175D9137D7E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DC5626-EF32-4731-8294-0915B67F64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EE2C2E0-1060-41FD-91DA-175D9137D7E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DC5626-EF32-4731-8294-0915B67F64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EE2C2E0-1060-41FD-91DA-175D9137D7E7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7DC5626-EF32-4731-8294-0915B67F64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71448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Коррекция недостатков в развитии осуществлялась по следующим направлениям: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526280"/>
          </a:xfrm>
        </p:spPr>
        <p:txBody>
          <a:bodyPr>
            <a:normAutofit fontScale="25000" lnSpcReduction="20000"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7400" dirty="0" smtClean="0"/>
              <a:t>           -диагностическому;</a:t>
            </a:r>
          </a:p>
          <a:p>
            <a:r>
              <a:rPr lang="ru-RU" sz="7400" dirty="0" smtClean="0"/>
              <a:t>     - коррекционно-развивающему;</a:t>
            </a:r>
          </a:p>
          <a:p>
            <a:r>
              <a:rPr lang="ru-RU" sz="7400" dirty="0" smtClean="0"/>
              <a:t>     - консультативно-профилактическому;</a:t>
            </a:r>
          </a:p>
          <a:p>
            <a:r>
              <a:rPr lang="ru-RU" sz="7400" dirty="0" smtClean="0"/>
              <a:t>     - методическому.</a:t>
            </a:r>
          </a:p>
          <a:p>
            <a:pPr>
              <a:buNone/>
            </a:pPr>
            <a:r>
              <a:rPr lang="ru-RU" sz="7400" b="1" dirty="0" smtClean="0"/>
              <a:t>     </a:t>
            </a:r>
            <a:endParaRPr lang="ru-RU" sz="7400" dirty="0" smtClean="0"/>
          </a:p>
          <a:p>
            <a:pPr>
              <a:buNone/>
            </a:pPr>
            <a:r>
              <a:rPr lang="ru-RU" sz="7400" dirty="0" smtClean="0"/>
              <a:t>          Коррекционная работа (коррекционно-развивающие занятия, индивидуальная работа с детьми про преодолению ОНР) была проведена в соответствии </a:t>
            </a:r>
            <a:r>
              <a:rPr lang="ru-RU" sz="7400" dirty="0" smtClean="0">
                <a:solidFill>
                  <a:srgbClr val="002060"/>
                </a:solidFill>
              </a:rPr>
              <a:t>с перспективным  планом работы </a:t>
            </a:r>
            <a:r>
              <a:rPr lang="ru-RU" sz="7400" dirty="0" smtClean="0"/>
              <a:t>на 2015-2016 учебный год.</a:t>
            </a:r>
          </a:p>
          <a:p>
            <a:r>
              <a:rPr lang="ru-RU" sz="7400" dirty="0" smtClean="0"/>
              <a:t>     За учебный год в логопедической группе были проведены следующие </a:t>
            </a:r>
            <a:r>
              <a:rPr lang="ru-RU" sz="7400" dirty="0" smtClean="0">
                <a:solidFill>
                  <a:srgbClr val="002060"/>
                </a:solidFill>
              </a:rPr>
              <a:t>виды работ:</a:t>
            </a:r>
          </a:p>
          <a:p>
            <a:r>
              <a:rPr lang="ru-RU" sz="7400" dirty="0" smtClean="0"/>
              <a:t>     - диагностика детей;</a:t>
            </a:r>
          </a:p>
          <a:p>
            <a:r>
              <a:rPr lang="ru-RU" sz="7400" dirty="0" smtClean="0"/>
              <a:t>     - участие в родительских собрания, методических объединениях, педсоветах;</a:t>
            </a:r>
          </a:p>
          <a:p>
            <a:r>
              <a:rPr lang="ru-RU" sz="7400" dirty="0" smtClean="0"/>
              <a:t>     - индивидуальное консультирование родителей по запросу и воспитателей;</a:t>
            </a:r>
          </a:p>
          <a:p>
            <a:r>
              <a:rPr lang="ru-RU" sz="7400" dirty="0" smtClean="0"/>
              <a:t>     -исправление дефектов звукопроизношения, развитие фонематического восприятия, совершенствование лексико-грамматической стороны родного языка, связной речи, формирование слоговой структуры слова у дошкольников, обучение грамоте на индивидуальных и подгрупповых занятиях. </a:t>
            </a:r>
          </a:p>
          <a:p>
            <a:endParaRPr lang="ru-RU" sz="7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Консультация для родителей и педагогов 18.01.16 </a:t>
            </a:r>
            <a:br>
              <a:rPr lang="ru-RU" sz="2000" dirty="0" smtClean="0"/>
            </a:br>
            <a:r>
              <a:rPr lang="ru-RU" sz="2000" dirty="0" smtClean="0"/>
              <a:t>«Звуковой анализ слов»</a:t>
            </a:r>
            <a:endParaRPr lang="ru-RU" sz="2000" dirty="0"/>
          </a:p>
        </p:txBody>
      </p:sp>
      <p:pic>
        <p:nvPicPr>
          <p:cNvPr id="5" name="Содержимое 4" descr="DSCN18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pic>
        <p:nvPicPr>
          <p:cNvPr id="6" name="Содержимое 5" descr="DSCN18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Открытое занятие для родителей и педагогов 21.01.16 в логопедической подготовительной группе № 6 по теме «Буква К».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1ян.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pic>
        <p:nvPicPr>
          <p:cNvPr id="6" name="Содержимое 5" descr="21.01.16 буква к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71472" y="0"/>
            <a:ext cx="8072494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коррекционной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логопедической работы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периоды 2015-2016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учебный год: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списочном составе смешанной логопедической подготовительной группы: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обучающихся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все из которых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\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периоде стало – 11 (на 29.12.15):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мели при поступлении диагнозы:        \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них 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8 человек;                          \     11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обучающихся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ЗПРР и ЗРР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4 человека;            \     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СДВГ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1 человек;                        \      2 человека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Дизартрия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2 человека;               \     4 человека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НВПФ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1 человек;                       \      1 человек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ММД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3 человека;                       \       3 человека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у/о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нет;                                        \       1 человек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Заикание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1 человек;                   \       1 обучающийся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4214810" y="571480"/>
          <a:ext cx="428628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467544" y="620688"/>
          <a:ext cx="4286280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1027405"/>
          <a:ext cx="7929620" cy="5485519"/>
        </p:xfrm>
        <a:graphic>
          <a:graphicData uri="http://schemas.openxmlformats.org/drawingml/2006/table">
            <a:tbl>
              <a:tblPr/>
              <a:tblGrid>
                <a:gridCol w="1479650"/>
                <a:gridCol w="2520878"/>
                <a:gridCol w="413900"/>
                <a:gridCol w="400568"/>
                <a:gridCol w="778656"/>
                <a:gridCol w="778656"/>
                <a:gridCol w="700054"/>
                <a:gridCol w="857258"/>
              </a:tblGrid>
              <a:tr h="1032408"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Компетенции        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Степень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сформированности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на начало обучения – 8 воспитанников (на 22.09.15)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Степень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сформированности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на конец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II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периода обучения – 11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обучающихся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 на 29.12.15)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1905">
                <a:tc gridSpan="2" v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5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состояние лексикона</a:t>
                      </a:r>
                    </a:p>
                  </a:txBody>
                  <a:tcPr marL="6684" marR="6684" marT="668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объём словаря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20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системная организация словаря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грамматическая</a:t>
                      </a:r>
                    </a:p>
                  </a:txBody>
                  <a:tcPr marL="6684" marR="6684" marT="668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словоизменение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32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словообразование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32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синтаксис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фонетико-фонологическая</a:t>
                      </a:r>
                    </a:p>
                  </a:txBody>
                  <a:tcPr marL="6684" marR="6684" marT="668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звукопроизношение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32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фонематический слух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32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слоговая структура слова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20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фонематическое восприятие (звуковой анализ и синтез)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текстовая</a:t>
                      </a:r>
                    </a:p>
                  </a:txBody>
                  <a:tcPr marL="6684" marR="6684" marT="668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самостоятельное продуцирование и репродуцирование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596" y="500042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комплексной оценки индивидуального развития воспитанников логопедической группы учителя-логопеда Леньковой Е.В. в соответствии с ФГОС ДО</a:t>
            </a:r>
            <a:endParaRPr lang="en-US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низкий уровень,2– средний,3- высокий).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22.12.15 - занятие по чтению и письму № 1 в подготовительной логопедической группе  № 6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занятие по чтению № 1 - 22дек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7846" y="1646238"/>
            <a:ext cx="3017308" cy="4525962"/>
          </a:xfrm>
        </p:spPr>
      </p:pic>
      <p:pic>
        <p:nvPicPr>
          <p:cNvPr id="6" name="Содержимое 5" descr="письмо № 1 22.12.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63019"/>
            <a:ext cx="4038600" cy="2692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6.11.15, 2.12.15 - занятия  по звукопроизношению в подготовительной логопедической группе № 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6.11.15 звуки п п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pic>
        <p:nvPicPr>
          <p:cNvPr id="6" name="Содержимое 5" descr="9.12.15 - письменный звуковой анализ слов (лист, рысь, щука).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8.12.15 – занятие по обучению грамоте в подготовительной группе № 6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8.12.15 работа с кассой букв - звукобуквенный анализ слого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pic>
        <p:nvPicPr>
          <p:cNvPr id="6" name="Содержимое 5" descr="8.12.15 письмо букв у доск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19.10.15 – занятие в подготовительной группе № 8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теме «Сравнение звуков (А)- (У)»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равнение звуков а-у       19.10.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pic>
        <p:nvPicPr>
          <p:cNvPr id="6" name="Содержимое 5" descr="19окт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Индивидуальные логопедические занятия по звукопроизношению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N15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pic>
        <p:nvPicPr>
          <p:cNvPr id="7" name="Содержимое 6" descr="DSCN15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306</TotalTime>
  <Words>503</Words>
  <Application>Microsoft Office PowerPoint</Application>
  <PresentationFormat>Экран (4:3)</PresentationFormat>
  <Paragraphs>129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   Коррекция недостатков в развитии осуществлялась по следующим направлениям: </vt:lpstr>
      <vt:lpstr>Слайд 2</vt:lpstr>
      <vt:lpstr>Слайд 3</vt:lpstr>
      <vt:lpstr>Слайд 4</vt:lpstr>
      <vt:lpstr>22.12.15 - занятие по чтению и письму № 1 в подготовительной логопедической группе  № 6 </vt:lpstr>
      <vt:lpstr>6.11.15, 2.12.15 - занятия  по звукопроизношению в подготовительной логопедической группе № 6</vt:lpstr>
      <vt:lpstr>8.12.15 – занятие по обучению грамоте в подготовительной группе № 6</vt:lpstr>
      <vt:lpstr>19.10.15 – занятие в подготовительной группе № 8  по теме «Сравнение звуков (А)- (У)»</vt:lpstr>
      <vt:lpstr>Индивидуальные логопедические занятия по звукопроизношению</vt:lpstr>
      <vt:lpstr>Консультация для родителей и педагогов 18.01.16  «Звуковой анализ слов»</vt:lpstr>
      <vt:lpstr>Открытое занятие для родителей и педагогов 21.01.16 в логопедической подготовительной группе № 6 по теме «Буква К».</vt:lpstr>
    </vt:vector>
  </TitlesOfParts>
  <Company>Детский сад №1359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комплексной оценки индивидуального развития воспитанника в соответствии с ФГОС ДО</dc:title>
  <dc:creator>Елена Вячеславовна</dc:creator>
  <cp:lastModifiedBy>Алёнка</cp:lastModifiedBy>
  <cp:revision>46</cp:revision>
  <dcterms:created xsi:type="dcterms:W3CDTF">2016-01-13T09:46:54Z</dcterms:created>
  <dcterms:modified xsi:type="dcterms:W3CDTF">2016-02-05T13:18:34Z</dcterms:modified>
</cp:coreProperties>
</file>