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2"/>
  </p:notesMasterIdLst>
  <p:sldIdLst>
    <p:sldId id="256" r:id="rId2"/>
    <p:sldId id="299" r:id="rId3"/>
    <p:sldId id="314" r:id="rId4"/>
    <p:sldId id="315" r:id="rId5"/>
    <p:sldId id="316" r:id="rId6"/>
    <p:sldId id="317" r:id="rId7"/>
    <p:sldId id="318" r:id="rId8"/>
    <p:sldId id="319" r:id="rId9"/>
    <p:sldId id="300" r:id="rId10"/>
    <p:sldId id="301" r:id="rId11"/>
    <p:sldId id="304" r:id="rId12"/>
    <p:sldId id="305" r:id="rId13"/>
    <p:sldId id="306" r:id="rId14"/>
    <p:sldId id="308" r:id="rId15"/>
    <p:sldId id="307" r:id="rId16"/>
    <p:sldId id="309" r:id="rId17"/>
    <p:sldId id="310" r:id="rId18"/>
    <p:sldId id="311" r:id="rId19"/>
    <p:sldId id="312" r:id="rId20"/>
    <p:sldId id="29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88434" autoAdjust="0"/>
  </p:normalViewPr>
  <p:slideViewPr>
    <p:cSldViewPr>
      <p:cViewPr varScale="1">
        <p:scale>
          <a:sx n="102" d="100"/>
          <a:sy n="102" d="100"/>
        </p:scale>
        <p:origin x="-8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0D887F-40D6-4AE8-920B-23F07718D2AB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B7C488-5884-478D-97F9-245C0380B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4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7A73-3137-4F97-B6CA-F737DD04905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23D4-FD58-4F60-8116-C7092CC37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DEA2-402D-4E95-A2BA-F22FFCBB24D8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FDC3-795F-4D82-B4A2-16C32E3E2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CD85-184C-49B8-B258-54A4139ADDF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B5CD-1631-478E-9F71-42B4C3CF9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D2CD-2928-4F20-AA12-4F61899B530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2693-5EF0-4CBA-82EE-CD94F1B2E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475A5-0E15-4F0C-8BBC-B98A26265DCD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88C8-C21A-4461-899C-F8086604D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4A21D-A1B7-4DED-8913-2261910F67F2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5D35-2DE7-4870-87A8-EE836C80A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60B8-CC98-4D06-9B64-6112BFF57BCE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4D21-C4F3-4E94-8CDF-AA9819074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D09A-08CC-489D-B6A4-A9F2784C4778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51C4A-7D48-4F3D-B473-2B7D0CA3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2E7F-2990-4C61-8ACB-48F606F4615B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4393-7AEE-49EA-91FE-595274E78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D848-84CC-45A2-B2DD-B7AF00B473F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80233-94D3-4232-BB81-43A1F572C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86C2-F8FA-4B9F-929A-7D71D5466465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88C7-47BB-4364-91BE-F023E63FB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3DDA2-6D43-4BA6-A6C4-ECB83E6AD6A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75241-FF16-44D6-8A97-D37A019AA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5" r:id="rId2"/>
    <p:sldLayoutId id="2147483997" r:id="rId3"/>
    <p:sldLayoutId id="2147483994" r:id="rId4"/>
    <p:sldLayoutId id="2147483993" r:id="rId5"/>
    <p:sldLayoutId id="2147483992" r:id="rId6"/>
    <p:sldLayoutId id="2147483991" r:id="rId7"/>
    <p:sldLayoutId id="2147483990" r:id="rId8"/>
    <p:sldLayoutId id="2147483998" r:id="rId9"/>
    <p:sldLayoutId id="2147483989" r:id="rId10"/>
    <p:sldLayoutId id="21474839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dik_43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68960"/>
            <a:ext cx="7854950" cy="3360436"/>
          </a:xfrm>
        </p:spPr>
        <p:txBody>
          <a:bodyPr/>
          <a:lstStyle/>
          <a:p>
            <a:pPr marR="0" algn="ctr"/>
            <a:r>
              <a:rPr lang="ru-RU" sz="1800" dirty="0" smtClean="0"/>
              <a:t>«</a:t>
            </a:r>
            <a:r>
              <a:rPr lang="ru-RU" sz="3200" dirty="0" smtClean="0"/>
              <a:t>Организация развивающей среды в условиях реализации ФГОС к структуре основной общеобразовательной программы дошкольного образования»</a:t>
            </a:r>
          </a:p>
          <a:p>
            <a:pPr marR="0" algn="ctr"/>
            <a:r>
              <a:rPr lang="ru-RU" sz="1800" dirty="0" smtClean="0"/>
              <a:t>Подготовили  воспитатели   гр.№ </a:t>
            </a:r>
            <a:r>
              <a:rPr lang="ru-RU" sz="2400" dirty="0" smtClean="0"/>
              <a:t>1</a:t>
            </a:r>
            <a:r>
              <a:rPr lang="ru-RU" sz="1800" dirty="0" smtClean="0"/>
              <a:t>: </a:t>
            </a:r>
          </a:p>
          <a:p>
            <a:pPr marR="0" algn="ctr"/>
            <a:r>
              <a:rPr lang="ru-RU" sz="1800" dirty="0" smtClean="0"/>
              <a:t>Семенова Н.В. ,</a:t>
            </a:r>
          </a:p>
          <a:p>
            <a:pPr marR="0" algn="ctr"/>
            <a:r>
              <a:rPr lang="ru-RU" sz="1800" dirty="0" err="1" smtClean="0"/>
              <a:t>Бузакина</a:t>
            </a:r>
            <a:r>
              <a:rPr lang="ru-RU" sz="1800" dirty="0" smtClean="0"/>
              <a:t> А.В.                                    </a:t>
            </a:r>
          </a:p>
          <a:p>
            <a:pPr marR="0"/>
            <a:endParaRPr lang="en-US" sz="1000" dirty="0" smtClean="0"/>
          </a:p>
          <a:p>
            <a:pPr marR="0"/>
            <a:r>
              <a:rPr lang="ru-RU" dirty="0" smtClean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2000264"/>
          </a:xfrm>
        </p:spPr>
        <p:txBody>
          <a:bodyPr>
            <a:noAutofit/>
          </a:bodyPr>
          <a:lstStyle/>
          <a:p>
            <a:r>
              <a:rPr lang="ru-RU" altLang="ru-RU" sz="1800" dirty="0" err="1" smtClean="0">
                <a:ea typeface="Calibri" pitchFamily="34" charset="0"/>
                <a:cs typeface="Times New Roman" pitchFamily="18" charset="0"/>
              </a:rPr>
              <a:t>Солнечногорский</a:t>
            </a:r>
            <a:r>
              <a:rPr lang="ru-RU" altLang="ru-RU" sz="1800" dirty="0" smtClean="0">
                <a:ea typeface="Calibri" pitchFamily="34" charset="0"/>
                <a:cs typeface="Times New Roman" pitchFamily="18" charset="0"/>
              </a:rPr>
              <a:t> муниципальный район Московской области</a:t>
            </a:r>
            <a:br>
              <a:rPr lang="ru-RU" altLang="ru-RU" sz="1800" dirty="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1800" dirty="0" smtClean="0">
                <a:ea typeface="Calibri" pitchFamily="34" charset="0"/>
                <a:cs typeface="Times New Roman" pitchFamily="18" charset="0"/>
              </a:rPr>
              <a:t>Комитет по народному образованию</a:t>
            </a:r>
            <a:br>
              <a:rPr lang="ru-RU" altLang="ru-RU" sz="1800" dirty="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1800" dirty="0" smtClean="0"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800" dirty="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1800" dirty="0" smtClean="0">
                <a:ea typeface="Calibri" pitchFamily="34" charset="0"/>
                <a:cs typeface="Times New Roman" pitchFamily="18" charset="0"/>
              </a:rPr>
              <a:t>детский сад комбинированного вида  №43</a:t>
            </a:r>
            <a:br>
              <a:rPr lang="ru-RU" altLang="ru-RU" sz="1800" dirty="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1800" dirty="0" smtClean="0">
                <a:ea typeface="Calibri" pitchFamily="34" charset="0"/>
                <a:cs typeface="Times New Roman" pitchFamily="18" charset="0"/>
              </a:rPr>
              <a:t>Юридический адрес: 141500, Московская область, г.Солнечногорск                                              тел/факс: 8(496)26-4-49-31</a:t>
            </a:r>
            <a:br>
              <a:rPr lang="ru-RU" altLang="ru-RU" sz="1800" dirty="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1800" dirty="0" smtClean="0">
                <a:ea typeface="Calibri" pitchFamily="34" charset="0"/>
                <a:cs typeface="Times New Roman" pitchFamily="18" charset="0"/>
              </a:rPr>
              <a:t>Микрорайон </a:t>
            </a:r>
            <a:r>
              <a:rPr lang="ru-RU" altLang="ru-RU" sz="1800" dirty="0" err="1" smtClean="0">
                <a:ea typeface="Calibri" pitchFamily="34" charset="0"/>
                <a:cs typeface="Times New Roman" pitchFamily="18" charset="0"/>
              </a:rPr>
              <a:t>Рекинцо</a:t>
            </a:r>
            <a:r>
              <a:rPr lang="ru-RU" altLang="ru-RU" sz="1800" dirty="0" smtClean="0"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lang="en-US" altLang="ru-RU" sz="1800" dirty="0" smtClean="0">
                <a:ea typeface="Calibri" pitchFamily="34" charset="0"/>
                <a:cs typeface="Times New Roman" pitchFamily="18" charset="0"/>
              </a:rPr>
              <a:t>E</a:t>
            </a:r>
            <a:r>
              <a:rPr lang="ru-RU" altLang="ru-RU" sz="1800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lang="en-US" altLang="ru-RU" sz="1800" dirty="0" err="1" smtClean="0">
                <a:ea typeface="Calibri" pitchFamily="34" charset="0"/>
                <a:cs typeface="Times New Roman" pitchFamily="18" charset="0"/>
              </a:rPr>
              <a:t>meI</a:t>
            </a:r>
            <a:r>
              <a:rPr lang="ru-RU" altLang="ru-RU" sz="18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ru-RU" sz="1800" dirty="0" err="1" smtClean="0">
                <a:ea typeface="Calibri" pitchFamily="34" charset="0"/>
                <a:cs typeface="Times New Roman" pitchFamily="18" charset="0"/>
                <a:hlinkClick r:id="rId2"/>
              </a:rPr>
              <a:t>sadik</a:t>
            </a:r>
            <a:r>
              <a:rPr lang="ru-RU" altLang="ru-RU" sz="1800" dirty="0" smtClean="0">
                <a:ea typeface="Calibri" pitchFamily="34" charset="0"/>
                <a:cs typeface="Times New Roman" pitchFamily="18" charset="0"/>
                <a:hlinkClick r:id="rId2"/>
              </a:rPr>
              <a:t>_43@</a:t>
            </a:r>
            <a:r>
              <a:rPr lang="en-US" altLang="ru-RU" sz="1800" dirty="0" smtClean="0">
                <a:ea typeface="Calibri" pitchFamily="34" charset="0"/>
                <a:cs typeface="Times New Roman" pitchFamily="18" charset="0"/>
                <a:hlinkClick r:id="rId2"/>
              </a:rPr>
              <a:t>mail</a:t>
            </a:r>
            <a:r>
              <a:rPr lang="ru-RU" altLang="ru-RU" sz="1800" dirty="0" smtClean="0"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altLang="ru-RU" sz="1800" dirty="0" err="1" smtClean="0"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endParaRPr lang="ru-RU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предметно-развивающей среды в </a:t>
            </a: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младшей </a:t>
            </a: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512552"/>
              </p:ext>
            </p:extLst>
          </p:nvPr>
        </p:nvGraphicFramePr>
        <p:xfrm>
          <a:off x="251520" y="1700809"/>
          <a:ext cx="8229600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224135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2400" dirty="0" smtClean="0"/>
                        <a:t>   Месяц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Центр</a:t>
                      </a:r>
                    </a:p>
                    <a:p>
                      <a:pPr algn="ctr"/>
                      <a:r>
                        <a:rPr lang="ru-RU" sz="1800" dirty="0" smtClean="0"/>
                        <a:t>Магазин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Книжный</a:t>
                      </a:r>
                      <a:r>
                        <a:rPr lang="ru-RU" sz="18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уголок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Уголок</a:t>
                      </a:r>
                      <a:r>
                        <a:rPr lang="ru-RU" sz="18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творчества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Уголок</a:t>
                      </a:r>
                      <a:r>
                        <a:rPr lang="ru-RU" sz="1800" baseline="0" dirty="0" smtClean="0"/>
                        <a:t> конструирования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Театральный</a:t>
                      </a:r>
                      <a:r>
                        <a:rPr lang="ru-RU" sz="1800" baseline="0" dirty="0" smtClean="0"/>
                        <a:t> уголок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</a:tr>
              <a:tr h="1224136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Сентябрь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«Игрушки»</a:t>
                      </a:r>
                      <a:endParaRPr lang="ru-RU" sz="1600" b="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«Русские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народные сказки»</a:t>
                      </a:r>
                      <a:endParaRPr lang="ru-RU" sz="1600" b="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«Цветные шары»</a:t>
                      </a:r>
                    </a:p>
                    <a:p>
                      <a:pPr algn="ctr"/>
                      <a:r>
                        <a:rPr lang="ru-RU" sz="1600" dirty="0" smtClean="0"/>
                        <a:t>«Красивые флажки»</a:t>
                      </a:r>
                      <a:endParaRPr lang="ru-RU" sz="1600" b="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«Загородки</a:t>
                      </a:r>
                      <a:r>
                        <a:rPr lang="ru-RU" sz="1600" baseline="0" dirty="0" smtClean="0"/>
                        <a:t> и заборы»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Сказка «Репка»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</a:tr>
              <a:tr h="1152128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Октябрь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600" dirty="0" smtClean="0"/>
                        <a:t>«Овощи»</a:t>
                      </a:r>
                      <a:endParaRPr lang="ru-RU" sz="1600" b="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«Стихи</a:t>
                      </a:r>
                      <a:r>
                        <a:rPr lang="ru-RU" sz="1600" baseline="0" dirty="0" smtClean="0"/>
                        <a:t> А.С. Пушкина»</a:t>
                      </a: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«Украшение свитера»</a:t>
                      </a:r>
                    </a:p>
                    <a:p>
                      <a:pPr algn="ctr"/>
                      <a:r>
                        <a:rPr lang="ru-RU" sz="1600" dirty="0" smtClean="0"/>
                        <a:t>«Овощи</a:t>
                      </a:r>
                      <a:r>
                        <a:rPr lang="ru-RU" sz="1600" baseline="0" dirty="0" smtClean="0"/>
                        <a:t> на тарелочке»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 Домики»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Сказка</a:t>
                      </a:r>
                      <a:r>
                        <a:rPr lang="ru-RU" sz="1600" baseline="0" dirty="0" smtClean="0"/>
                        <a:t> «Курочка ряба»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</a:tr>
              <a:tr h="1080120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Ноябрь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«Фрукты»</a:t>
                      </a:r>
                      <a:endParaRPr lang="ru-RU" sz="1600" b="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«Рассказы</a:t>
                      </a:r>
                      <a:r>
                        <a:rPr lang="ru-RU" sz="1600" baseline="0" dirty="0" smtClean="0"/>
                        <a:t> про осень»</a:t>
                      </a:r>
                      <a:endParaRPr lang="ru-RU" sz="1600" b="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«Золотая</a:t>
                      </a:r>
                      <a:r>
                        <a:rPr lang="ru-RU" sz="1600" baseline="0" dirty="0" smtClean="0"/>
                        <a:t> осень» «Кто в домике живет»</a:t>
                      </a: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«Терема»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Сказка «Теремок»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3843"/>
              </p:ext>
            </p:extLst>
          </p:nvPr>
        </p:nvGraphicFramePr>
        <p:xfrm>
          <a:off x="467544" y="980728"/>
          <a:ext cx="822960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224136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2400" dirty="0" smtClean="0"/>
                        <a:t>Месяц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Центр магазин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Книжный</a:t>
                      </a:r>
                      <a:r>
                        <a:rPr lang="ru-RU" sz="1800" baseline="0" dirty="0" smtClean="0"/>
                        <a:t> уголок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Уголок творчества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Уголок</a:t>
                      </a:r>
                      <a:r>
                        <a:rPr lang="ru-RU" sz="1800" baseline="0" dirty="0" smtClean="0"/>
                        <a:t> конструирования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Театральный уголок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</a:tr>
              <a:tr h="1512168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Декабрь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«Новогодние</a:t>
                      </a:r>
                      <a:r>
                        <a:rPr lang="ru-RU" sz="1600" baseline="0" dirty="0" smtClean="0"/>
                        <a:t> игрушки</a:t>
                      </a:r>
                      <a:r>
                        <a:rPr lang="ru-RU" sz="1600" dirty="0" smtClean="0"/>
                        <a:t>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Стихи про «Новый год»</a:t>
                      </a:r>
                    </a:p>
                    <a:p>
                      <a:r>
                        <a:rPr lang="ru-RU" sz="1600" dirty="0" smtClean="0"/>
                        <a:t>«Зимняя</a:t>
                      </a:r>
                      <a:r>
                        <a:rPr lang="ru-RU" sz="1600" baseline="0" dirty="0" smtClean="0"/>
                        <a:t> сказка»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«Снегурочка»</a:t>
                      </a:r>
                    </a:p>
                    <a:p>
                      <a:pPr algn="ctr"/>
                      <a:r>
                        <a:rPr lang="ru-RU" sz="1600" dirty="0" smtClean="0"/>
                        <a:t>«Новогодняя</a:t>
                      </a:r>
                      <a:r>
                        <a:rPr lang="ru-RU" sz="1600" baseline="0" dirty="0" smtClean="0"/>
                        <a:t> ёлка»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«Лесной детский сад»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Сказка</a:t>
                      </a:r>
                    </a:p>
                    <a:p>
                      <a:r>
                        <a:rPr lang="ru-RU" sz="1600" dirty="0" smtClean="0"/>
                        <a:t>«Колобок»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</a:tr>
              <a:tr h="1368152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Январь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«Мебель»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Сказка</a:t>
                      </a:r>
                      <a:r>
                        <a:rPr lang="ru-RU" sz="1600" baseline="0" dirty="0" smtClean="0"/>
                        <a:t> «</a:t>
                      </a:r>
                      <a:r>
                        <a:rPr lang="ru-RU" sz="1600" baseline="0" dirty="0" err="1" smtClean="0"/>
                        <a:t>Заюшкина</a:t>
                      </a:r>
                      <a:r>
                        <a:rPr lang="ru-RU" sz="1600" baseline="0" dirty="0" smtClean="0"/>
                        <a:t> избушка» «Лисичка-сестричка»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«Развесистое дерево»</a:t>
                      </a:r>
                    </a:p>
                    <a:p>
                      <a:pPr algn="ctr"/>
                      <a:r>
                        <a:rPr lang="ru-RU" sz="1600" dirty="0" smtClean="0"/>
                        <a:t>«Девочка в длинной шубе»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«Грузовые автомобили»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Сказка</a:t>
                      </a:r>
                    </a:p>
                    <a:p>
                      <a:r>
                        <a:rPr lang="ru-RU" sz="1600" dirty="0" smtClean="0"/>
                        <a:t>«Кот и лиса»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</a:tr>
              <a:tr h="1368152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Февраль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«Посуда»</a:t>
                      </a: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К.Ушинский</a:t>
                      </a:r>
                    </a:p>
                    <a:p>
                      <a:r>
                        <a:rPr lang="ru-RU" sz="1600" dirty="0" smtClean="0"/>
                        <a:t>«Бодливая корова»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«Красивая</a:t>
                      </a:r>
                      <a:r>
                        <a:rPr lang="ru-RU" sz="1600" baseline="0" dirty="0" smtClean="0"/>
                        <a:t> птичка»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«Девочка пляшет»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«Мосты»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Сказка</a:t>
                      </a:r>
                    </a:p>
                    <a:p>
                      <a:r>
                        <a:rPr lang="ru-RU" sz="1600" dirty="0" smtClean="0"/>
                        <a:t>«Три медведя»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02" marB="4570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5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60474"/>
              </p:ext>
            </p:extLst>
          </p:nvPr>
        </p:nvGraphicFramePr>
        <p:xfrm>
          <a:off x="395536" y="548680"/>
          <a:ext cx="8229600" cy="6181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152127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Месяц</a:t>
                      </a:r>
                      <a:endParaRPr lang="ru-RU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Центр магазин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Книжный</a:t>
                      </a:r>
                      <a:r>
                        <a:rPr lang="ru-RU" sz="1800" baseline="0" dirty="0" smtClean="0"/>
                        <a:t> уголок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Уголок творчества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Уголок</a:t>
                      </a:r>
                      <a:r>
                        <a:rPr lang="ru-RU" sz="1800" baseline="0" dirty="0" smtClean="0"/>
                        <a:t> конструирования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Театральный уголок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</a:tr>
              <a:tr h="1368152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Март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«Музыкальные</a:t>
                      </a:r>
                      <a:r>
                        <a:rPr lang="ru-RU" sz="1400" baseline="0" dirty="0" smtClean="0"/>
                        <a:t> инструменты»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Рассказ</a:t>
                      </a:r>
                      <a:r>
                        <a:rPr lang="ru-RU" sz="1400" baseline="0" dirty="0" smtClean="0"/>
                        <a:t> А.Плещеева</a:t>
                      </a:r>
                    </a:p>
                    <a:p>
                      <a:r>
                        <a:rPr lang="ru-RU" sz="1400" baseline="0" dirty="0" smtClean="0"/>
                        <a:t>«Весна»  Сказка «Петушок и бобовое зернышко»</a:t>
                      </a:r>
                      <a:endParaRPr lang="ru-RU" sz="14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</a:t>
                      </a:r>
                      <a:r>
                        <a:rPr lang="ru-RU" sz="1400" dirty="0" smtClean="0"/>
                        <a:t>Украсим</a:t>
                      </a:r>
                      <a:r>
                        <a:rPr lang="ru-RU" sz="1400" baseline="0" dirty="0" smtClean="0"/>
                        <a:t> кукле платьице»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«Барашек»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«Варежки»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«Укрась свои игрушки»</a:t>
                      </a:r>
                      <a:endParaRPr lang="ru-RU" sz="16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«Самолеты»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Сценка</a:t>
                      </a:r>
                    </a:p>
                    <a:p>
                      <a:r>
                        <a:rPr lang="ru-RU" sz="1400" dirty="0" smtClean="0"/>
                        <a:t>«Петушок</a:t>
                      </a:r>
                      <a:r>
                        <a:rPr lang="ru-RU" sz="1400" baseline="0" dirty="0" smtClean="0"/>
                        <a:t> –золотой гребешок»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</a:tr>
              <a:tr h="1552940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Апрель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«Хлеб»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«Солнышко-ведрышко» </a:t>
                      </a:r>
                    </a:p>
                    <a:p>
                      <a:r>
                        <a:rPr lang="ru-RU" sz="1400" dirty="0" smtClean="0"/>
                        <a:t>«Лиса-лапотница»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</a:t>
                      </a:r>
                      <a:r>
                        <a:rPr lang="ru-RU" sz="1400" dirty="0" smtClean="0"/>
                        <a:t>Мисочки</a:t>
                      </a:r>
                      <a:r>
                        <a:rPr lang="ru-RU" sz="1400" baseline="0" dirty="0" smtClean="0"/>
                        <a:t> для медведей»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«Сказочный домик теремок»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«Твоя любимая кукла»</a:t>
                      </a:r>
                      <a:endParaRPr lang="ru-RU" sz="16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</a:t>
                      </a:r>
                      <a:r>
                        <a:rPr lang="ru-RU" sz="1400" dirty="0" smtClean="0"/>
                        <a:t>Гараж</a:t>
                      </a:r>
                      <a:r>
                        <a:rPr lang="ru-RU" sz="1400" baseline="0" dirty="0" smtClean="0"/>
                        <a:t> для машин»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Сценка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В.</a:t>
                      </a:r>
                      <a:r>
                        <a:rPr lang="ru-RU" sz="1400" dirty="0" err="1" smtClean="0"/>
                        <a:t>Сутеев</a:t>
                      </a:r>
                      <a:r>
                        <a:rPr lang="ru-RU" sz="1400" dirty="0" smtClean="0"/>
                        <a:t> «Кораблик»</a:t>
                      </a:r>
                    </a:p>
                  </a:txBody>
                  <a:tcPr marL="91431" marR="91431" marT="45706" marB="45706"/>
                </a:tc>
              </a:tr>
              <a:tr h="1092320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Май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«Одежда»</a:t>
                      </a: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Стихи</a:t>
                      </a:r>
                      <a:r>
                        <a:rPr lang="ru-RU" sz="1600" baseline="0" dirty="0" smtClean="0"/>
                        <a:t> С.Маршака</a:t>
                      </a:r>
                      <a:endParaRPr lang="ru-RU" sz="16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«Весенние</a:t>
                      </a:r>
                      <a:r>
                        <a:rPr lang="ru-RU" sz="1400" baseline="0" dirty="0" smtClean="0"/>
                        <a:t> цветы» «Птичка клюет зернышки»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«Красная шапочка»</a:t>
                      </a:r>
                      <a:endParaRPr lang="ru-RU" sz="1400" baseline="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</a:t>
                      </a:r>
                      <a:r>
                        <a:rPr lang="ru-RU" sz="1400" dirty="0" smtClean="0"/>
                        <a:t>Кроватка</a:t>
                      </a:r>
                      <a:r>
                        <a:rPr lang="ru-RU" sz="1400" baseline="0" dirty="0" smtClean="0"/>
                        <a:t> для куклы»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Сценка</a:t>
                      </a:r>
                    </a:p>
                    <a:p>
                      <a:r>
                        <a:rPr lang="ru-RU" sz="1400" dirty="0" smtClean="0"/>
                        <a:t>«Пряничный домик»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06" marB="4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3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Книжный уголок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аташа\Desktop\садик фото\20151204_1326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6239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4" descr="20150126_0854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8021"/>
            <a:ext cx="4038600" cy="3479595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3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/>
          <a:lstStyle/>
          <a:p>
            <a:r>
              <a:rPr lang="ru-RU" sz="4400" dirty="0" smtClean="0"/>
              <a:t>Самостоятельная деятельность в книжном уголке</a:t>
            </a:r>
            <a:endParaRPr lang="ru-RU" sz="4400" dirty="0"/>
          </a:p>
        </p:txBody>
      </p:sp>
      <p:pic>
        <p:nvPicPr>
          <p:cNvPr id="4098" name="Picture 2" descr="C:\Users\Наташа\Desktop\садик фото\20151203_1556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1682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Уголок конструирования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аташа\Desktop\20150126_1005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6239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ша\Desktop\садик фото\20151203_175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26239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Музыкальный уголок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Наташа\Desktop\садик фото\20151203_141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79312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Центр сенсорного развития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Наташа\Desktop\20150126_0853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6239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4" descr="20150126_0906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97699" y="1920875"/>
            <a:ext cx="3139602" cy="4433888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2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Самостоятельная деятельность детей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Наташа\Desktop\садик фото\20151203_1554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2270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таша\Desktop\садик фото\20151203_160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926239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Сюжетно-ролевые игры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Наташа\Desktop\садик фото\20151203_160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544" y="2926239"/>
            <a:ext cx="4028256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аташа\Desktop\садик фото\20151203_155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926239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altLang="ru-RU" sz="2800" dirty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Требование ФГОС к ПРЕДМЕТНО-РАЗВИВАЮЩЕЙ СРЕДЕ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должна быть: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</a:t>
            </a:r>
            <a:endParaRPr lang="ru-RU" sz="3200" dirty="0">
              <a:latin typeface="Franklin Gothic Demi Cond" panose="020B07060304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0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3312368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409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/>
          <a:lstStyle/>
          <a:p>
            <a:r>
              <a:rPr lang="ru-RU" alt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Насыщенность </a:t>
            </a:r>
            <a:r>
              <a:rPr lang="ru-RU" alt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 включает:</a:t>
            </a:r>
            <a:r>
              <a:rPr lang="ru-RU" alt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buClrTx/>
              <a:buSzTx/>
              <a:buNone/>
              <a:defRPr/>
            </a:pPr>
            <a:r>
              <a:rPr lang="ru-RU" sz="28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 (в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песком и водой);</a:t>
            </a:r>
          </a:p>
          <a:p>
            <a:pPr marL="0" lvl="0" indent="0" eaLnBrk="0" hangingPunct="0">
              <a:buClrTx/>
              <a:buSzTx/>
              <a:buNone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- двигательную активность, в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крупной и мелкой моторики, участие в подвижных играх и соревнованиях;</a:t>
            </a:r>
          </a:p>
          <a:p>
            <a:pPr marL="0" lvl="0" indent="0" eaLnBrk="0" hangingPunct="0">
              <a:buClrTx/>
              <a:buSzTx/>
              <a:buNone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- эмоциональное благополучие детей во взаимодействии с предметно-пространственным окружением;</a:t>
            </a:r>
          </a:p>
          <a:p>
            <a:pPr marL="0" lvl="0" indent="0" eaLnBrk="0" hangingPunct="0">
              <a:buClrTx/>
              <a:buSzTx/>
              <a:buNone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- возможность самовыражения детей.</a:t>
            </a:r>
          </a:p>
          <a:p>
            <a:pPr marL="0" lvl="0" indent="0">
              <a:buClrTx/>
              <a:buSzTx/>
              <a:buNone/>
              <a:defRPr/>
            </a:pPr>
            <a:endParaRPr lang="ru-RU" alt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54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пространства предполагает 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Tx/>
              <a:buSzTx/>
              <a:buNone/>
            </a:pPr>
            <a:endParaRPr lang="ru-RU" alt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Tx/>
              <a:buSzTx/>
              <a:buNone/>
            </a:pPr>
            <a:r>
              <a:rPr lang="ru-RU" alt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возможность изменений предметно-пространственной среды в зависимости от образовательной ситуации, в т. ч. от меняющихся интересов и возможностей детей.</a:t>
            </a:r>
          </a:p>
          <a:p>
            <a:pPr marL="0" lvl="0" indent="0">
              <a:buClrTx/>
              <a:buSzTx/>
              <a:buNone/>
            </a:pPr>
            <a:endParaRPr lang="ru-RU" alt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78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Полифункциональность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среды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предполагает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buClrTx/>
              <a:buSzTx/>
              <a:buNone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т.д.</a:t>
            </a:r>
          </a:p>
          <a:p>
            <a:pPr marL="0" lvl="0" indent="0" eaLnBrk="0" hangingPunct="0">
              <a:buClrTx/>
              <a:buSzTx/>
              <a:buNone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-наличие в Организации или группе полифункциональных (не обладающих жестко закрепленным способом употребления) предметов, в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природных материалов, пригодных для использования в разных видах детской активности, в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качестве предметов-заместителей в детской игре.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56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Вариативность среды предполагает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buClrTx/>
              <a:buSz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 marL="0" lvl="0" indent="0" eaLnBrk="0" hangingPunct="0">
              <a:buClrTx/>
              <a:buSzTx/>
              <a:buNone/>
            </a:pP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 marL="0" lvl="0" indent="0" eaLnBrk="0" hangingPunct="0">
              <a:buClrTx/>
              <a:buSz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472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Доступность </a:t>
            </a:r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 предполагает:</a:t>
            </a:r>
            <a:br>
              <a:rPr lang="ru-RU" alt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buClrTx/>
              <a:buSzTx/>
              <a:buNone/>
            </a:pP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доступность для воспитанников, в </a:t>
            </a:r>
            <a:r>
              <a:rPr lang="ru-RU" altLang="ru-R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pPr marL="0" lvl="0" indent="0" eaLnBrk="0" hangingPunct="0">
              <a:buClrTx/>
              <a:buSzTx/>
              <a:buNone/>
            </a:pP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-свободный доступ детей, в </a:t>
            </a:r>
            <a:r>
              <a:rPr lang="ru-RU" altLang="ru-R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pPr marL="0" lvl="0" indent="0" eaLnBrk="0" hangingPunct="0">
              <a:buClrTx/>
              <a:buSzTx/>
              <a:buNone/>
            </a:pPr>
            <a:r>
              <a:rPr lang="ru-RU" alt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-исправность и сохранность материалов и оборудования.</a:t>
            </a:r>
          </a:p>
          <a:p>
            <a:pPr marL="0" lvl="0" indent="0">
              <a:buClrTx/>
              <a:buSzTx/>
              <a:buNone/>
            </a:pPr>
            <a:endParaRPr lang="ru-RU" altLang="ru-RU" sz="2400" dirty="0">
              <a:solidFill>
                <a:srgbClr val="00B050"/>
              </a:solidFill>
              <a:latin typeface="Franklin Gothic Demi Cond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93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предметно-пространственной среды 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предполагает: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buClrTx/>
              <a:buSzTx/>
              <a:buNone/>
            </a:pPr>
            <a:endParaRPr lang="ru-RU" alt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buClrTx/>
              <a:buSzTx/>
              <a:buNone/>
            </a:pPr>
            <a:r>
              <a:rPr lang="ru-RU" alt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alt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всех её элементов требованиям по обеспечению надёжности и безопасности их использования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986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  предметно-развивающей среды.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000489"/>
              </p:ext>
            </p:extLst>
          </p:nvPr>
        </p:nvGraphicFramePr>
        <p:xfrm>
          <a:off x="395535" y="1484783"/>
          <a:ext cx="8291265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789813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</a:t>
                      </a:r>
                      <a:r>
                        <a:rPr lang="ru-RU" sz="20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предметно-развивающей среде</a:t>
                      </a:r>
                      <a:endParaRPr lang="ru-RU" sz="20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8" marB="45718"/>
                </a:tc>
              </a:tr>
              <a:tr h="6503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Насыщенность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Полифункциональность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Трансформируемость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Вариативность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3" marR="91433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8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849</TotalTime>
  <Words>685</Words>
  <Application>Microsoft Office PowerPoint</Application>
  <PresentationFormat>Экран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Солнечногорский муниципальный район Московской области Комитет по народному образованию Муниципальное бюджетное дошкольное образовательное учреждение детский сад комбинированного вида  №43 Юридический адрес: 141500, Московская область, г.Солнечногорск                                              тел/факс: 8(496)26-4-49-31 Микрорайон Рекинцо                                                                                                                         E-meI: sadik_43@mail.ru</vt:lpstr>
      <vt:lpstr>Требование ФГОС к ПРЕДМЕТНО-РАЗВИВАЮЩЕЙ СРЕДЕ</vt:lpstr>
      <vt:lpstr>Насыщенность среды включает: </vt:lpstr>
      <vt:lpstr>Трансформируемость пространства предполагает :</vt:lpstr>
      <vt:lpstr>Полифункциональность среды предполагает:</vt:lpstr>
      <vt:lpstr>Вариативность среды предполагает</vt:lpstr>
      <vt:lpstr>  Доступность среды предполагает: </vt:lpstr>
      <vt:lpstr>Безопасность предметно-пространственной среды предполагает: </vt:lpstr>
      <vt:lpstr>Мониторинг  предметно-развивающей среды.</vt:lpstr>
      <vt:lpstr>Планирование предметно-развивающей среды в младшей группе</vt:lpstr>
      <vt:lpstr>Презентация PowerPoint</vt:lpstr>
      <vt:lpstr>Презентация PowerPoint</vt:lpstr>
      <vt:lpstr>            Книжный уголок</vt:lpstr>
      <vt:lpstr>Самостоятельная деятельность в книжном уголке</vt:lpstr>
      <vt:lpstr>      Уголок конструирования </vt:lpstr>
      <vt:lpstr>         Музыкальный уголок</vt:lpstr>
      <vt:lpstr>   Центр сенсорного развития</vt:lpstr>
      <vt:lpstr>Самостоятельная деятельность детей</vt:lpstr>
      <vt:lpstr>      Сюжетно-ролевые игры</vt:lpstr>
      <vt:lpstr>           Спасибо за внимание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для детей раннего возраста «Малыш»</dc:title>
  <dc:creator>DNA7 X86</dc:creator>
  <cp:lastModifiedBy>Наталья Владимировна</cp:lastModifiedBy>
  <cp:revision>112</cp:revision>
  <dcterms:created xsi:type="dcterms:W3CDTF">2011-12-17T15:00:00Z</dcterms:created>
  <dcterms:modified xsi:type="dcterms:W3CDTF">2016-02-04T06:56:12Z</dcterms:modified>
</cp:coreProperties>
</file>