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FF33CC"/>
    <a:srgbClr val="B8086D"/>
    <a:srgbClr val="883230"/>
    <a:srgbClr val="4D09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65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01F46-A55E-4D82-A430-BE19EF29B4C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D7F7-F8B0-4058-BBDE-9CD7F7D12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47019-DADA-4169-A981-890F1A83F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BFE4-FBE6-4CCD-BF85-0585782FF6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BFE4-FBE6-4CCD-BF85-0585782FF6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8194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94132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8993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92491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064560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673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2450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75425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2271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10031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2CE5C-9515-4BA9-85C7-B5CCA9B72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0226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945" cy="683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E278-61B4-4218-BD18-9384F944A4E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 descr=" "/>
          <p:cNvPicPr/>
          <p:nvPr userDrawn="1"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544284" y="2837724"/>
            <a:ext cx="6858001" cy="170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429">
            <a:off x="6088896" y="-303791"/>
            <a:ext cx="320675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1695" b="95763" l="1143" r="99429">
                        <a14:foregroundMark x1="89143" y1="16102" x2="94857" y2="48305"/>
                        <a14:backgroundMark x1="80000" y1="3390" x2="98286" y2="11017"/>
                        <a14:backgroundMark x1="97714" y1="23729" x2="98286" y2="57627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85" y="6025182"/>
            <a:ext cx="1062845" cy="60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1695" b="95763" l="1143" r="99429">
                        <a14:foregroundMark x1="89143" y1="16102" x2="94857" y2="48305"/>
                        <a14:backgroundMark x1="80000" y1="3390" x2="98286" y2="11017"/>
                        <a14:backgroundMark x1="97714" y1="23729" x2="98286" y2="57627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048">
            <a:off x="7803689" y="6025180"/>
            <a:ext cx="1062845" cy="60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1695" b="95763" l="1143" r="99429">
                        <a14:foregroundMark x1="89143" y1="16102" x2="94857" y2="48305"/>
                        <a14:backgroundMark x1="80000" y1="3390" x2="98286" y2="11017"/>
                        <a14:backgroundMark x1="97714" y1="23729" x2="98286" y2="57627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91">
            <a:off x="7957524" y="6151690"/>
            <a:ext cx="1216679" cy="6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 "/>
          <p:cNvPicPr/>
          <p:nvPr userDrawn="1"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301208"/>
            <a:ext cx="7224727" cy="158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979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iki.rdf.ru/obuchaushaya_presentasiya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1472" y="51571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Gabriola" pitchFamily="82" charset="0"/>
              </a:rPr>
              <a:t>                            </a:t>
            </a:r>
            <a:r>
              <a:rPr lang="ru-RU" sz="2400" dirty="0" smtClean="0">
                <a:solidFill>
                  <a:srgbClr val="0000FF"/>
                </a:solidFill>
              </a:rPr>
              <a:t>Автор: Ильичёва А.Н.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                                воспитатель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1428736"/>
            <a:ext cx="72873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33CC"/>
                </a:solidFill>
                <a:latin typeface="Segoe Print" pitchFamily="2" charset="0"/>
              </a:rPr>
              <a:t>  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Segoe Print" pitchFamily="2" charset="0"/>
              </a:rPr>
              <a:t>Интерактивная презентация</a:t>
            </a:r>
          </a:p>
          <a:p>
            <a:pPr algn="ctr"/>
            <a:endParaRPr lang="ru-RU" sz="4400" b="1" dirty="0" smtClean="0">
              <a:ln>
                <a:solidFill>
                  <a:srgbClr val="FF33CC"/>
                </a:solidFill>
              </a:ln>
              <a:solidFill>
                <a:srgbClr val="FF33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«Кто живёт в лесу зимой»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(для детей среднего дошкольного возраста)</a:t>
            </a:r>
            <a:endParaRPr lang="ru-RU" sz="2400" b="1" dirty="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64293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rgbClr val="0000FF"/>
                </a:solidFill>
              </a:rPr>
              <a:t>2016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14290"/>
            <a:ext cx="5143536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дошкольное  образовательное учреждение детский сад № 35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г. Санкт-Петербурга</a:t>
            </a:r>
          </a:p>
        </p:txBody>
      </p:sp>
    </p:spTree>
    <p:extLst>
      <p:ext uri="{BB962C8B-B14F-4D97-AF65-F5344CB8AC3E}">
        <p14:creationId xmlns="" xmlns:p14="http://schemas.microsoft.com/office/powerpoint/2010/main" val="82097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яц" descr="0_6ef8a_a89dc930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50" y="5143512"/>
            <a:ext cx="1025084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</p:spPr>
      </p:pic>
      <p:pic>
        <p:nvPicPr>
          <p:cNvPr id="4" name="Лиса" descr="46826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857760"/>
            <a:ext cx="1857387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Ёжик" descr="ezh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2450" y="5584528"/>
            <a:ext cx="1098046" cy="10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Белочка" descr="belchon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142984"/>
            <a:ext cx="1000132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7" name="Волк" descr="post-112762-126609828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2643182"/>
            <a:ext cx="1785950" cy="2293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Медведь" descr="Рисунок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575" y="3429000"/>
            <a:ext cx="2102813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2050" name="Лось" descr="http://cliparts.co/cliparts/qiB/5K4/qiB5K4ki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2428870"/>
            <a:ext cx="2143140" cy="2214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12743" y="642918"/>
            <a:ext cx="3416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33CC"/>
                </a:solidFill>
              </a:rPr>
              <a:t>Ты – молодец!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18" y="1571612"/>
            <a:ext cx="453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До новой встречи!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5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000240"/>
            <a:ext cx="7786742" cy="4143404"/>
          </a:xfrm>
        </p:spPr>
        <p:txBody>
          <a:bodyPr/>
          <a:lstStyle/>
          <a:p>
            <a:pPr marL="365125" indent="-365125"/>
            <a:r>
              <a:rPr lang="ru-RU" sz="3200" b="1" i="1" dirty="0" smtClean="0">
                <a:solidFill>
                  <a:srgbClr val="0000FF"/>
                </a:solidFill>
              </a:rPr>
              <a:t> Используемые источники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     </a:t>
            </a:r>
            <a:r>
              <a:rPr lang="ru-RU" sz="2400" b="1" i="1" dirty="0" err="1" smtClean="0">
                <a:solidFill>
                  <a:srgbClr val="FF33CC"/>
                </a:solidFill>
              </a:rPr>
              <a:t>Гудимов</a:t>
            </a:r>
            <a:r>
              <a:rPr lang="ru-RU" sz="2400" b="1" i="1" dirty="0" smtClean="0">
                <a:solidFill>
                  <a:srgbClr val="FF33CC"/>
                </a:solidFill>
              </a:rPr>
              <a:t> В.П. Тематические загадки        для  </a:t>
            </a:r>
            <a:r>
              <a:rPr lang="ru-RU" sz="2400" b="1" i="1" dirty="0" err="1" smtClean="0">
                <a:solidFill>
                  <a:srgbClr val="FF33CC"/>
                </a:solidFill>
              </a:rPr>
              <a:t>дошкольников.-М.:ТЦ</a:t>
            </a:r>
            <a:r>
              <a:rPr lang="ru-RU" sz="2400" b="1" i="1" dirty="0" smtClean="0">
                <a:solidFill>
                  <a:srgbClr val="FF33CC"/>
                </a:solidFill>
              </a:rPr>
              <a:t> Сфера, 2002.</a:t>
            </a:r>
            <a:br>
              <a:rPr lang="ru-RU" sz="2400" b="1" i="1" dirty="0" smtClean="0">
                <a:solidFill>
                  <a:srgbClr val="FF33CC"/>
                </a:solidFill>
              </a:rPr>
            </a:br>
            <a:r>
              <a:rPr lang="ru-RU" sz="2400" b="1" i="1" dirty="0" smtClean="0">
                <a:solidFill>
                  <a:srgbClr val="FF33CC"/>
                </a:solidFill>
              </a:rPr>
              <a:t/>
            </a:r>
            <a:br>
              <a:rPr lang="ru-RU" sz="2400" b="1" i="1" dirty="0" smtClean="0">
                <a:solidFill>
                  <a:srgbClr val="FF33CC"/>
                </a:solidFill>
              </a:rPr>
            </a:br>
            <a:r>
              <a:rPr lang="en-US" sz="2400" b="1" i="1" dirty="0" smtClean="0">
                <a:solidFill>
                  <a:srgbClr val="FF33CC"/>
                </a:solidFill>
                <a:hlinkClick r:id="rId2"/>
              </a:rPr>
              <a:t>http://viki.rdf.ru/obuchaushaya_presentasiya</a:t>
            </a:r>
            <a:r>
              <a:rPr lang="en-US" sz="2800" b="1" i="1" dirty="0" smtClean="0">
                <a:solidFill>
                  <a:srgbClr val="FF33CC"/>
                </a:solidFill>
                <a:hlinkClick r:id="rId2"/>
              </a:rPr>
              <a:t>/</a:t>
            </a:r>
            <a:endParaRPr lang="ru-RU" sz="2800" b="1" i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Цели 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just">
              <a:buNone/>
            </a:pPr>
            <a:r>
              <a:rPr lang="en-US" sz="2800" i="1" dirty="0" smtClean="0">
                <a:solidFill>
                  <a:srgbClr val="FF33CC"/>
                </a:solidFill>
              </a:rPr>
              <a:t>       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</a:rPr>
              <a:t>Загадка </a:t>
            </a:r>
            <a:r>
              <a:rPr lang="ru-RU" sz="2800" b="1" i="1" dirty="0" smtClean="0">
                <a:solidFill>
                  <a:srgbClr val="B8086D"/>
                </a:solidFill>
              </a:rPr>
              <a:t>- это логическая задача, предложенная в художественной форме. Загадки побуждают детей к наблюдениям, к размышлению, познанию. А их разгадывание требует активной работы мысли, поиска, что является обязательным условием успешной познавательной деятельности.</a:t>
            </a:r>
            <a:endParaRPr lang="en-US" sz="2800" b="1" i="1" dirty="0" smtClean="0">
              <a:solidFill>
                <a:srgbClr val="B8086D"/>
              </a:solidFill>
            </a:endParaRPr>
          </a:p>
          <a:p>
            <a:pPr algn="just">
              <a:buNone/>
            </a:pPr>
            <a:r>
              <a:rPr lang="ru-RU" sz="2800" b="1" i="1" dirty="0" smtClean="0">
                <a:solidFill>
                  <a:srgbClr val="0000FF"/>
                </a:solidFill>
              </a:rPr>
              <a:t>         Цель</a:t>
            </a:r>
            <a:r>
              <a:rPr lang="ru-RU" sz="2800" b="1" i="1" dirty="0" smtClean="0">
                <a:solidFill>
                  <a:srgbClr val="B8086D"/>
                </a:solidFill>
              </a:rPr>
              <a:t> данной презентации – расширять представления об образе жизни диких животных; </a:t>
            </a:r>
            <a:r>
              <a:rPr lang="ru-RU" sz="2800" b="1" dirty="0" smtClean="0">
                <a:solidFill>
                  <a:srgbClr val="B8086D"/>
                </a:solidFill>
              </a:rPr>
              <a:t>развивать зрительное и слуховое внимание, память, наблюдательность;</a:t>
            </a:r>
            <a:r>
              <a:rPr lang="ru-RU" sz="2800" b="1" i="1" dirty="0" smtClean="0">
                <a:solidFill>
                  <a:srgbClr val="B8086D"/>
                </a:solidFill>
              </a:rPr>
              <a:t> воспитывать интерес к живой природе.</a:t>
            </a:r>
            <a:endParaRPr lang="ru-RU" sz="2800" b="1" i="1" dirty="0">
              <a:solidFill>
                <a:srgbClr val="B8086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8a_a89dc930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874" y="5072074"/>
            <a:ext cx="1025084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46826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500570"/>
            <a:ext cx="1857387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ezh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5584528"/>
            <a:ext cx="1098046" cy="10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Рисунок 5" descr="belchon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28604"/>
            <a:ext cx="1000132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post-112762-126609828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3000372"/>
            <a:ext cx="1785950" cy="2293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Рисунок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6575" y="3429000"/>
            <a:ext cx="2102813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http://cliparts.co/cliparts/qiB/5K4/qiB5K4ki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2428870"/>
            <a:ext cx="2143140" cy="2214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Про ежа"/>
          <p:cNvSpPr txBox="1"/>
          <p:nvPr/>
        </p:nvSpPr>
        <p:spPr>
          <a:xfrm>
            <a:off x="1000100" y="500042"/>
            <a:ext cx="5786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33CC"/>
                </a:solidFill>
              </a:rPr>
              <a:t>Зиму всю, зарывшись в стог, </a:t>
            </a:r>
            <a:br>
              <a:rPr lang="ru-RU" sz="3200" b="1" i="1" dirty="0" smtClean="0">
                <a:solidFill>
                  <a:srgbClr val="FF33CC"/>
                </a:solidFill>
              </a:rPr>
            </a:br>
            <a:r>
              <a:rPr lang="ru-RU" sz="3200" b="1" i="1" dirty="0" smtClean="0">
                <a:solidFill>
                  <a:srgbClr val="FF33CC"/>
                </a:solidFill>
              </a:rPr>
              <a:t>Спит колючий колобок. 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(выбери верный ответ, щёлкнув клавишей «мышки»)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5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8a_a89dc930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000636"/>
            <a:ext cx="1025084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46826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5" y="5072074"/>
            <a:ext cx="1857387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ezh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1408" y="5584528"/>
            <a:ext cx="1098046" cy="10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belchon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71414"/>
            <a:ext cx="1000132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post-112762-126609828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071810"/>
            <a:ext cx="1785950" cy="2293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Рисунок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029" y="2428868"/>
            <a:ext cx="2102813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http://cliparts.co/cliparts/qiB/5K4/qiB5K4ki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2571746"/>
            <a:ext cx="2143140" cy="2214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о лося"/>
          <p:cNvSpPr txBox="1"/>
          <p:nvPr/>
        </p:nvSpPr>
        <p:spPr>
          <a:xfrm>
            <a:off x="1687281" y="285728"/>
            <a:ext cx="49564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Земли копытами касаясь,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Ходит по лесу красавец.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Ходит смело и легко,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Рога раскинув широко.</a:t>
            </a:r>
            <a:endParaRPr lang="ru-RU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5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8a_a89dc930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5429264"/>
            <a:ext cx="1025084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46826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500570"/>
            <a:ext cx="1857387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ezh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0036" y="5584528"/>
            <a:ext cx="1098046" cy="10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belchon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4929198"/>
            <a:ext cx="1000132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post-112762-126609828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2643182"/>
            <a:ext cx="1785950" cy="2293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Рисунок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3286124"/>
            <a:ext cx="2102813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http://cliparts.co/cliparts/qiB/5K4/qiB5K4ki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428868"/>
            <a:ext cx="2143140" cy="2214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о лису"/>
          <p:cNvSpPr txBox="1"/>
          <p:nvPr/>
        </p:nvSpPr>
        <p:spPr>
          <a:xfrm>
            <a:off x="1218019" y="214290"/>
            <a:ext cx="57114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33CC"/>
                </a:solidFill>
              </a:rPr>
              <a:t>За деревьями, кустами</a:t>
            </a:r>
            <a:br>
              <a:rPr lang="ru-RU" sz="3200" b="1" i="1" dirty="0" smtClean="0">
                <a:solidFill>
                  <a:srgbClr val="FF33CC"/>
                </a:solidFill>
              </a:rPr>
            </a:br>
            <a:r>
              <a:rPr lang="ru-RU" sz="3200" b="1" i="1" dirty="0" smtClean="0">
                <a:solidFill>
                  <a:srgbClr val="FF33CC"/>
                </a:solidFill>
              </a:rPr>
              <a:t>Промелькнуло быстро пламя.</a:t>
            </a:r>
            <a:br>
              <a:rPr lang="ru-RU" sz="3200" b="1" i="1" dirty="0" smtClean="0">
                <a:solidFill>
                  <a:srgbClr val="FF33CC"/>
                </a:solidFill>
              </a:rPr>
            </a:br>
            <a:r>
              <a:rPr lang="ru-RU" sz="3200" b="1" i="1" dirty="0" smtClean="0">
                <a:solidFill>
                  <a:srgbClr val="FF33CC"/>
                </a:solidFill>
              </a:rPr>
              <a:t>Промелькнуло, пробежало,</a:t>
            </a:r>
            <a:br>
              <a:rPr lang="ru-RU" sz="3200" b="1" i="1" dirty="0" smtClean="0">
                <a:solidFill>
                  <a:srgbClr val="FF33CC"/>
                </a:solidFill>
              </a:rPr>
            </a:br>
            <a:r>
              <a:rPr lang="ru-RU" sz="3200" b="1" i="1" dirty="0" smtClean="0">
                <a:solidFill>
                  <a:srgbClr val="FF33CC"/>
                </a:solidFill>
              </a:rPr>
              <a:t>Нет ни дыма, ни пожара.</a:t>
            </a:r>
            <a:endParaRPr lang="ru-RU" sz="3200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5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8a_a89dc930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5143512"/>
            <a:ext cx="1025084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46826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786322"/>
            <a:ext cx="1857387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ezh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938" y="5000636"/>
            <a:ext cx="1098046" cy="10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belchon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71414"/>
            <a:ext cx="1000132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post-112762-126609828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83" y="2428868"/>
            <a:ext cx="1785950" cy="2293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Рисунок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3429000"/>
            <a:ext cx="2102813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http://cliparts.co/cliparts/qiB/5K4/qiB5K4ki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2643184"/>
            <a:ext cx="2143140" cy="2214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о медведя"/>
          <p:cNvSpPr txBox="1"/>
          <p:nvPr/>
        </p:nvSpPr>
        <p:spPr>
          <a:xfrm>
            <a:off x="1214414" y="214290"/>
            <a:ext cx="52072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Хозяин лесной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Просыпается весной,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А зимой, под вьюжный вой,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Спит в избушке снеговой.</a:t>
            </a:r>
            <a:endParaRPr lang="ru-RU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5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8a_a89dc930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5429264"/>
            <a:ext cx="1025084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46826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9" y="4929198"/>
            <a:ext cx="1857387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ezh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5000636"/>
            <a:ext cx="1098046" cy="10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belchon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1357298"/>
            <a:ext cx="1000132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post-112762-126609828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3143248"/>
            <a:ext cx="1785950" cy="2293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Рисунок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079" y="2000240"/>
            <a:ext cx="2102813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http://cliparts.co/cliparts/qiB/5K4/qiB5K4ki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2428870"/>
            <a:ext cx="2143140" cy="2214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о волка"/>
          <p:cNvSpPr txBox="1"/>
          <p:nvPr/>
        </p:nvSpPr>
        <p:spPr>
          <a:xfrm>
            <a:off x="1214414" y="142852"/>
            <a:ext cx="55360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33CC"/>
                </a:solidFill>
              </a:rPr>
              <a:t>На овчарку он похож,</a:t>
            </a:r>
            <a:br>
              <a:rPr lang="ru-RU" sz="3200" b="1" i="1" dirty="0" smtClean="0">
                <a:solidFill>
                  <a:srgbClr val="FF33CC"/>
                </a:solidFill>
              </a:rPr>
            </a:br>
            <a:r>
              <a:rPr lang="ru-RU" sz="3200" b="1" i="1" dirty="0" smtClean="0">
                <a:solidFill>
                  <a:srgbClr val="FF33CC"/>
                </a:solidFill>
              </a:rPr>
              <a:t>Что ни зуб - то острый нож,</a:t>
            </a:r>
            <a:br>
              <a:rPr lang="ru-RU" sz="3200" b="1" i="1" dirty="0" smtClean="0">
                <a:solidFill>
                  <a:srgbClr val="FF33CC"/>
                </a:solidFill>
              </a:rPr>
            </a:br>
            <a:r>
              <a:rPr lang="ru-RU" sz="3200" b="1" i="1" dirty="0" smtClean="0">
                <a:solidFill>
                  <a:srgbClr val="FF33CC"/>
                </a:solidFill>
              </a:rPr>
              <a:t>Он бежит, оскалив пасть,</a:t>
            </a:r>
            <a:br>
              <a:rPr lang="ru-RU" sz="3200" b="1" i="1" dirty="0" smtClean="0">
                <a:solidFill>
                  <a:srgbClr val="FF33CC"/>
                </a:solidFill>
              </a:rPr>
            </a:br>
            <a:r>
              <a:rPr lang="ru-RU" sz="3200" b="1" i="1" dirty="0" smtClean="0">
                <a:solidFill>
                  <a:srgbClr val="FF33CC"/>
                </a:solidFill>
              </a:rPr>
              <a:t>На овцу готов напасть.</a:t>
            </a:r>
            <a:endParaRPr lang="ru-RU" sz="3200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5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8a_a89dc930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5072074"/>
            <a:ext cx="1025084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46826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500570"/>
            <a:ext cx="1857387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ezh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5584528"/>
            <a:ext cx="1098046" cy="10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belchon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500042"/>
            <a:ext cx="1000132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post-112762-126609828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3421334"/>
            <a:ext cx="1785950" cy="2293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Рисунок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781" y="2214554"/>
            <a:ext cx="2102813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http://cliparts.co/cliparts/qiB/5K4/qiB5K4ki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2428870"/>
            <a:ext cx="2143140" cy="2214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о зайца"/>
          <p:cNvSpPr txBox="1"/>
          <p:nvPr/>
        </p:nvSpPr>
        <p:spPr>
          <a:xfrm>
            <a:off x="1464848" y="214290"/>
            <a:ext cx="51788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Не барашек и не кот,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Носит шубу круглый год.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Шуба серая – для лета,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Для зимы – другого цвета.</a:t>
            </a:r>
            <a:r>
              <a:rPr lang="ru-RU" b="1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15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8a_a89dc930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286124"/>
            <a:ext cx="1025084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46826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500570"/>
            <a:ext cx="1857387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ezh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5584528"/>
            <a:ext cx="1098046" cy="10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belchon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1000108"/>
            <a:ext cx="1000132" cy="1071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post-112762-126609828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3778524"/>
            <a:ext cx="1785950" cy="2293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Рисунок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137" y="3429000"/>
            <a:ext cx="2102813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http://cliparts.co/cliparts/qiB/5K4/qiB5K4ki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2500308"/>
            <a:ext cx="2143140" cy="2214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о белочку"/>
          <p:cNvSpPr txBox="1"/>
          <p:nvPr/>
        </p:nvSpPr>
        <p:spPr>
          <a:xfrm>
            <a:off x="1348871" y="223889"/>
            <a:ext cx="54377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33CC"/>
                </a:solidFill>
              </a:rPr>
              <a:t>Хвост пушистою дугой,</a:t>
            </a:r>
          </a:p>
          <a:p>
            <a:r>
              <a:rPr lang="ru-RU" sz="3200" b="1" i="1" dirty="0" smtClean="0">
                <a:solidFill>
                  <a:srgbClr val="FF33CC"/>
                </a:solidFill>
              </a:rPr>
              <a:t>Вам знаком зверек такой?</a:t>
            </a:r>
          </a:p>
          <a:p>
            <a:r>
              <a:rPr lang="ru-RU" sz="3200" b="1" i="1" dirty="0" smtClean="0">
                <a:solidFill>
                  <a:srgbClr val="FF33CC"/>
                </a:solidFill>
              </a:rPr>
              <a:t>Острозубый, темноглазый,</a:t>
            </a:r>
          </a:p>
          <a:p>
            <a:r>
              <a:rPr lang="ru-RU" sz="3200" b="1" i="1" dirty="0" smtClean="0">
                <a:solidFill>
                  <a:srgbClr val="FF33CC"/>
                </a:solidFill>
              </a:rPr>
              <a:t>По деревьям любит лазать.</a:t>
            </a:r>
            <a:endParaRPr lang="ru-RU" sz="3200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5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165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Цели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Используемые источники        Гудимов В.П. Тематические загадки        для  дошкольников.-М.:ТЦ Сфера, 2002.  http://viki.rdf.ru/obuchaushaya_presentasiya/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56</cp:revision>
  <dcterms:created xsi:type="dcterms:W3CDTF">2014-10-19T08:24:18Z</dcterms:created>
  <dcterms:modified xsi:type="dcterms:W3CDTF">2016-01-27T15:31:44Z</dcterms:modified>
</cp:coreProperties>
</file>