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8" r:id="rId4"/>
    <p:sldId id="259" r:id="rId5"/>
    <p:sldId id="261" r:id="rId6"/>
    <p:sldId id="260" r:id="rId7"/>
    <p:sldId id="262" r:id="rId8"/>
    <p:sldId id="263" r:id="rId9"/>
    <p:sldId id="264" r:id="rId10"/>
    <p:sldId id="265" r:id="rId11"/>
    <p:sldId id="268" r:id="rId12"/>
    <p:sldId id="269" r:id="rId13"/>
    <p:sldId id="272"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05.02.2016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05.02.2016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05.02.2016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05.02.2016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05.02.2016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05.02.2016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04664"/>
            <a:ext cx="8208912" cy="1793167"/>
          </a:xfrm>
        </p:spPr>
        <p:txBody>
          <a:bodyPr>
            <a:noAutofit/>
          </a:bodyPr>
          <a:lstStyle/>
          <a:p>
            <a:pPr marL="182880" indent="0" algn="ctr">
              <a:buNone/>
            </a:pPr>
            <a:r>
              <a:rPr lang="ru-RU" sz="3600" i="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Особенности и проблемы речевого развития у </a:t>
            </a:r>
            <a:r>
              <a:rPr lang="ru-RU" sz="3600"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детей.</a:t>
            </a:r>
            <a:br>
              <a:rPr lang="ru-RU" sz="3600"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br>
            <a:r>
              <a:rPr lang="ru-RU" sz="3600" i="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
            </a:r>
            <a:br>
              <a:rPr lang="ru-RU" sz="3600" i="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br>
            <a:r>
              <a:rPr lang="ru-RU" sz="3600" i="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 </a:t>
            </a:r>
            <a:r>
              <a:rPr lang="ru-RU" sz="3600" i="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Профилактика речевых нарушений.</a:t>
            </a:r>
          </a:p>
        </p:txBody>
      </p:sp>
      <p:pic>
        <p:nvPicPr>
          <p:cNvPr id="1026" name="Picture 2" descr="http://www.playcast.ru/uploads/2015/05/29/1377665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3741878"/>
            <a:ext cx="8980008" cy="292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282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6512511" cy="1143000"/>
          </a:xfrm>
        </p:spPr>
        <p:txBody>
          <a:bodyPr/>
          <a:lstStyle/>
          <a:p>
            <a:pPr marL="0" indent="0" algn="l">
              <a:buNone/>
            </a:pPr>
            <a:endParaRPr lang="ru-RU" dirty="0"/>
          </a:p>
        </p:txBody>
      </p:sp>
      <p:sp>
        <p:nvSpPr>
          <p:cNvPr id="3" name="Объект 2"/>
          <p:cNvSpPr>
            <a:spLocks noGrp="1"/>
          </p:cNvSpPr>
          <p:nvPr>
            <p:ph sz="quarter" idx="13"/>
          </p:nvPr>
        </p:nvSpPr>
        <p:spPr>
          <a:xfrm>
            <a:off x="3203848" y="1268760"/>
            <a:ext cx="5464696" cy="1872208"/>
          </a:xfrm>
        </p:spPr>
        <p:txBody>
          <a:bodyPr>
            <a:normAutofit/>
          </a:bodyPr>
          <a:lstStyle/>
          <a:p>
            <a:pPr marL="45720" indent="0">
              <a:buNone/>
            </a:pPr>
            <a:r>
              <a:rPr lang="ru-RU" sz="2800" b="1" i="1" dirty="0">
                <a:solidFill>
                  <a:schemeClr val="accent6">
                    <a:lumMod val="75000"/>
                  </a:schemeClr>
                </a:solidFill>
              </a:rPr>
              <a:t> </a:t>
            </a:r>
          </a:p>
        </p:txBody>
      </p:sp>
      <p:pic>
        <p:nvPicPr>
          <p:cNvPr id="4" name="Объект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51520" y="260648"/>
            <a:ext cx="4608512" cy="3600400"/>
          </a:xfrm>
          <a:prstGeom prst="rect">
            <a:avLst/>
          </a:prstGeom>
          <a:noFill/>
          <a:ln w="9525">
            <a:noFill/>
            <a:miter lim="800000"/>
            <a:headEnd/>
            <a:tailEnd/>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2520960"/>
            <a:ext cx="5040560" cy="3861048"/>
          </a:xfrm>
          <a:prstGeom prst="rect">
            <a:avLst/>
          </a:prstGeom>
          <a:ln>
            <a:noFill/>
          </a:ln>
          <a:effectLst>
            <a:softEdge rad="112500"/>
          </a:effectLst>
        </p:spPr>
      </p:pic>
    </p:spTree>
    <p:extLst>
      <p:ext uri="{BB962C8B-B14F-4D97-AF65-F5344CB8AC3E}">
        <p14:creationId xmlns:p14="http://schemas.microsoft.com/office/powerpoint/2010/main" val="821074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9073008" cy="1143000"/>
          </a:xfrm>
        </p:spPr>
        <p:txBody>
          <a:bodyPr/>
          <a:lstStyle/>
          <a:p>
            <a:pPr marL="0" indent="0" algn="l">
              <a:buNone/>
            </a:pPr>
            <a:r>
              <a:rPr lang="ru-RU" sz="4000" i="1" dirty="0" smtClean="0">
                <a:solidFill>
                  <a:srgbClr val="FF0000"/>
                </a:solidFill>
              </a:rPr>
              <a:t>Как развивать мелкую моторику?</a:t>
            </a:r>
            <a:endParaRPr lang="ru-RU" sz="4000" i="1" dirty="0">
              <a:solidFill>
                <a:srgbClr val="FF0000"/>
              </a:solidFill>
            </a:endParaRPr>
          </a:p>
        </p:txBody>
      </p:sp>
      <p:sp>
        <p:nvSpPr>
          <p:cNvPr id="3" name="Объект 2"/>
          <p:cNvSpPr>
            <a:spLocks noGrp="1"/>
          </p:cNvSpPr>
          <p:nvPr>
            <p:ph sz="quarter" idx="13"/>
          </p:nvPr>
        </p:nvSpPr>
        <p:spPr>
          <a:xfrm>
            <a:off x="611560" y="1196752"/>
            <a:ext cx="8424936" cy="5544616"/>
          </a:xfrm>
        </p:spPr>
        <p:txBody>
          <a:bodyPr>
            <a:normAutofit fontScale="92500" lnSpcReduction="10000"/>
          </a:bodyPr>
          <a:lstStyle/>
          <a:p>
            <a:r>
              <a:rPr lang="ru-RU" sz="2800" dirty="0" smtClean="0"/>
              <a:t>Пальчиковые игры в сочетании со стихами (Пальчики здороваются, </a:t>
            </a:r>
            <a:r>
              <a:rPr lang="ru-RU" sz="2800" dirty="0" err="1" smtClean="0"/>
              <a:t>Улиточка</a:t>
            </a:r>
            <a:r>
              <a:rPr lang="ru-RU" sz="2800" dirty="0" smtClean="0"/>
              <a:t>, Паучок и мотылек…)</a:t>
            </a:r>
          </a:p>
          <a:p>
            <a:r>
              <a:rPr lang="ru-RU" sz="2800" dirty="0" smtClean="0"/>
              <a:t>Массаж пальчиков (своими пальцами, массажным мячиком –Гладь мои ладошки, ёж…)</a:t>
            </a:r>
          </a:p>
          <a:p>
            <a:r>
              <a:rPr lang="ru-RU" sz="2800" dirty="0" smtClean="0"/>
              <a:t>Перебирание круп (Золушка)</a:t>
            </a:r>
          </a:p>
          <a:p>
            <a:r>
              <a:rPr lang="ru-RU" sz="2800" dirty="0" smtClean="0"/>
              <a:t>Мозаика, конструктор</a:t>
            </a:r>
          </a:p>
          <a:p>
            <a:r>
              <a:rPr lang="ru-RU" sz="2800" dirty="0" smtClean="0"/>
              <a:t>Раскрашивание, обведение по точкам…</a:t>
            </a:r>
          </a:p>
          <a:p>
            <a:r>
              <a:rPr lang="ru-RU" sz="2800" dirty="0" smtClean="0"/>
              <a:t>Нанизывание на нить бусин, макарон…</a:t>
            </a:r>
          </a:p>
          <a:p>
            <a:r>
              <a:rPr lang="ru-RU" sz="2800" dirty="0" smtClean="0"/>
              <a:t>Лепка (раскрашивание пластилином)+ крупы</a:t>
            </a:r>
          </a:p>
          <a:p>
            <a:r>
              <a:rPr lang="ru-RU" sz="2800" dirty="0" smtClean="0"/>
              <a:t>Вышивание</a:t>
            </a:r>
          </a:p>
          <a:p>
            <a:r>
              <a:rPr lang="ru-RU" sz="2800" dirty="0" smtClean="0"/>
              <a:t>…</a:t>
            </a:r>
          </a:p>
          <a:p>
            <a:endParaRPr lang="ru-RU" sz="2800" dirty="0" smtClean="0"/>
          </a:p>
          <a:p>
            <a:endParaRPr lang="ru-RU" dirty="0"/>
          </a:p>
        </p:txBody>
      </p:sp>
    </p:spTree>
    <p:extLst>
      <p:ext uri="{BB962C8B-B14F-4D97-AF65-F5344CB8AC3E}">
        <p14:creationId xmlns:p14="http://schemas.microsoft.com/office/powerpoint/2010/main" val="1653856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playing-field.ru/img/2015/052010/060055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74798" y="63154"/>
            <a:ext cx="4871864" cy="3265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1" name="Picture 3" descr="C:\Users\Егор\Desktop\картинки\razvivaem-palchiki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0311" y="4473192"/>
            <a:ext cx="3483689" cy="23514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3" name="Picture 5" descr="http://www.funlib.ru/cimg/2014/101607/383260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64096" y="3328826"/>
            <a:ext cx="3268144" cy="2170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5" name="Picture 7" descr="http://cs623822.vk.me/v623822390/32e60/9ZRArKFZkEY.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7869" y="620688"/>
            <a:ext cx="3639968" cy="31277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9" name="Picture 11" descr="http://www.smartnation.ro/wp-content/uploads/2013/11/banc-1024x96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3790305"/>
            <a:ext cx="3203848" cy="3022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104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6512511" cy="1152128"/>
          </a:xfrm>
        </p:spPr>
        <p:txBody>
          <a:bodyPr/>
          <a:lstStyle/>
          <a:p>
            <a:pPr marL="0" indent="0" algn="l">
              <a:buNone/>
            </a:pPr>
            <a:r>
              <a:rPr lang="ru-RU" sz="2800" dirty="0" smtClean="0"/>
              <a:t>Мама, Милу мыла мылом</a:t>
            </a:r>
            <a:br>
              <a:rPr lang="ru-RU" sz="2800" dirty="0" smtClean="0"/>
            </a:br>
            <a:r>
              <a:rPr lang="ru-RU" sz="2800" dirty="0" smtClean="0"/>
              <a:t>Мила мыло не любила.</a:t>
            </a:r>
            <a:endParaRPr lang="ru-RU" sz="2800" dirty="0"/>
          </a:p>
        </p:txBody>
      </p:sp>
      <p:sp>
        <p:nvSpPr>
          <p:cNvPr id="3" name="Объект 2"/>
          <p:cNvSpPr>
            <a:spLocks noGrp="1"/>
          </p:cNvSpPr>
          <p:nvPr>
            <p:ph sz="quarter" idx="13"/>
          </p:nvPr>
        </p:nvSpPr>
        <p:spPr>
          <a:xfrm>
            <a:off x="3347864" y="1556792"/>
            <a:ext cx="5796136" cy="1224136"/>
          </a:xfrm>
        </p:spPr>
        <p:txBody>
          <a:bodyPr>
            <a:noAutofit/>
          </a:bodyPr>
          <a:lstStyle/>
          <a:p>
            <a:pPr marL="45720" indent="0">
              <a:buNone/>
            </a:pPr>
            <a:r>
              <a:rPr lang="ru-RU" sz="2400" b="1" i="1" dirty="0" smtClean="0">
                <a:solidFill>
                  <a:schemeClr val="accent6">
                    <a:lumMod val="75000"/>
                  </a:schemeClr>
                </a:solidFill>
              </a:rPr>
              <a:t>На реке поймали рака,</a:t>
            </a:r>
          </a:p>
          <a:p>
            <a:pPr marL="45720" indent="0">
              <a:buNone/>
            </a:pPr>
            <a:r>
              <a:rPr lang="ru-RU" sz="2400" b="1" i="1" dirty="0" smtClean="0">
                <a:solidFill>
                  <a:schemeClr val="accent6">
                    <a:lumMod val="75000"/>
                  </a:schemeClr>
                </a:solidFill>
              </a:rPr>
              <a:t>Из-за рака вышла драка.</a:t>
            </a:r>
            <a:endParaRPr lang="ru-RU" sz="2400" b="1" i="1" dirty="0">
              <a:solidFill>
                <a:schemeClr val="accent6">
                  <a:lumMod val="75000"/>
                </a:schemeClr>
              </a:solidFill>
            </a:endParaRPr>
          </a:p>
        </p:txBody>
      </p:sp>
      <p:sp>
        <p:nvSpPr>
          <p:cNvPr id="4" name="TextBox 3"/>
          <p:cNvSpPr txBox="1"/>
          <p:nvPr/>
        </p:nvSpPr>
        <p:spPr>
          <a:xfrm>
            <a:off x="395536" y="3068960"/>
            <a:ext cx="5400600" cy="1077218"/>
          </a:xfrm>
          <a:prstGeom prst="rect">
            <a:avLst/>
          </a:prstGeom>
          <a:noFill/>
        </p:spPr>
        <p:txBody>
          <a:bodyPr wrap="square" rtlCol="0">
            <a:spAutoFit/>
          </a:bodyPr>
          <a:lstStyle/>
          <a:p>
            <a:r>
              <a:rPr lang="ru-RU" sz="3200" dirty="0" smtClean="0">
                <a:solidFill>
                  <a:schemeClr val="bg2">
                    <a:lumMod val="25000"/>
                  </a:schemeClr>
                </a:solidFill>
              </a:rPr>
              <a:t>Шла Саша по шоссе</a:t>
            </a:r>
          </a:p>
          <a:p>
            <a:r>
              <a:rPr lang="ru-RU" sz="3200" dirty="0" smtClean="0">
                <a:solidFill>
                  <a:schemeClr val="bg2">
                    <a:lumMod val="25000"/>
                  </a:schemeClr>
                </a:solidFill>
              </a:rPr>
              <a:t>И сосала сушку.</a:t>
            </a:r>
            <a:endParaRPr lang="ru-RU" sz="3200" dirty="0">
              <a:solidFill>
                <a:schemeClr val="bg2">
                  <a:lumMod val="25000"/>
                </a:schemeClr>
              </a:solidFill>
            </a:endParaRPr>
          </a:p>
        </p:txBody>
      </p:sp>
      <p:sp>
        <p:nvSpPr>
          <p:cNvPr id="5" name="TextBox 4"/>
          <p:cNvSpPr txBox="1"/>
          <p:nvPr/>
        </p:nvSpPr>
        <p:spPr>
          <a:xfrm>
            <a:off x="5148064" y="4293096"/>
            <a:ext cx="3096344" cy="954107"/>
          </a:xfrm>
          <a:prstGeom prst="rect">
            <a:avLst/>
          </a:prstGeom>
          <a:noFill/>
        </p:spPr>
        <p:txBody>
          <a:bodyPr wrap="square" rtlCol="0">
            <a:spAutoFit/>
          </a:bodyPr>
          <a:lstStyle/>
          <a:p>
            <a:r>
              <a:rPr lang="ru-RU" sz="2800" dirty="0" smtClean="0">
                <a:solidFill>
                  <a:srgbClr val="C00000"/>
                </a:solidFill>
              </a:rPr>
              <a:t>Во дворе трава, на траве дрова.</a:t>
            </a:r>
            <a:endParaRPr lang="ru-RU" sz="2800" dirty="0">
              <a:solidFill>
                <a:srgbClr val="C00000"/>
              </a:solidFill>
            </a:endParaRPr>
          </a:p>
        </p:txBody>
      </p:sp>
      <p:sp>
        <p:nvSpPr>
          <p:cNvPr id="6" name="TextBox 5"/>
          <p:cNvSpPr txBox="1"/>
          <p:nvPr/>
        </p:nvSpPr>
        <p:spPr>
          <a:xfrm>
            <a:off x="611560" y="5805264"/>
            <a:ext cx="4608512" cy="461665"/>
          </a:xfrm>
          <a:prstGeom prst="rect">
            <a:avLst/>
          </a:prstGeom>
          <a:noFill/>
        </p:spPr>
        <p:txBody>
          <a:bodyPr wrap="square" rtlCol="0">
            <a:spAutoFit/>
          </a:bodyPr>
          <a:lstStyle/>
          <a:p>
            <a:r>
              <a:rPr lang="ru-RU" sz="2400" b="1" dirty="0" smtClean="0">
                <a:solidFill>
                  <a:schemeClr val="bg2">
                    <a:lumMod val="25000"/>
                  </a:schemeClr>
                </a:solidFill>
              </a:rPr>
              <a:t>Крута гора, а в горе – дыра.</a:t>
            </a:r>
            <a:endParaRPr lang="ru-RU" sz="2400" b="1" dirty="0">
              <a:solidFill>
                <a:schemeClr val="bg2">
                  <a:lumMod val="25000"/>
                </a:schemeClr>
              </a:solidFill>
            </a:endParaRPr>
          </a:p>
        </p:txBody>
      </p:sp>
    </p:spTree>
    <p:extLst>
      <p:ext uri="{BB962C8B-B14F-4D97-AF65-F5344CB8AC3E}">
        <p14:creationId xmlns:p14="http://schemas.microsoft.com/office/powerpoint/2010/main" val="642591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CIM\111_PANA\P11100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44824"/>
            <a:ext cx="7028270" cy="489654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quarter" idx="13"/>
          </p:nvPr>
        </p:nvSpPr>
        <p:spPr>
          <a:xfrm>
            <a:off x="240579" y="230783"/>
            <a:ext cx="8642699" cy="4626848"/>
          </a:xfrm>
        </p:spPr>
        <p:txBody>
          <a:bodyPr>
            <a:normAutofit/>
          </a:bodyPr>
          <a:lstStyle/>
          <a:p>
            <a:pPr marL="45720" indent="0" algn="ctr">
              <a:buNone/>
            </a:pPr>
            <a:r>
              <a:rPr lang="ru-RU" sz="3200" b="1" i="1" u="sng" dirty="0" smtClean="0">
                <a:solidFill>
                  <a:srgbClr val="FF0000"/>
                </a:solidFill>
              </a:rPr>
              <a:t>Спасибо за внимание и участие!</a:t>
            </a:r>
          </a:p>
          <a:p>
            <a:pPr marL="45720" indent="0" algn="r">
              <a:buNone/>
            </a:pPr>
            <a:r>
              <a:rPr lang="ru-RU" sz="2800" b="1" i="1" u="sng" dirty="0" smtClean="0">
                <a:solidFill>
                  <a:schemeClr val="accent6">
                    <a:lumMod val="50000"/>
                  </a:schemeClr>
                </a:solidFill>
              </a:rPr>
              <a:t>И помните: </a:t>
            </a:r>
            <a:r>
              <a:rPr lang="ru-RU" sz="2800" b="1" i="1" dirty="0" smtClean="0">
                <a:solidFill>
                  <a:schemeClr val="accent1">
                    <a:lumMod val="75000"/>
                  </a:schemeClr>
                </a:solidFill>
              </a:rPr>
              <a:t>Дети должны жить в мире красоты, игры, сказки, музыки, рисунка, фантазии, творчества.</a:t>
            </a:r>
            <a:r>
              <a:rPr lang="ru-RU" sz="2800" b="1" i="1" dirty="0" smtClean="0">
                <a:solidFill>
                  <a:srgbClr val="00B050"/>
                </a:solidFill>
              </a:rPr>
              <a:t> </a:t>
            </a:r>
          </a:p>
          <a:p>
            <a:pPr marL="45720" indent="0" algn="r">
              <a:buNone/>
            </a:pPr>
            <a:r>
              <a:rPr lang="ru-RU" sz="1800" dirty="0" smtClean="0">
                <a:solidFill>
                  <a:schemeClr val="bg1">
                    <a:lumMod val="65000"/>
                  </a:schemeClr>
                </a:solidFill>
              </a:rPr>
              <a:t>(</a:t>
            </a:r>
            <a:r>
              <a:rPr lang="ru-RU" sz="1800" dirty="0">
                <a:solidFill>
                  <a:schemeClr val="bg1">
                    <a:lumMod val="65000"/>
                  </a:schemeClr>
                </a:solidFill>
              </a:rPr>
              <a:t>В.А. </a:t>
            </a:r>
            <a:r>
              <a:rPr lang="ru-RU" sz="1800" dirty="0" smtClean="0">
                <a:solidFill>
                  <a:schemeClr val="bg1">
                    <a:lumMod val="65000"/>
                  </a:schemeClr>
                </a:solidFill>
              </a:rPr>
              <a:t>Сухомлинский)</a:t>
            </a:r>
          </a:p>
          <a:p>
            <a:pPr marL="45720" indent="0" algn="r">
              <a:buNone/>
            </a:pPr>
            <a:r>
              <a:rPr lang="ru-RU" sz="1800" dirty="0" smtClean="0">
                <a:solidFill>
                  <a:schemeClr val="bg1">
                    <a:lumMod val="65000"/>
                  </a:schemeClr>
                </a:solidFill>
              </a:rPr>
              <a:t>Советский педагог-новатор, писатель</a:t>
            </a:r>
            <a:endParaRPr lang="ru-RU" sz="1800" dirty="0">
              <a:solidFill>
                <a:schemeClr val="bg1">
                  <a:lumMod val="65000"/>
                </a:schemeClr>
              </a:solidFill>
            </a:endParaRPr>
          </a:p>
        </p:txBody>
      </p:sp>
    </p:spTree>
    <p:extLst>
      <p:ext uri="{BB962C8B-B14F-4D97-AF65-F5344CB8AC3E}">
        <p14:creationId xmlns:p14="http://schemas.microsoft.com/office/powerpoint/2010/main" val="3465128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08912" cy="1143000"/>
          </a:xfrm>
        </p:spPr>
        <p:txBody>
          <a:bodyPr/>
          <a:lstStyle/>
          <a:p>
            <a:pPr marL="0" indent="0" algn="ctr">
              <a:buNone/>
            </a:pPr>
            <a:r>
              <a:rPr lang="ru-RU" sz="3600" i="1" dirty="0" smtClean="0">
                <a:solidFill>
                  <a:schemeClr val="accent6"/>
                </a:solidFill>
                <a:effectLst/>
              </a:rPr>
              <a:t>Итоги анкетирования</a:t>
            </a:r>
            <a:endParaRPr lang="ru-RU" sz="3600" dirty="0">
              <a:solidFill>
                <a:schemeClr val="accent6"/>
              </a:solidFill>
            </a:endParaRPr>
          </a:p>
        </p:txBody>
      </p:sp>
      <p:sp>
        <p:nvSpPr>
          <p:cNvPr id="3" name="Объект 2"/>
          <p:cNvSpPr>
            <a:spLocks noGrp="1"/>
          </p:cNvSpPr>
          <p:nvPr>
            <p:ph sz="quarter" idx="13"/>
          </p:nvPr>
        </p:nvSpPr>
        <p:spPr>
          <a:xfrm>
            <a:off x="2627784" y="1628800"/>
            <a:ext cx="5896744" cy="3960440"/>
          </a:xfrm>
        </p:spPr>
        <p:txBody>
          <a:bodyPr>
            <a:normAutofit/>
          </a:bodyPr>
          <a:lstStyle/>
          <a:p>
            <a:pPr marL="45720" indent="0">
              <a:buNone/>
            </a:pPr>
            <a:r>
              <a:rPr lang="ru-RU" sz="4000" b="1" i="1" dirty="0" smtClean="0">
                <a:solidFill>
                  <a:schemeClr val="accent1"/>
                </a:solidFill>
              </a:rPr>
              <a:t>1-1,2 года- 37%</a:t>
            </a:r>
          </a:p>
          <a:p>
            <a:pPr marL="45720" indent="0">
              <a:buNone/>
            </a:pPr>
            <a:r>
              <a:rPr lang="ru-RU" sz="4000" b="1" i="1" dirty="0" smtClean="0">
                <a:solidFill>
                  <a:schemeClr val="accent1"/>
                </a:solidFill>
              </a:rPr>
              <a:t>2-3 лет – 60%</a:t>
            </a:r>
          </a:p>
          <a:p>
            <a:pPr marL="45720" indent="0">
              <a:buNone/>
            </a:pPr>
            <a:r>
              <a:rPr lang="ru-RU" sz="4000" b="1" i="1" dirty="0" smtClean="0">
                <a:solidFill>
                  <a:schemeClr val="accent1"/>
                </a:solidFill>
              </a:rPr>
              <a:t>После 3 лет – 3 %</a:t>
            </a:r>
          </a:p>
          <a:p>
            <a:pPr marL="45720" indent="0">
              <a:buNone/>
            </a:pPr>
            <a:endParaRPr lang="ru-RU" sz="3200" b="1" i="1" dirty="0" smtClean="0">
              <a:solidFill>
                <a:schemeClr val="accent1"/>
              </a:solidFill>
            </a:endParaRPr>
          </a:p>
          <a:p>
            <a:pPr marL="45720" indent="0">
              <a:buNone/>
            </a:pPr>
            <a:endParaRPr lang="ru-RU" dirty="0"/>
          </a:p>
        </p:txBody>
      </p:sp>
      <p:pic>
        <p:nvPicPr>
          <p:cNvPr id="2050" name="Picture 2" descr="http://content.schools.by/gravzhishki/library/350204_170x100.png"/>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7236296" y="3725968"/>
            <a:ext cx="1762125"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5661248"/>
            <a:ext cx="6912768" cy="1077218"/>
          </a:xfrm>
          <a:prstGeom prst="rect">
            <a:avLst/>
          </a:prstGeom>
        </p:spPr>
        <p:txBody>
          <a:bodyPr wrap="square">
            <a:spAutoFit/>
          </a:bodyPr>
          <a:lstStyle/>
          <a:p>
            <a:pPr algn="r"/>
            <a:r>
              <a:rPr lang="ru-RU" sz="3200" b="1" i="1" dirty="0">
                <a:solidFill>
                  <a:srgbClr val="F14124">
                    <a:lumMod val="50000"/>
                  </a:srgbClr>
                </a:solidFill>
              </a:rPr>
              <a:t>А что же получается на самом </a:t>
            </a:r>
            <a:r>
              <a:rPr lang="ru-RU" sz="3200" b="1" i="1" dirty="0" smtClean="0">
                <a:solidFill>
                  <a:srgbClr val="F14124">
                    <a:lumMod val="50000"/>
                  </a:srgbClr>
                </a:solidFill>
              </a:rPr>
              <a:t>деле</a:t>
            </a:r>
            <a:endParaRPr lang="ru-RU" sz="3200" b="1" i="1" dirty="0">
              <a:solidFill>
                <a:srgbClr val="F14124">
                  <a:lumMod val="50000"/>
                </a:srgbClr>
              </a:solidFill>
            </a:endParaRPr>
          </a:p>
        </p:txBody>
      </p:sp>
    </p:spTree>
    <p:extLst>
      <p:ext uri="{BB962C8B-B14F-4D97-AF65-F5344CB8AC3E}">
        <p14:creationId xmlns:p14="http://schemas.microsoft.com/office/powerpoint/2010/main" val="241503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84976" cy="1143000"/>
          </a:xfrm>
        </p:spPr>
        <p:txBody>
          <a:bodyPr/>
          <a:lstStyle/>
          <a:p>
            <a:pPr marL="0" indent="0" algn="l">
              <a:buNone/>
            </a:pPr>
            <a:r>
              <a:rPr lang="ru-RU" sz="3200" i="1" dirty="0" smtClean="0">
                <a:solidFill>
                  <a:schemeClr val="accent6"/>
                </a:solidFill>
                <a:effectLst/>
              </a:rPr>
              <a:t>- Почему </a:t>
            </a:r>
            <a:r>
              <a:rPr lang="ru-RU" sz="3200" i="1" dirty="0">
                <a:solidFill>
                  <a:schemeClr val="accent6"/>
                </a:solidFill>
                <a:effectLst/>
              </a:rPr>
              <a:t>мы решили обратить ваше внимание и привлечь вас к проблеме развития речи ребенка?</a:t>
            </a:r>
            <a:endParaRPr lang="ru-RU" sz="3200" i="1" dirty="0">
              <a:solidFill>
                <a:schemeClr val="accent6"/>
              </a:solidFill>
            </a:endParaRPr>
          </a:p>
        </p:txBody>
      </p:sp>
      <p:sp>
        <p:nvSpPr>
          <p:cNvPr id="3" name="Объект 2"/>
          <p:cNvSpPr>
            <a:spLocks noGrp="1"/>
          </p:cNvSpPr>
          <p:nvPr>
            <p:ph sz="quarter" idx="13"/>
          </p:nvPr>
        </p:nvSpPr>
        <p:spPr>
          <a:xfrm>
            <a:off x="539552" y="1772816"/>
            <a:ext cx="7920880" cy="4608512"/>
          </a:xfrm>
        </p:spPr>
        <p:txBody>
          <a:bodyPr>
            <a:normAutofit lnSpcReduction="10000"/>
          </a:bodyPr>
          <a:lstStyle/>
          <a:p>
            <a:r>
              <a:rPr lang="ru-RU" dirty="0"/>
              <a:t>До школы осталось немного времени </a:t>
            </a:r>
            <a:r>
              <a:rPr lang="ru-RU" dirty="0" smtClean="0"/>
              <a:t>– 2,5 года. </a:t>
            </a:r>
            <a:r>
              <a:rPr lang="ru-RU" dirty="0"/>
              <a:t>Все вы знаете, поступая в 1 класс, ребенок проходит собеседование, тестирование со школьным психологом, учителями. На что в первую очередь обращает внимание при этом: на речь ребенка, как рассуждает, объясняет, доказывает, как строит предложения, согласовывает ли слова в предложении, насколько богата, разнообразна речь ребенка.</a:t>
            </a:r>
          </a:p>
          <a:p>
            <a:r>
              <a:rPr lang="ru-RU" dirty="0"/>
              <a:t>Образная, богатая синонимами, дополнениями и описаниями речь у детей – явление очень редкое. Дети усваивают родной язык, подражая речи окружающих. К сожалению, многие родители в наше время частенько забывают об этом и пускают процесс развития речи на самотек.</a:t>
            </a:r>
          </a:p>
          <a:p>
            <a:endParaRPr lang="ru-RU" dirty="0"/>
          </a:p>
        </p:txBody>
      </p:sp>
    </p:spTree>
    <p:extLst>
      <p:ext uri="{BB962C8B-B14F-4D97-AF65-F5344CB8AC3E}">
        <p14:creationId xmlns:p14="http://schemas.microsoft.com/office/powerpoint/2010/main" val="40689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08912" cy="1143000"/>
          </a:xfrm>
        </p:spPr>
        <p:txBody>
          <a:bodyPr/>
          <a:lstStyle/>
          <a:p>
            <a:pPr marL="0" indent="0" algn="l">
              <a:buNone/>
            </a:pPr>
            <a:r>
              <a:rPr lang="ru-RU" sz="2800" i="1" dirty="0">
                <a:solidFill>
                  <a:schemeClr val="accent6"/>
                </a:solidFill>
                <a:effectLst/>
              </a:rPr>
              <a:t>- Как вы считаете, какой бы вы хотели видеть речь ребенка к моменту поступления в школу?</a:t>
            </a:r>
            <a:r>
              <a:rPr lang="ru-RU" sz="3200" i="1" dirty="0">
                <a:solidFill>
                  <a:schemeClr val="accent6"/>
                </a:solidFill>
                <a:effectLst/>
              </a:rPr>
              <a:t> </a:t>
            </a:r>
            <a:endParaRPr lang="ru-RU" sz="3200" dirty="0">
              <a:solidFill>
                <a:schemeClr val="accent6"/>
              </a:solidFill>
            </a:endParaRPr>
          </a:p>
        </p:txBody>
      </p:sp>
      <p:sp>
        <p:nvSpPr>
          <p:cNvPr id="3" name="Объект 2"/>
          <p:cNvSpPr>
            <a:spLocks noGrp="1"/>
          </p:cNvSpPr>
          <p:nvPr>
            <p:ph sz="quarter" idx="13"/>
          </p:nvPr>
        </p:nvSpPr>
        <p:spPr>
          <a:xfrm>
            <a:off x="1763688" y="1772816"/>
            <a:ext cx="6760840" cy="3816424"/>
          </a:xfrm>
        </p:spPr>
        <p:txBody>
          <a:bodyPr/>
          <a:lstStyle/>
          <a:p>
            <a:pPr marL="45720" indent="0">
              <a:buNone/>
            </a:pPr>
            <a:r>
              <a:rPr lang="ru-RU" sz="3200" b="1" i="1" dirty="0" smtClean="0">
                <a:solidFill>
                  <a:schemeClr val="accent1"/>
                </a:solidFill>
              </a:rPr>
              <a:t>Речь </a:t>
            </a:r>
            <a:r>
              <a:rPr lang="ru-RU" sz="3200" b="1" i="1" dirty="0">
                <a:solidFill>
                  <a:schemeClr val="accent1"/>
                </a:solidFill>
              </a:rPr>
              <a:t>должна </a:t>
            </a:r>
            <a:r>
              <a:rPr lang="ru-RU" sz="3200" b="1" i="1" dirty="0" smtClean="0">
                <a:solidFill>
                  <a:schemeClr val="accent1"/>
                </a:solidFill>
              </a:rPr>
              <a:t>быть:</a:t>
            </a:r>
            <a:endParaRPr lang="ru-RU" sz="3200" b="1" i="1" dirty="0">
              <a:solidFill>
                <a:schemeClr val="accent1"/>
              </a:solidFill>
            </a:endParaRPr>
          </a:p>
          <a:p>
            <a:r>
              <a:rPr lang="ru-RU" sz="3200" b="1" i="1" u="sng" dirty="0">
                <a:solidFill>
                  <a:schemeClr val="accent1"/>
                </a:solidFill>
              </a:rPr>
              <a:t>Грамотной</a:t>
            </a:r>
            <a:endParaRPr lang="ru-RU" sz="3200" b="1" i="1" dirty="0">
              <a:solidFill>
                <a:schemeClr val="accent1"/>
              </a:solidFill>
            </a:endParaRPr>
          </a:p>
          <a:p>
            <a:r>
              <a:rPr lang="ru-RU" sz="3200" b="1" i="1" u="sng" dirty="0">
                <a:solidFill>
                  <a:schemeClr val="accent1"/>
                </a:solidFill>
              </a:rPr>
              <a:t>Понятной</a:t>
            </a:r>
            <a:endParaRPr lang="ru-RU" sz="3200" b="1" i="1" dirty="0">
              <a:solidFill>
                <a:schemeClr val="accent1"/>
              </a:solidFill>
            </a:endParaRPr>
          </a:p>
          <a:p>
            <a:r>
              <a:rPr lang="ru-RU" sz="3200" b="1" i="1" u="sng" dirty="0">
                <a:solidFill>
                  <a:schemeClr val="accent1"/>
                </a:solidFill>
              </a:rPr>
              <a:t>Выразительной</a:t>
            </a:r>
            <a:endParaRPr lang="ru-RU" sz="3200" b="1" i="1" dirty="0">
              <a:solidFill>
                <a:schemeClr val="accent1"/>
              </a:solidFill>
            </a:endParaRPr>
          </a:p>
          <a:p>
            <a:r>
              <a:rPr lang="ru-RU" sz="3200" b="1" i="1" u="sng" dirty="0">
                <a:solidFill>
                  <a:schemeClr val="accent1"/>
                </a:solidFill>
              </a:rPr>
              <a:t>Осмысленной</a:t>
            </a:r>
            <a:endParaRPr lang="ru-RU" sz="3200" b="1" i="1" dirty="0">
              <a:solidFill>
                <a:schemeClr val="accent1"/>
              </a:solidFill>
            </a:endParaRPr>
          </a:p>
          <a:p>
            <a:r>
              <a:rPr lang="ru-RU" sz="3200" b="1" i="1" u="sng" dirty="0">
                <a:solidFill>
                  <a:schemeClr val="accent1"/>
                </a:solidFill>
              </a:rPr>
              <a:t>Богатой</a:t>
            </a:r>
            <a:endParaRPr lang="ru-RU" sz="3200" b="1" i="1" dirty="0">
              <a:solidFill>
                <a:schemeClr val="accent1"/>
              </a:solidFill>
            </a:endParaRPr>
          </a:p>
          <a:p>
            <a:pPr marL="45720" indent="0">
              <a:buNone/>
            </a:pPr>
            <a:endParaRPr lang="ru-RU" dirty="0"/>
          </a:p>
        </p:txBody>
      </p:sp>
      <p:pic>
        <p:nvPicPr>
          <p:cNvPr id="2050" name="Picture 2" descr="http://content.schools.by/gravzhishki/library/350204_170x100.png"/>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7236296" y="3725968"/>
            <a:ext cx="1762125"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5661248"/>
            <a:ext cx="6912768" cy="1077218"/>
          </a:xfrm>
          <a:prstGeom prst="rect">
            <a:avLst/>
          </a:prstGeom>
        </p:spPr>
        <p:txBody>
          <a:bodyPr wrap="square">
            <a:spAutoFit/>
          </a:bodyPr>
          <a:lstStyle/>
          <a:p>
            <a:pPr algn="r"/>
            <a:r>
              <a:rPr lang="ru-RU" sz="3200" b="1" i="1" dirty="0">
                <a:solidFill>
                  <a:schemeClr val="accent6">
                    <a:lumMod val="50000"/>
                  </a:schemeClr>
                </a:solidFill>
              </a:rPr>
              <a:t>А что же получается на самом </a:t>
            </a:r>
            <a:r>
              <a:rPr lang="ru-RU" sz="3200" b="1" i="1" dirty="0" smtClean="0">
                <a:solidFill>
                  <a:schemeClr val="accent6">
                    <a:lumMod val="50000"/>
                  </a:schemeClr>
                </a:solidFill>
              </a:rPr>
              <a:t>деле</a:t>
            </a:r>
            <a:endParaRPr lang="ru-RU" sz="3200" b="1" i="1" dirty="0">
              <a:solidFill>
                <a:schemeClr val="accent6">
                  <a:lumMod val="50000"/>
                </a:schemeClr>
              </a:solidFill>
            </a:endParaRPr>
          </a:p>
        </p:txBody>
      </p:sp>
    </p:spTree>
    <p:extLst>
      <p:ext uri="{BB962C8B-B14F-4D97-AF65-F5344CB8AC3E}">
        <p14:creationId xmlns:p14="http://schemas.microsoft.com/office/powerpoint/2010/main" val="333154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352928" cy="1143000"/>
          </a:xfrm>
        </p:spPr>
        <p:txBody>
          <a:bodyPr/>
          <a:lstStyle/>
          <a:p>
            <a:pPr marL="0" indent="0" algn="l">
              <a:buNone/>
            </a:pPr>
            <a:r>
              <a:rPr lang="ru-RU" sz="3200" i="1" dirty="0">
                <a:solidFill>
                  <a:schemeClr val="accent1"/>
                </a:solidFill>
                <a:effectLst/>
              </a:rPr>
              <a:t>Рассмотрим с какими проблемами мы можем столкнуться перед школой:</a:t>
            </a:r>
            <a:endParaRPr lang="ru-RU" sz="3200" i="1" dirty="0">
              <a:solidFill>
                <a:schemeClr val="accent1"/>
              </a:solidFill>
            </a:endParaRPr>
          </a:p>
        </p:txBody>
      </p:sp>
      <p:sp>
        <p:nvSpPr>
          <p:cNvPr id="3" name="Объект 2"/>
          <p:cNvSpPr>
            <a:spLocks noGrp="1"/>
          </p:cNvSpPr>
          <p:nvPr>
            <p:ph sz="quarter" idx="13"/>
          </p:nvPr>
        </p:nvSpPr>
        <p:spPr>
          <a:xfrm>
            <a:off x="179512" y="1484784"/>
            <a:ext cx="8640960" cy="3168352"/>
          </a:xfrm>
        </p:spPr>
        <p:txBody>
          <a:bodyPr>
            <a:noAutofit/>
          </a:bodyPr>
          <a:lstStyle/>
          <a:p>
            <a:r>
              <a:rPr lang="ru-RU" sz="1700" i="1" u="sng" dirty="0">
                <a:solidFill>
                  <a:srgbClr val="FF0000"/>
                </a:solidFill>
              </a:rPr>
              <a:t>Односложная</a:t>
            </a:r>
            <a:r>
              <a:rPr lang="ru-RU" sz="1700" i="1" dirty="0">
                <a:solidFill>
                  <a:srgbClr val="FF0000"/>
                </a:solidFill>
              </a:rPr>
              <a:t>.</a:t>
            </a:r>
            <a:r>
              <a:rPr lang="ru-RU" sz="1700" dirty="0"/>
              <a:t> Состоящая из одних простых предложений речь.</a:t>
            </a:r>
          </a:p>
          <a:p>
            <a:r>
              <a:rPr lang="ru-RU" sz="1700" i="1" u="sng" dirty="0">
                <a:solidFill>
                  <a:srgbClr val="FF0000"/>
                </a:solidFill>
              </a:rPr>
              <a:t>Бедная речь</a:t>
            </a:r>
            <a:r>
              <a:rPr lang="ru-RU" sz="1700" i="1" dirty="0">
                <a:solidFill>
                  <a:srgbClr val="FF0000"/>
                </a:solidFill>
              </a:rPr>
              <a:t>.</a:t>
            </a:r>
            <a:r>
              <a:rPr lang="ru-RU" sz="1700" dirty="0"/>
              <a:t> Недостаточный словарный запас</a:t>
            </a:r>
          </a:p>
          <a:p>
            <a:r>
              <a:rPr lang="ru-RU" sz="1700" i="1" u="sng" dirty="0">
                <a:solidFill>
                  <a:srgbClr val="FF0000"/>
                </a:solidFill>
              </a:rPr>
              <a:t>Слова – «паразиты»</a:t>
            </a:r>
            <a:r>
              <a:rPr lang="ru-RU" sz="1700" dirty="0">
                <a:solidFill>
                  <a:srgbClr val="FF0000"/>
                </a:solidFill>
              </a:rPr>
              <a:t>.</a:t>
            </a:r>
            <a:r>
              <a:rPr lang="ru-RU" sz="1700" dirty="0"/>
              <a:t> Замусоривание речи. Употребление нелитературных слов и выражений.  А это результат просмотра телевизионных передач для взрослых</a:t>
            </a:r>
          </a:p>
          <a:p>
            <a:r>
              <a:rPr lang="ru-RU" sz="1700" i="1" u="sng" dirty="0">
                <a:solidFill>
                  <a:srgbClr val="FF0000"/>
                </a:solidFill>
              </a:rPr>
              <a:t>Грамотные вопросы</a:t>
            </a:r>
            <a:r>
              <a:rPr lang="ru-RU" sz="1700" dirty="0">
                <a:solidFill>
                  <a:srgbClr val="FF0000"/>
                </a:solidFill>
              </a:rPr>
              <a:t>. </a:t>
            </a:r>
            <a:r>
              <a:rPr lang="ru-RU" sz="1700" dirty="0"/>
              <a:t>Недоступность грамотно и доступно сформулировать вопрос.</a:t>
            </a:r>
          </a:p>
          <a:p>
            <a:r>
              <a:rPr lang="ru-RU" sz="1700" i="1" u="sng" dirty="0">
                <a:solidFill>
                  <a:srgbClr val="FF0000"/>
                </a:solidFill>
              </a:rPr>
              <a:t>Составление рассказов</a:t>
            </a:r>
            <a:r>
              <a:rPr lang="ru-RU" sz="1700" dirty="0">
                <a:solidFill>
                  <a:srgbClr val="FF0000"/>
                </a:solidFill>
              </a:rPr>
              <a:t>. </a:t>
            </a:r>
            <a:r>
              <a:rPr lang="ru-RU" sz="1700" dirty="0"/>
              <a:t>Неспособность построить сюжетный или описательный рассказ на предложенную тему, пересказать текст. (А к школе это умение приобрести просто необходимо). Не могут логически объяснять. Речь не выразительна</a:t>
            </a:r>
            <a:r>
              <a:rPr lang="ru-RU" sz="1700" dirty="0" smtClean="0"/>
              <a:t>. Не </a:t>
            </a:r>
            <a:r>
              <a:rPr lang="ru-RU" sz="1700" dirty="0"/>
              <a:t>умеют использовать интонации (выразительность), где-то произнести с выразительной интонацией, где-то с грустью или восторгом, где то в быстром темпе или медленном, выделять главные слова.</a:t>
            </a:r>
          </a:p>
          <a:p>
            <a:r>
              <a:rPr lang="ru-RU" sz="1700" i="1" u="sng" dirty="0">
                <a:solidFill>
                  <a:srgbClr val="FF0000"/>
                </a:solidFill>
              </a:rPr>
              <a:t>Плохая дикция</a:t>
            </a:r>
            <a:r>
              <a:rPr lang="ru-RU" sz="1700" dirty="0">
                <a:solidFill>
                  <a:srgbClr val="FF0000"/>
                </a:solidFill>
              </a:rPr>
              <a:t>. </a:t>
            </a:r>
            <a:r>
              <a:rPr lang="ru-RU" sz="1700" dirty="0"/>
              <a:t>Не выговаривают ребята звуки. Это потом скажется </a:t>
            </a:r>
            <a:endParaRPr lang="ru-RU" sz="1700" dirty="0" smtClean="0"/>
          </a:p>
          <a:p>
            <a:pPr marL="45720" indent="0">
              <a:buNone/>
            </a:pPr>
            <a:r>
              <a:rPr lang="ru-RU" sz="1700" dirty="0"/>
              <a:t> </a:t>
            </a:r>
            <a:r>
              <a:rPr lang="ru-RU" sz="1700" dirty="0" smtClean="0"/>
              <a:t>                            на </a:t>
            </a:r>
            <a:r>
              <a:rPr lang="ru-RU" sz="1700" dirty="0"/>
              <a:t>письме.</a:t>
            </a:r>
          </a:p>
          <a:p>
            <a:pPr marL="45720" indent="0">
              <a:buNone/>
            </a:pPr>
            <a:endParaRPr lang="ru-RU" sz="1600" dirty="0"/>
          </a:p>
        </p:txBody>
      </p:sp>
      <p:pic>
        <p:nvPicPr>
          <p:cNvPr id="4" name="Picture 2" descr="http://content.schools.by/gravzhishki/library/350204_170x100.png"/>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6376" y="4948158"/>
            <a:ext cx="1042045" cy="17686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62" y="5676657"/>
            <a:ext cx="7903914" cy="117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92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wipe(down)">
                                      <p:cBhvr>
                                        <p:cTn id="3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188640"/>
            <a:ext cx="3528392" cy="2016224"/>
          </a:xfrm>
        </p:spPr>
        <p:txBody>
          <a:bodyPr/>
          <a:lstStyle/>
          <a:p>
            <a:pPr marL="0" indent="0" algn="l">
              <a:buNone/>
            </a:pPr>
            <a:r>
              <a:rPr lang="ru-RU" dirty="0" smtClean="0"/>
              <a:t>Суровая </a:t>
            </a:r>
            <a:br>
              <a:rPr lang="ru-RU" dirty="0" smtClean="0"/>
            </a:br>
            <a:r>
              <a:rPr lang="ru-RU" dirty="0" smtClean="0"/>
              <a:t>реальность</a:t>
            </a:r>
            <a:endParaRPr lang="ru-RU" dirty="0"/>
          </a:p>
        </p:txBody>
      </p:sp>
      <p:sp>
        <p:nvSpPr>
          <p:cNvPr id="3" name="Объект 2"/>
          <p:cNvSpPr>
            <a:spLocks noGrp="1"/>
          </p:cNvSpPr>
          <p:nvPr>
            <p:ph sz="quarter" idx="13"/>
          </p:nvPr>
        </p:nvSpPr>
        <p:spPr>
          <a:xfrm>
            <a:off x="4427984" y="1124744"/>
            <a:ext cx="4464496" cy="5616624"/>
          </a:xfrm>
        </p:spPr>
        <p:txBody>
          <a:bodyPr>
            <a:normAutofit fontScale="85000" lnSpcReduction="20000"/>
          </a:bodyPr>
          <a:lstStyle/>
          <a:p>
            <a:r>
              <a:rPr lang="ru-RU" sz="2800" b="1" i="1" dirty="0">
                <a:solidFill>
                  <a:schemeClr val="accent6">
                    <a:lumMod val="75000"/>
                  </a:schemeClr>
                </a:solidFill>
              </a:rPr>
              <a:t>В наше современное время наши дети мало проводят времени в обществе родителей (всё больше за компьютером, у телевизора или со своими игрушками) и редко слушают рассказы и сказки из уст мамы или папы, а уж дома развивающие речевые занятия – это вообще редкость.</a:t>
            </a:r>
          </a:p>
          <a:p>
            <a:r>
              <a:rPr lang="ru-RU" sz="2800" b="1" i="1" dirty="0">
                <a:solidFill>
                  <a:schemeClr val="accent6">
                    <a:lumMod val="75000"/>
                  </a:schemeClr>
                </a:solidFill>
              </a:rPr>
              <a:t>Вот и получается, что с речью ребенка к моменту поступления в школу возникает множество проблем.</a:t>
            </a:r>
          </a:p>
          <a:p>
            <a:endParaRPr lang="ru-RU" dirty="0"/>
          </a:p>
        </p:txBody>
      </p:sp>
      <p:pic>
        <p:nvPicPr>
          <p:cNvPr id="3074" name="Picture 2" descr="http://s17.postimg.org/nvm8otkwv/imag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3140968"/>
            <a:ext cx="4191744" cy="351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741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7920880" cy="1143000"/>
          </a:xfrm>
        </p:spPr>
        <p:txBody>
          <a:bodyPr/>
          <a:lstStyle/>
          <a:p>
            <a:pPr marL="0" indent="0" algn="l">
              <a:buNone/>
            </a:pPr>
            <a:r>
              <a:rPr lang="ru-RU" sz="3200" i="1" dirty="0">
                <a:solidFill>
                  <a:schemeClr val="accent1"/>
                </a:solidFill>
                <a:effectLst/>
              </a:rPr>
              <a:t>Рекомендации для родителей по профилактике речевых нарушений:</a:t>
            </a:r>
            <a:endParaRPr lang="ru-RU" sz="3200" dirty="0">
              <a:solidFill>
                <a:schemeClr val="accent1"/>
              </a:solidFill>
            </a:endParaRPr>
          </a:p>
        </p:txBody>
      </p:sp>
      <p:sp>
        <p:nvSpPr>
          <p:cNvPr id="3" name="Объект 2"/>
          <p:cNvSpPr>
            <a:spLocks noGrp="1"/>
          </p:cNvSpPr>
          <p:nvPr>
            <p:ph sz="quarter" idx="13"/>
          </p:nvPr>
        </p:nvSpPr>
        <p:spPr>
          <a:xfrm>
            <a:off x="539552" y="1628800"/>
            <a:ext cx="8136904" cy="4680520"/>
          </a:xfrm>
        </p:spPr>
        <p:txBody>
          <a:bodyPr>
            <a:normAutofit/>
          </a:bodyPr>
          <a:lstStyle/>
          <a:p>
            <a:pPr algn="just"/>
            <a:r>
              <a:rPr lang="ru-RU" b="1" i="1" dirty="0">
                <a:solidFill>
                  <a:srgbClr val="FF0000"/>
                </a:solidFill>
                <a:latin typeface="Arial"/>
              </a:rPr>
              <a:t>В первую очередь</a:t>
            </a:r>
            <a:r>
              <a:rPr lang="ru-RU" dirty="0">
                <a:solidFill>
                  <a:srgbClr val="993300"/>
                </a:solidFill>
                <a:latin typeface="Arial"/>
              </a:rPr>
              <a:t>, разговаривая с ребенком, постоянно обращайте внимание на собственную речь: </a:t>
            </a:r>
            <a:r>
              <a:rPr lang="ru-RU" u="sng" dirty="0">
                <a:solidFill>
                  <a:srgbClr val="993300"/>
                </a:solidFill>
                <a:latin typeface="Arial"/>
              </a:rPr>
              <a:t>она должна быть четкой и внятной</a:t>
            </a:r>
            <a:r>
              <a:rPr lang="ru-RU" dirty="0">
                <a:solidFill>
                  <a:srgbClr val="993300"/>
                </a:solidFill>
                <a:latin typeface="Arial"/>
              </a:rPr>
              <a:t>. Разговаривайте всегда </a:t>
            </a:r>
            <a:r>
              <a:rPr lang="ru-RU" u="sng" dirty="0">
                <a:solidFill>
                  <a:srgbClr val="993300"/>
                </a:solidFill>
                <a:latin typeface="Arial"/>
              </a:rPr>
              <a:t>спокойным тоном</a:t>
            </a:r>
            <a:r>
              <a:rPr lang="ru-RU" dirty="0">
                <a:solidFill>
                  <a:srgbClr val="993300"/>
                </a:solidFill>
                <a:latin typeface="Arial"/>
              </a:rPr>
              <a:t>. Не забывайте, что ребенок в первую очередь учится говорить у вас, поэтому следите за своей речью, за её правильностью.</a:t>
            </a:r>
            <a:endParaRPr lang="ru-RU" dirty="0">
              <a:solidFill>
                <a:srgbClr val="555555"/>
              </a:solidFill>
              <a:latin typeface="Arial"/>
            </a:endParaRPr>
          </a:p>
          <a:p>
            <a:pPr algn="just"/>
            <a:r>
              <a:rPr lang="ru-RU" b="1" i="1" dirty="0">
                <a:solidFill>
                  <a:srgbClr val="FF0000"/>
                </a:solidFill>
                <a:latin typeface="Arial"/>
              </a:rPr>
              <a:t>Во – вторых</a:t>
            </a:r>
            <a:r>
              <a:rPr lang="ru-RU" dirty="0">
                <a:solidFill>
                  <a:srgbClr val="993300"/>
                </a:solidFill>
                <a:latin typeface="Arial"/>
              </a:rPr>
              <a:t>, как можно </a:t>
            </a:r>
            <a:r>
              <a:rPr lang="ru-RU" u="sng" dirty="0">
                <a:solidFill>
                  <a:srgbClr val="993300"/>
                </a:solidFill>
                <a:latin typeface="Arial"/>
              </a:rPr>
              <a:t>чаще общайтесь с ребенком</a:t>
            </a:r>
            <a:r>
              <a:rPr lang="ru-RU" dirty="0">
                <a:solidFill>
                  <a:srgbClr val="993300"/>
                </a:solidFill>
                <a:latin typeface="Arial"/>
              </a:rPr>
              <a:t>. И если вы заметили, что у ребенка возникают проблемы с речью, не бойтесь обратиться к специалистам (логопеду, психологу, невропатологу, психиатру). И очень просим вас относиться к этому </a:t>
            </a:r>
            <a:r>
              <a:rPr lang="ru-RU" dirty="0" smtClean="0">
                <a:solidFill>
                  <a:srgbClr val="993300"/>
                </a:solidFill>
                <a:latin typeface="Arial"/>
              </a:rPr>
              <a:t>спокойно.</a:t>
            </a:r>
            <a:endParaRPr lang="ru-RU" dirty="0">
              <a:solidFill>
                <a:srgbClr val="555555"/>
              </a:solidFill>
              <a:latin typeface="Arial"/>
            </a:endParaRPr>
          </a:p>
          <a:p>
            <a:endParaRPr lang="ru-RU" dirty="0"/>
          </a:p>
        </p:txBody>
      </p:sp>
    </p:spTree>
    <p:extLst>
      <p:ext uri="{BB962C8B-B14F-4D97-AF65-F5344CB8AC3E}">
        <p14:creationId xmlns:p14="http://schemas.microsoft.com/office/powerpoint/2010/main" val="2270086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08912" cy="1143000"/>
          </a:xfrm>
        </p:spPr>
        <p:txBody>
          <a:bodyPr/>
          <a:lstStyle/>
          <a:p>
            <a:pPr marL="0" indent="0" algn="l">
              <a:buNone/>
            </a:pPr>
            <a:r>
              <a:rPr lang="ru-RU" sz="3200" i="1" dirty="0">
                <a:solidFill>
                  <a:srgbClr val="4E67C8"/>
                </a:solidFill>
                <a:effectLst/>
              </a:rPr>
              <a:t>Рекомендации для родителей по профилактике речевых нарушений:</a:t>
            </a:r>
            <a:endParaRPr lang="ru-RU" dirty="0"/>
          </a:p>
        </p:txBody>
      </p:sp>
      <p:sp>
        <p:nvSpPr>
          <p:cNvPr id="3" name="Объект 2"/>
          <p:cNvSpPr>
            <a:spLocks noGrp="1"/>
          </p:cNvSpPr>
          <p:nvPr>
            <p:ph sz="quarter" idx="13"/>
          </p:nvPr>
        </p:nvSpPr>
        <p:spPr>
          <a:xfrm>
            <a:off x="467544" y="1628801"/>
            <a:ext cx="8345017" cy="4914880"/>
          </a:xfrm>
        </p:spPr>
        <p:txBody>
          <a:bodyPr>
            <a:normAutofit fontScale="92500" lnSpcReduction="20000"/>
          </a:bodyPr>
          <a:lstStyle/>
          <a:p>
            <a:pPr algn="just"/>
            <a:r>
              <a:rPr lang="ru-RU" b="1" i="1" u="sng" dirty="0">
                <a:solidFill>
                  <a:srgbClr val="FF0000"/>
                </a:solidFill>
                <a:latin typeface="Arial"/>
              </a:rPr>
              <a:t>Чаще читайте ребенку</a:t>
            </a:r>
            <a:r>
              <a:rPr lang="ru-RU" b="1" i="1" dirty="0">
                <a:solidFill>
                  <a:srgbClr val="FF0000"/>
                </a:solidFill>
                <a:latin typeface="Arial"/>
              </a:rPr>
              <a:t>. </a:t>
            </a:r>
            <a:r>
              <a:rPr lang="ru-RU" dirty="0">
                <a:solidFill>
                  <a:srgbClr val="993300"/>
                </a:solidFill>
                <a:latin typeface="Arial"/>
              </a:rPr>
              <a:t>Чтение на ночь играет важную роль в развитии речи ребенка, он усваивает новые слова, обороты, развивает слух. И помните, что ваше произношение должно быть четким и ясным, выразительным и обязательно обсуждайте прочитанное</a:t>
            </a:r>
            <a:endParaRPr lang="ru-RU" dirty="0">
              <a:solidFill>
                <a:srgbClr val="555555"/>
              </a:solidFill>
              <a:latin typeface="Arial"/>
            </a:endParaRPr>
          </a:p>
          <a:p>
            <a:pPr algn="just"/>
            <a:r>
              <a:rPr lang="ru-RU" b="1" i="1" u="sng" dirty="0">
                <a:solidFill>
                  <a:srgbClr val="FF0000"/>
                </a:solidFill>
                <a:latin typeface="Arial"/>
              </a:rPr>
              <a:t>Развивайте мелкую моторику</a:t>
            </a:r>
            <a:r>
              <a:rPr lang="ru-RU" b="1" i="1" dirty="0">
                <a:solidFill>
                  <a:srgbClr val="FF0000"/>
                </a:solidFill>
                <a:latin typeface="Arial"/>
              </a:rPr>
              <a:t>. </a:t>
            </a:r>
            <a:r>
              <a:rPr lang="ru-RU" dirty="0">
                <a:solidFill>
                  <a:srgbClr val="993300"/>
                </a:solidFill>
                <a:latin typeface="Arial"/>
              </a:rPr>
              <a:t>Ученые доказали, что развитие мелкой моторики и развитие речи очень тесно связаны. А объясняется это очень просто. В головном мозге речевой и моторный центры расположены очень близко друг к другу. Поэтому при стимуляции моторных навыков пальцев рук речевой центр начинает активизироваться. Именно поэтому для своевременного развития речи ребенка необходимо большое внимание уделить развитию мелкой моторики. Мелкая моторика непосредственно влияет на ловкость рук, на подчерк, который сформируется в дальнейшем, на скорость реакции ребенка.</a:t>
            </a:r>
            <a:endParaRPr lang="ru-RU" dirty="0">
              <a:solidFill>
                <a:srgbClr val="555555"/>
              </a:solidFill>
              <a:latin typeface="Arial"/>
            </a:endParaRPr>
          </a:p>
          <a:p>
            <a:r>
              <a:rPr lang="ru-RU" b="1" i="1" u="sng" dirty="0">
                <a:solidFill>
                  <a:srgbClr val="FF0000"/>
                </a:solidFill>
                <a:latin typeface="Arial"/>
              </a:rPr>
              <a:t>В</a:t>
            </a:r>
            <a:r>
              <a:rPr lang="ru-RU" b="1" i="1" u="sng" dirty="0" smtClean="0">
                <a:solidFill>
                  <a:srgbClr val="FF0000"/>
                </a:solidFill>
                <a:latin typeface="Arial"/>
              </a:rPr>
              <a:t>ыполняйте </a:t>
            </a:r>
            <a:r>
              <a:rPr lang="ru-RU" b="1" i="1" u="sng" dirty="0">
                <a:solidFill>
                  <a:srgbClr val="FF0000"/>
                </a:solidFill>
                <a:latin typeface="Arial"/>
              </a:rPr>
              <a:t>с ребёнком </a:t>
            </a:r>
            <a:r>
              <a:rPr lang="ru-RU" b="1" i="1" u="sng" dirty="0" smtClean="0">
                <a:solidFill>
                  <a:srgbClr val="FF0000"/>
                </a:solidFill>
                <a:latin typeface="Arial"/>
              </a:rPr>
              <a:t>артикуляционную гимнастику</a:t>
            </a:r>
            <a:r>
              <a:rPr lang="ru-RU" b="1" i="1" u="sng" dirty="0">
                <a:solidFill>
                  <a:srgbClr val="FF0000"/>
                </a:solidFill>
                <a:latin typeface="Arial"/>
              </a:rPr>
              <a:t> </a:t>
            </a:r>
            <a:r>
              <a:rPr lang="ru-RU" dirty="0">
                <a:solidFill>
                  <a:srgbClr val="993300"/>
                </a:solidFill>
                <a:latin typeface="Arial"/>
              </a:rPr>
              <a:t>или </a:t>
            </a:r>
            <a:r>
              <a:rPr lang="ru-RU" b="1" dirty="0">
                <a:solidFill>
                  <a:schemeClr val="accent6">
                    <a:lumMod val="50000"/>
                  </a:schemeClr>
                </a:solidFill>
                <a:latin typeface="Arial"/>
              </a:rPr>
              <a:t>гимнастику для </a:t>
            </a:r>
            <a:r>
              <a:rPr lang="ru-RU" b="1" dirty="0" smtClean="0">
                <a:solidFill>
                  <a:schemeClr val="accent6">
                    <a:lumMod val="50000"/>
                  </a:schemeClr>
                </a:solidFill>
                <a:latin typeface="Arial"/>
              </a:rPr>
              <a:t>языка</a:t>
            </a:r>
            <a:r>
              <a:rPr lang="ru-RU" dirty="0">
                <a:solidFill>
                  <a:srgbClr val="993300"/>
                </a:solidFill>
                <a:latin typeface="Arial"/>
              </a:rPr>
              <a:t> </a:t>
            </a:r>
            <a:r>
              <a:rPr lang="ru-RU" dirty="0" smtClean="0">
                <a:solidFill>
                  <a:srgbClr val="993300"/>
                </a:solidFill>
                <a:latin typeface="Arial"/>
              </a:rPr>
              <a:t>для </a:t>
            </a:r>
            <a:r>
              <a:rPr lang="ru-RU" dirty="0">
                <a:solidFill>
                  <a:srgbClr val="993300"/>
                </a:solidFill>
                <a:latin typeface="Arial"/>
              </a:rPr>
              <a:t>улучшения звукопроизношения, </a:t>
            </a:r>
            <a:endParaRPr lang="ru-RU" dirty="0">
              <a:solidFill>
                <a:schemeClr val="accent6">
                  <a:lumMod val="50000"/>
                </a:schemeClr>
              </a:solidFill>
              <a:latin typeface="Arial"/>
            </a:endParaRPr>
          </a:p>
          <a:p>
            <a:endParaRPr lang="ru-RU" dirty="0"/>
          </a:p>
        </p:txBody>
      </p:sp>
    </p:spTree>
    <p:extLst>
      <p:ext uri="{BB962C8B-B14F-4D97-AF65-F5344CB8AC3E}">
        <p14:creationId xmlns:p14="http://schemas.microsoft.com/office/powerpoint/2010/main" val="1474576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6512511" cy="1143000"/>
          </a:xfrm>
        </p:spPr>
        <p:txBody>
          <a:bodyPr/>
          <a:lstStyle/>
          <a:p>
            <a:pPr marL="0" indent="0" algn="l">
              <a:buNone/>
            </a:pPr>
            <a:endParaRPr lang="ru-RU" dirty="0"/>
          </a:p>
        </p:txBody>
      </p:sp>
      <p:sp>
        <p:nvSpPr>
          <p:cNvPr id="3" name="Объект 2"/>
          <p:cNvSpPr>
            <a:spLocks noGrp="1"/>
          </p:cNvSpPr>
          <p:nvPr>
            <p:ph sz="quarter" idx="13"/>
          </p:nvPr>
        </p:nvSpPr>
        <p:spPr>
          <a:xfrm>
            <a:off x="3203848" y="1268760"/>
            <a:ext cx="5464696" cy="1872208"/>
          </a:xfrm>
        </p:spPr>
        <p:txBody>
          <a:bodyPr>
            <a:normAutofit/>
          </a:bodyPr>
          <a:lstStyle/>
          <a:p>
            <a:pPr marL="45720" indent="0">
              <a:buNone/>
            </a:pPr>
            <a:r>
              <a:rPr lang="ru-RU" sz="2800" b="1" i="1" dirty="0">
                <a:solidFill>
                  <a:schemeClr val="accent6">
                    <a:lumMod val="75000"/>
                  </a:schemeClr>
                </a:solidFill>
              </a:rPr>
              <a:t> </a:t>
            </a:r>
          </a:p>
        </p:txBody>
      </p:sp>
      <p:pic>
        <p:nvPicPr>
          <p:cNvPr id="6146" name="Picture 2" descr="http://images.vfl.ru/ii/1381908060/a4c09998/330583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149080"/>
            <a:ext cx="3779912" cy="270892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68552" cy="3901896"/>
          </a:xfrm>
          <a:prstGeom prst="rect">
            <a:avLst/>
          </a:prstGeom>
          <a:ln>
            <a:noFill/>
          </a:ln>
          <a:effectLst>
            <a:softEdge rad="112500"/>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048" y="2780928"/>
            <a:ext cx="3888432" cy="3377530"/>
          </a:xfrm>
          <a:prstGeom prst="rect">
            <a:avLst/>
          </a:prstGeom>
          <a:ln>
            <a:noFill/>
          </a:ln>
          <a:effectLst>
            <a:softEdge rad="112500"/>
          </a:effectLst>
        </p:spPr>
      </p:pic>
    </p:spTree>
    <p:extLst>
      <p:ext uri="{BB962C8B-B14F-4D97-AF65-F5344CB8AC3E}">
        <p14:creationId xmlns:p14="http://schemas.microsoft.com/office/powerpoint/2010/main" val="26548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176</TotalTime>
  <Words>576</Words>
  <Application>Microsoft Office PowerPoint</Application>
  <PresentationFormat>Экран (4:3)</PresentationFormat>
  <Paragraphs>58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Особенности и проблемы речевого развития у детей.   Профилактика речевых нарушений.</vt:lpstr>
      <vt:lpstr>Итоги анкетирования</vt:lpstr>
      <vt:lpstr>- Почему мы решили обратить ваше внимание и привлечь вас к проблеме развития речи ребенка?</vt:lpstr>
      <vt:lpstr>- Как вы считаете, какой бы вы хотели видеть речь ребенка к моменту поступления в школу? </vt:lpstr>
      <vt:lpstr>Рассмотрим с какими проблемами мы можем столкнуться перед школой:</vt:lpstr>
      <vt:lpstr>Суровая  реальность</vt:lpstr>
      <vt:lpstr>Рекомендации для родителей по профилактике речевых нарушений:</vt:lpstr>
      <vt:lpstr>Рекомендации для родителей по профилактике речевых нарушений:</vt:lpstr>
      <vt:lpstr>Презентация PowerPoint</vt:lpstr>
      <vt:lpstr>Презентация PowerPoint</vt:lpstr>
      <vt:lpstr>Как развивать мелкую моторику?</vt:lpstr>
      <vt:lpstr>Презентация PowerPoint</vt:lpstr>
      <vt:lpstr>Мама, Милу мыла мылом Мила мыло не любила.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и проблемы речевого развития у детей старшего дошкольного возраста.   Профилактика речевых нарушений.</dc:title>
  <dc:creator>Егор</dc:creator>
  <cp:lastModifiedBy>Ринат</cp:lastModifiedBy>
  <cp:revision>21</cp:revision>
  <dcterms:created xsi:type="dcterms:W3CDTF">2015-09-30T17:21:03Z</dcterms:created>
  <dcterms:modified xsi:type="dcterms:W3CDTF">2016-02-05T18:43:35Z</dcterms:modified>
</cp:coreProperties>
</file>