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0" r:id="rId4"/>
    <p:sldId id="273" r:id="rId5"/>
    <p:sldId id="261" r:id="rId6"/>
    <p:sldId id="257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6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lassnye-chasy.ru/userfiles/image/bukva-zvuk-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2210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1214" y="2496527"/>
            <a:ext cx="466916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Галеницкая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Вадимовна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школы №297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отделение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Славяночка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3129" y="6064838"/>
            <a:ext cx="913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г.</a:t>
            </a:r>
          </a:p>
        </p:txBody>
      </p:sp>
    </p:spTree>
    <p:extLst>
      <p:ext uri="{BB962C8B-B14F-4D97-AF65-F5344CB8AC3E}">
        <p14:creationId xmlns:p14="http://schemas.microsoft.com/office/powerpoint/2010/main" val="28460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5681663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22599"/>
            <a:ext cx="5681663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7" descr="Картинки по запросу роз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9" descr="Картинки по запросу роз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3" name="Picture 11" descr="http://fotocvetov.ru/rozy/551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54"/>
            <a:ext cx="2567007" cy="361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0160" y="5373214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0244" y="5373214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8356" y="5373214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3086" y="5373212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91" y="3284984"/>
            <a:ext cx="117633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6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66678"/>
            <a:ext cx="79208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 и з м и н у т к а</a:t>
            </a:r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Arial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/>
              </a:rPr>
              <a:t>Лучшие </a:t>
            </a:r>
            <a:r>
              <a:rPr lang="ru-RU" sz="2400" b="1" i="1" dirty="0">
                <a:solidFill>
                  <a:srgbClr val="002060"/>
                </a:solidFill>
                <a:latin typeface="Arial"/>
              </a:rPr>
              <a:t>качели </a:t>
            </a:r>
            <a:endParaRPr lang="ru-RU" sz="2400" b="1" i="1" dirty="0" smtClean="0">
              <a:solidFill>
                <a:srgbClr val="002060"/>
              </a:solidFill>
              <a:latin typeface="Arial"/>
            </a:endParaRPr>
          </a:p>
          <a:p>
            <a:pPr algn="ctr"/>
            <a:r>
              <a:rPr lang="ru-RU" sz="1400" b="1" i="1" dirty="0" smtClean="0">
                <a:latin typeface="Arial"/>
              </a:rPr>
              <a:t>(</a:t>
            </a:r>
            <a:r>
              <a:rPr lang="ru-RU" sz="1400" b="1" i="1" dirty="0">
                <a:latin typeface="Arial"/>
              </a:rPr>
              <a:t>пружиним в коленях </a:t>
            </a:r>
            <a:endParaRPr lang="ru-RU" sz="1400" b="1" i="1" dirty="0" smtClean="0">
              <a:latin typeface="Arial"/>
            </a:endParaRPr>
          </a:p>
          <a:p>
            <a:pPr algn="ctr"/>
            <a:r>
              <a:rPr lang="ru-RU" sz="1400" b="1" i="1" dirty="0" smtClean="0">
                <a:latin typeface="Arial"/>
              </a:rPr>
              <a:t>раскачивая </a:t>
            </a:r>
            <a:r>
              <a:rPr lang="ru-RU" sz="1400" b="1" i="1" dirty="0">
                <a:latin typeface="Arial"/>
              </a:rPr>
              <a:t>руки вперед назад)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/>
              </a:rPr>
              <a:t>Гибкие лианы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/>
              </a:rPr>
              <a:t>Это с колыбели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/>
              </a:rPr>
              <a:t>Знают обезьяны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/>
              </a:rPr>
              <a:t>Кто весь век качается,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/>
              </a:rPr>
              <a:t>Да-да-да! </a:t>
            </a:r>
            <a:endParaRPr lang="ru-RU" sz="2400" b="1" i="1" dirty="0" smtClean="0">
              <a:solidFill>
                <a:srgbClr val="002060"/>
              </a:solidFill>
              <a:latin typeface="Arial"/>
            </a:endParaRPr>
          </a:p>
          <a:p>
            <a:pPr algn="ctr"/>
            <a:r>
              <a:rPr lang="ru-RU" sz="1400" b="1" i="1" dirty="0" smtClean="0">
                <a:latin typeface="Arial"/>
              </a:rPr>
              <a:t>(</a:t>
            </a:r>
            <a:r>
              <a:rPr lang="ru-RU" sz="1400" b="1" i="1" dirty="0">
                <a:latin typeface="Arial"/>
              </a:rPr>
              <a:t>хлопаем в ладоши)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/>
              </a:rPr>
              <a:t>Тот не огорчается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/>
              </a:rPr>
              <a:t>Никогда! </a:t>
            </a:r>
            <a:endParaRPr lang="ru-RU" sz="2400" b="1" i="1" dirty="0" smtClean="0">
              <a:solidFill>
                <a:srgbClr val="002060"/>
              </a:solidFill>
              <a:latin typeface="Arial"/>
            </a:endParaRPr>
          </a:p>
          <a:p>
            <a:pPr algn="ctr"/>
            <a:r>
              <a:rPr lang="ru-RU" sz="1400" b="1" i="1" dirty="0" smtClean="0">
                <a:latin typeface="Arial"/>
              </a:rPr>
              <a:t>(</a:t>
            </a:r>
            <a:r>
              <a:rPr lang="ru-RU" sz="1400" b="1" i="1" dirty="0">
                <a:latin typeface="Arial"/>
              </a:rPr>
              <a:t>прыгаем)</a:t>
            </a:r>
            <a:endParaRPr lang="ru-RU" sz="1400" b="1" i="1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6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allday.ru/94/25/1b/1292951462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3"/>
          <a:stretch/>
        </p:blipFill>
        <p:spPr bwMode="auto">
          <a:xfrm>
            <a:off x="0" y="-339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умки и аксессуары ручной работы. Ярмарка Мастеров - ручная работа. Купить &quot;Неизвестный в дупле&quot;, экосумка. Handmade. Экосумка, сумка из льн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6" t="10597" r="16572" b="7378"/>
          <a:stretch/>
        </p:blipFill>
        <p:spPr bwMode="auto">
          <a:xfrm>
            <a:off x="3779912" y="299625"/>
            <a:ext cx="5504497" cy="646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1204" y="1625377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defRPr/>
            </a:pPr>
            <a:r>
              <a:rPr lang="ru-RU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букве нет угла,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defRPr/>
            </a:pPr>
            <a:r>
              <a:rPr lang="ru-RU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Оттого она кругла.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defRPr/>
            </a:pPr>
            <a:r>
              <a:rPr lang="ru-RU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того она кругла,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defRPr/>
            </a:pPr>
            <a:r>
              <a:rPr lang="ru-RU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Покатиться бы могла.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defRPr/>
            </a:pPr>
            <a:r>
              <a:rPr lang="ru-RU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старом дереве дупло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defRPr/>
            </a:pPr>
            <a:r>
              <a:rPr lang="ru-RU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совсем как буква…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1319" y="3270177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1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413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75047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похожа буква  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Картинки по запросу колес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87" y="41490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kalory.ru/uploads/1369hula-hup-obruch-dlya-pohude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46" y="1596622"/>
            <a:ext cx="2207107" cy="23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stranamasterov.ru/img/icraft/IMG_16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486290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Картинки по запросу на что похожа буква о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9" r="11577"/>
          <a:stretch/>
        </p:blipFill>
        <p:spPr bwMode="auto">
          <a:xfrm>
            <a:off x="6277557" y="1596622"/>
            <a:ext cx="2637558" cy="206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festival.1september.ru/articles/214138/img4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t="50000" r="50000"/>
          <a:stretch/>
        </p:blipFill>
        <p:spPr bwMode="auto">
          <a:xfrm>
            <a:off x="840876" y="4149080"/>
            <a:ext cx="1822912" cy="23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Картинки по запросу остров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655747" y="4124140"/>
            <a:ext cx="1832504" cy="2153666"/>
            <a:chOff x="3655747" y="4149080"/>
            <a:chExt cx="1832504" cy="2153666"/>
          </a:xfrm>
        </p:grpSpPr>
        <p:pic>
          <p:nvPicPr>
            <p:cNvPr id="17424" name="Picture 16" descr="http://zovreiki.ucoz.ru/_fr/19/201100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747" y="4149080"/>
              <a:ext cx="1832504" cy="2153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3780592" y="5589240"/>
              <a:ext cx="1706489" cy="71350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969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86723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«В городе гласных звуков и букв»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132856"/>
            <a:ext cx="7200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 был звук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Любил звук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петь. Он пел много и с душою. Когда звук  О пел, рот его становился похож на небольшой кружок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 О,  О , О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Звук О был в восторге от всего: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красивое облако!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Какое глубокое озеро!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Какой зелёный остров!»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Очень многим нравился звук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ведь он похож на облако на озеро, на остров.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ещё, звук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любил говорить скороговорки: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,О , 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хорошо,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,О ,О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Оли новое пальто, 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,О, 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ходите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2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allday.ru/94/25/1b/1292951462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3"/>
          <a:stretch/>
        </p:blipFill>
        <p:spPr bwMode="auto">
          <a:xfrm>
            <a:off x="0" y="-339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myshared.ru/269530/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8263" b="9884"/>
          <a:stretch/>
        </p:blipFill>
        <p:spPr bwMode="auto">
          <a:xfrm>
            <a:off x="755576" y="588392"/>
            <a:ext cx="8067576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allday.ru/94/25/1b/1292951462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3"/>
          <a:stretch/>
        </p:blipFill>
        <p:spPr bwMode="auto">
          <a:xfrm>
            <a:off x="-248" y="-472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80528" y="692696"/>
            <a:ext cx="91276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Соотнесение буквы, звука и символа. Произнесение звука О хором и индивидуально.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734" y="2564904"/>
            <a:ext cx="8352928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i="1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i="1" u="sng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200" b="1" i="1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ряда гласных</a:t>
            </a:r>
            <a:r>
              <a:rPr lang="ru-RU" sz="3200" kern="0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3200" kern="0" dirty="0">
                <a:latin typeface="Arial"/>
              </a:rPr>
              <a:t>— а, у, о, э, у, а, о, у, о, и, </a:t>
            </a:r>
            <a:r>
              <a:rPr lang="ru-RU" sz="3200" kern="0" dirty="0" smtClean="0">
                <a:latin typeface="Arial"/>
              </a:rPr>
              <a:t>о.</a:t>
            </a:r>
            <a:endParaRPr lang="ru-RU" sz="3200" kern="0" dirty="0"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i="1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i="1" u="sng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яда </a:t>
            </a:r>
            <a:r>
              <a:rPr lang="ru-RU" sz="3200" b="1" i="1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 </a:t>
            </a:r>
            <a:r>
              <a:rPr lang="ru-RU" sz="3200" kern="0" dirty="0">
                <a:latin typeface="Arial"/>
              </a:rPr>
              <a:t>— ку, со, </a:t>
            </a:r>
            <a:r>
              <a:rPr lang="ru-RU" sz="3200" kern="0" dirty="0" err="1">
                <a:latin typeface="Arial"/>
              </a:rPr>
              <a:t>ра</a:t>
            </a:r>
            <a:r>
              <a:rPr lang="ru-RU" sz="3200" kern="0" dirty="0">
                <a:latin typeface="Arial"/>
              </a:rPr>
              <a:t>, </a:t>
            </a:r>
            <a:r>
              <a:rPr lang="ru-RU" sz="3200" kern="0" dirty="0" err="1">
                <a:latin typeface="Arial"/>
              </a:rPr>
              <a:t>ма</a:t>
            </a:r>
            <a:r>
              <a:rPr lang="ru-RU" sz="3200" kern="0" dirty="0">
                <a:latin typeface="Arial"/>
              </a:rPr>
              <a:t>, от, </a:t>
            </a:r>
            <a:r>
              <a:rPr lang="ru-RU" sz="3200" kern="0" dirty="0" err="1">
                <a:latin typeface="Arial"/>
              </a:rPr>
              <a:t>уг</a:t>
            </a:r>
            <a:r>
              <a:rPr lang="ru-RU" sz="3200" kern="0" dirty="0">
                <a:latin typeface="Arial"/>
              </a:rPr>
              <a:t>, эл, </a:t>
            </a:r>
            <a:r>
              <a:rPr lang="ru-RU" sz="3200" kern="0" dirty="0" err="1">
                <a:latin typeface="Arial"/>
              </a:rPr>
              <a:t>ол</a:t>
            </a:r>
            <a:r>
              <a:rPr lang="ru-RU" sz="3200" kern="0" dirty="0">
                <a:latin typeface="Arial"/>
              </a:rPr>
              <a:t>, </a:t>
            </a:r>
            <a:r>
              <a:rPr lang="ru-RU" sz="3200" kern="0" dirty="0" smtClean="0">
                <a:latin typeface="Arial"/>
              </a:rPr>
              <a:t>во.</a:t>
            </a:r>
            <a:endParaRPr lang="ru-RU" sz="3200" kern="0" dirty="0"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i="1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i="1" u="sng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яда </a:t>
            </a:r>
            <a:r>
              <a:rPr lang="ru-RU" sz="3200" b="1" i="1" u="sng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r>
              <a:rPr lang="ru-RU" sz="3200" kern="0" dirty="0">
                <a:latin typeface="Arial"/>
              </a:rPr>
              <a:t>– жаба, зонт, облако, Оля, бублик, жук, бок.</a:t>
            </a:r>
          </a:p>
        </p:txBody>
      </p:sp>
    </p:spTree>
    <p:extLst>
      <p:ext uri="{BB962C8B-B14F-4D97-AF65-F5344CB8AC3E}">
        <p14:creationId xmlns:p14="http://schemas.microsoft.com/office/powerpoint/2010/main" val="39271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8" y="1308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47864" y="4745331"/>
            <a:ext cx="1408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9600" b="1" dirty="0" smtClean="0">
                <a:solidFill>
                  <a:srgbClr val="FF0000"/>
                </a:solidFill>
              </a:rPr>
              <a:t>О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6154" name="Picture 10" descr="http://lenagold.ru/fon/clipart/o/osel/osel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9854"/>
            <a:ext cx="292432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2413749" y="632549"/>
            <a:ext cx="5657008" cy="4141282"/>
            <a:chOff x="2299368" y="620688"/>
            <a:chExt cx="5657008" cy="414128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361631" y="620688"/>
              <a:ext cx="1572866" cy="2554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5148064" y="908720"/>
              <a:ext cx="2808312" cy="17395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2305195" y="908720"/>
              <a:ext cx="2842869" cy="17267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375756" y="2648243"/>
              <a:ext cx="554461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352318" y="2635445"/>
              <a:ext cx="23438" cy="21265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648243"/>
              <a:ext cx="55563" cy="209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2664882"/>
              <a:ext cx="55563" cy="2097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809" y="2660867"/>
              <a:ext cx="55563" cy="2097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368" y="4705384"/>
              <a:ext cx="5657008" cy="56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Овал 20"/>
          <p:cNvSpPr/>
          <p:nvPr/>
        </p:nvSpPr>
        <p:spPr>
          <a:xfrm>
            <a:off x="2899869" y="3115632"/>
            <a:ext cx="1152128" cy="11898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4868440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1941" y="4868441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2035" y="4851264"/>
            <a:ext cx="9492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5681663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Картинки по запросу кры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Картинки по запросу крыл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2" y="2285732"/>
            <a:ext cx="2268012" cy="119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птица крыл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5" y="332656"/>
            <a:ext cx="3073524" cy="172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8247" y="5142001"/>
            <a:ext cx="851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9310" y="5142003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1378" y="5155453"/>
            <a:ext cx="1191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8184" y="5140203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2980" y="5142002"/>
            <a:ext cx="1278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03" y="3284984"/>
            <a:ext cx="117633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3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332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23</cp:revision>
  <dcterms:modified xsi:type="dcterms:W3CDTF">2016-01-30T17:04:35Z</dcterms:modified>
</cp:coreProperties>
</file>