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73" r:id="rId8"/>
    <p:sldId id="285" r:id="rId9"/>
    <p:sldId id="286" r:id="rId10"/>
    <p:sldId id="277" r:id="rId11"/>
    <p:sldId id="260" r:id="rId12"/>
    <p:sldId id="275" r:id="rId13"/>
    <p:sldId id="284" r:id="rId14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5D7E"/>
    <a:srgbClr val="D34E13"/>
    <a:srgbClr val="008000"/>
    <a:srgbClr val="CC0099"/>
    <a:srgbClr val="FFFF66"/>
    <a:srgbClr val="FF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27F-D286-44B3-A825-2543EF267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B9BF-27E8-49B4-B258-8F9433B3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329F-B3FC-4F57-8EDF-3EB091743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D4C5-BB97-45F2-97ED-411AA0074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4755-96F7-4579-887C-4AC8E680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6DBC-FA1D-42B1-9856-5AF14CDB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245E-62BC-4039-9746-64C797CC6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3711-EB13-464F-9204-1C21ECAA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50FC-8A94-495E-BE10-3E1C23746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730E-EC84-4461-9BCA-2AB85AF5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0F4B-2118-4804-B2F3-CFB5590B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439F88-983B-4803-A15E-62FC97DE0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943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181600" y="38862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1600" b="1" dirty="0" smtClean="0">
                <a:solidFill>
                  <a:srgbClr val="7030A0"/>
                </a:solidFill>
              </a:rPr>
              <a:t>Выполнила:</a:t>
            </a:r>
            <a:endParaRPr lang="ru-RU" sz="1600" b="1" dirty="0">
              <a:solidFill>
                <a:srgbClr val="7030A0"/>
              </a:solidFill>
            </a:endParaRPr>
          </a:p>
          <a:p>
            <a:pPr algn="l"/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воспитатель                                 </a:t>
            </a:r>
            <a:r>
              <a:rPr lang="en-US" sz="1600" b="1" dirty="0" smtClean="0">
                <a:solidFill>
                  <a:srgbClr val="7030A0"/>
                </a:solidFill>
              </a:rPr>
              <a:t>I</a:t>
            </a:r>
            <a:r>
              <a:rPr lang="ru-RU" sz="1600" b="1" dirty="0" smtClean="0">
                <a:solidFill>
                  <a:srgbClr val="7030A0"/>
                </a:solidFill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</a:rPr>
              <a:t>кваликафиционной</a:t>
            </a:r>
            <a:r>
              <a:rPr lang="ru-RU" sz="1600" b="1" dirty="0" smtClean="0">
                <a:solidFill>
                  <a:srgbClr val="7030A0"/>
                </a:solidFill>
              </a:rPr>
              <a:t> категории стаж работы 33 года  </a:t>
            </a:r>
          </a:p>
          <a:p>
            <a:pPr algn="l"/>
            <a:r>
              <a:rPr lang="ru-RU" sz="1600" b="1" dirty="0" err="1" smtClean="0">
                <a:solidFill>
                  <a:srgbClr val="7030A0"/>
                </a:solidFill>
              </a:rPr>
              <a:t>Шачнова</a:t>
            </a:r>
            <a:r>
              <a:rPr lang="ru-RU" sz="1600" b="1" dirty="0" smtClean="0">
                <a:solidFill>
                  <a:srgbClr val="7030A0"/>
                </a:solidFill>
              </a:rPr>
              <a:t> Вера Александровна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227013"/>
            <a:ext cx="8154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МБДОУ«</a:t>
            </a:r>
            <a:r>
              <a:rPr lang="ru-RU" b="1" dirty="0" err="1" smtClean="0">
                <a:solidFill>
                  <a:srgbClr val="7030A0"/>
                </a:solidFill>
              </a:rPr>
              <a:t>Большеберезниковский</a:t>
            </a:r>
            <a:r>
              <a:rPr lang="ru-RU" b="1" dirty="0" smtClean="0">
                <a:solidFill>
                  <a:srgbClr val="7030A0"/>
                </a:solidFill>
              </a:rPr>
              <a:t> детский сад «Колосок»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057" name="Прямоугольник 8"/>
          <p:cNvSpPr>
            <a:spLocks noChangeArrowheads="1"/>
          </p:cNvSpPr>
          <p:nvPr/>
        </p:nvSpPr>
        <p:spPr bwMode="auto">
          <a:xfrm>
            <a:off x="1219200" y="1524000"/>
            <a:ext cx="6477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latin typeface="Georgia" pitchFamily="18" charset="0"/>
                <a:cs typeface="Aparajita" pitchFamily="34" charset="0"/>
              </a:rPr>
              <a:t>«Нетрадиционные </a:t>
            </a:r>
            <a:r>
              <a:rPr lang="ru-RU" sz="2000" b="1" i="1" dirty="0">
                <a:solidFill>
                  <a:srgbClr val="CC0099"/>
                </a:solidFill>
                <a:latin typeface="Georgia" pitchFamily="18" charset="0"/>
                <a:cs typeface="Aparajita" pitchFamily="34" charset="0"/>
              </a:rPr>
              <a:t>техники рисования</a:t>
            </a:r>
          </a:p>
          <a:p>
            <a:r>
              <a:rPr lang="ru-RU" sz="2000" b="1" i="1" dirty="0">
                <a:solidFill>
                  <a:srgbClr val="CC0099"/>
                </a:solidFill>
                <a:latin typeface="Georgia" pitchFamily="18" charset="0"/>
                <a:cs typeface="Aparajita" pitchFamily="34" charset="0"/>
              </a:rPr>
              <a:t> – как средство</a:t>
            </a:r>
          </a:p>
          <a:p>
            <a:r>
              <a:rPr lang="ru-RU" sz="2000" b="1" i="1" dirty="0">
                <a:solidFill>
                  <a:srgbClr val="CC0099"/>
                </a:solidFill>
                <a:latin typeface="Georgia" pitchFamily="18" charset="0"/>
                <a:cs typeface="Aparajita" pitchFamily="34" charset="0"/>
              </a:rPr>
              <a:t> развития художественно-творческих  способностей </a:t>
            </a:r>
            <a:r>
              <a:rPr lang="ru-RU" sz="2000" b="1" i="1" dirty="0" smtClean="0">
                <a:solidFill>
                  <a:srgbClr val="CC0099"/>
                </a:solidFill>
                <a:latin typeface="Georgia" pitchFamily="18" charset="0"/>
                <a:cs typeface="Aparajita" pitchFamily="34" charset="0"/>
              </a:rPr>
              <a:t>детей»</a:t>
            </a:r>
            <a:endParaRPr lang="ru-RU" sz="2000" b="1" i="1" dirty="0">
              <a:solidFill>
                <a:srgbClr val="CC0099"/>
              </a:solidFill>
              <a:latin typeface="Georgia" pitchFamily="18" charset="0"/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057400" y="304800"/>
            <a:ext cx="431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«Рисование губкой»</a:t>
            </a:r>
          </a:p>
        </p:txBody>
      </p:sp>
      <p:pic>
        <p:nvPicPr>
          <p:cNvPr id="3" name="Рисунок 2" descr="DSC03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3759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03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3733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E:\фоны ИЗО\f69ef0c19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62300"/>
            <a:ext cx="3524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09600" y="152400"/>
            <a:ext cx="795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Актуальность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опыта: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81000" y="685800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 b="1">
                <a:solidFill>
                  <a:srgbClr val="009900"/>
                </a:solidFill>
                <a:latin typeface="Comic Sans MS" pitchFamily="66" charset="0"/>
              </a:rPr>
              <a:t>Эффективным средством формирования творческой личности в дошкольном возрасте является изобразительное творчество, в том числе с помощью нетрадиционных техник, способов и форм ее организации.</a:t>
            </a:r>
          </a:p>
          <a:p>
            <a:pPr algn="l"/>
            <a:r>
              <a:rPr lang="ru-RU" sz="2000" b="1">
                <a:solidFill>
                  <a:srgbClr val="009900"/>
                </a:solidFill>
                <a:latin typeface="Comic Sans MS" pitchFamily="66" charset="0"/>
              </a:rPr>
              <a:t>Творчество – это обязательное условие всестороннего развития ребенка, оно делает его богаче, полнее, радостнее, пробуждает фантазию, учить мечтать, придумывать что-то новое.</a:t>
            </a:r>
          </a:p>
          <a:p>
            <a:pPr algn="l"/>
            <a:endParaRPr lang="ru-RU" sz="2000" b="1">
              <a:solidFill>
                <a:srgbClr val="009900"/>
              </a:solidFill>
              <a:latin typeface="Comic Sans MS" pitchFamily="66" charset="0"/>
            </a:endParaRPr>
          </a:p>
          <a:p>
            <a:pPr algn="l"/>
            <a:endParaRPr lang="ru-RU" sz="2000" b="1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457200" y="307181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8000"/>
                </a:solidFill>
                <a:latin typeface="Comic Sans MS" pitchFamily="66" charset="0"/>
                <a:cs typeface="Aparajita" pitchFamily="34" charset="0"/>
              </a:rPr>
              <a:t>Занятия по изобразительной деятельности с использованием нетрадиционных техник представляют широкие возможности для изучения особенностей детей, для развития у них не только художественных способностей, но и внимания, наблюдательности,</a:t>
            </a:r>
          </a:p>
          <a:p>
            <a:pPr algn="l"/>
            <a:r>
              <a:rPr lang="ru-RU" sz="2000" b="1">
                <a:solidFill>
                  <a:srgbClr val="008000"/>
                </a:solidFill>
                <a:latin typeface="Comic Sans MS" pitchFamily="66" charset="0"/>
                <a:cs typeface="Aparajita" pitchFamily="34" charset="0"/>
              </a:rPr>
              <a:t>настойчивости и воли, необходимых для подготовки ребенка к школе.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E:\фоны ИЗО\f69ef0c19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20638" y="381000"/>
            <a:ext cx="89360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23875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ЗАДАЧИ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-Обучать нетрадиционным способам рисования, учить активно и творчески применять усвоенные способы в </a:t>
            </a:r>
            <a:r>
              <a:rPr lang="ru-RU" sz="2000" b="1" dirty="0" err="1">
                <a:solidFill>
                  <a:srgbClr val="0000FF"/>
                </a:solidFill>
                <a:latin typeface="Comic Sans MS" pitchFamily="66" charset="0"/>
              </a:rPr>
              <a:t>изодеятельности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;</a:t>
            </a: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-Вызвать интерес к различным изобразительным материалам и желание действовать с ними, побуждать детей изображать доступными им средствами изобразительности то, что для них интересно или эмоционально;</a:t>
            </a: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-Развивать умение планировать свою деятельность;</a:t>
            </a: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-Воспитывать интерес к художественному творчеству.</a:t>
            </a: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                               ЦЕЛЬ:</a:t>
            </a:r>
          </a:p>
          <a:p>
            <a:pPr indent="523875" algn="l"/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-Формировать художественные способности и нравственные черты личности через нетрадиционные техники рисования.</a:t>
            </a:r>
          </a:p>
        </p:txBody>
      </p:sp>
      <p:pic>
        <p:nvPicPr>
          <p:cNvPr id="4100" name="Рисунок 4" descr="E:\ИЗО ЛЮСЯ\5400dabf01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25352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595438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     Проблема развития художественно-творческих 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способностей детей решается в процессе дополнения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   традиционных приёмов обучения рисованию нетрадиционными техниками.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   Рисование необычными </a:t>
            </a:r>
            <a:r>
              <a:rPr lang="ru-RU" sz="2400" b="1" dirty="0" err="1" smtClean="0">
                <a:solidFill>
                  <a:srgbClr val="0033CC"/>
                </a:solidFill>
                <a:latin typeface="Comic Sans MS" pitchFamily="66" charset="0"/>
              </a:rPr>
              <a:t>материалами,оригинальны</a:t>
            </a: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-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ми техниками позволяет детям ощутить незабываемые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   положительные эмоции и развивать творческие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способности.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Ведущая педагогическая идея-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способствовать 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развитию у дошкольников интеллектуальных и 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творческих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способностей,выражать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восприятие окру-</a:t>
            </a:r>
          </a:p>
          <a:p>
            <a:pPr algn="l"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жающего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их мира с помощью нетрадиционных техник рисования.</a:t>
            </a:r>
            <a:endParaRPr lang="ru-RU" sz="24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l"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    </a:t>
            </a:r>
            <a:endParaRPr lang="ru-RU" sz="24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38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1000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962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292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150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2133600" y="5334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Концептуальность-(новизна опыта)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595438"/>
            <a:ext cx="8763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 уметь применять усвоенные техники рисования в изобразительной деятельности;                           </a:t>
            </a:r>
          </a:p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 использовать технику «пальцеграфия» способом примакивания ;</a:t>
            </a:r>
          </a:p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усвоить технику печатания пробкой, рисования ватными палочками;</a:t>
            </a:r>
          </a:p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 использовать технику тычкования жесткой кистью,технику рисования ладошкой, рисование губкой, рисование свечой;</a:t>
            </a:r>
          </a:p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 оценивать свои и работы других, делиться впечатлениями;</a:t>
            </a:r>
          </a:p>
          <a:p>
            <a:pPr algn="l">
              <a:tabLst>
                <a:tab pos="457200" algn="l"/>
              </a:tabLst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    владеть зрительной оценкой формы           предмета, ориентироваться в пространстве, иметь чувство цвета.</a:t>
            </a:r>
            <a:endParaRPr lang="ru-RU" sz="24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38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1000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9624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292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15000"/>
            <a:ext cx="381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2133600" y="533400"/>
            <a:ext cx="6781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Ожидаемые результаты: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По окончанию </a:t>
            </a:r>
            <a:r>
              <a:rPr lang="ru-RU" sz="2400" b="1" dirty="0" smtClean="0">
                <a:solidFill>
                  <a:srgbClr val="009900"/>
                </a:solidFill>
                <a:latin typeface="Comic Sans MS" pitchFamily="66" charset="0"/>
              </a:rPr>
              <a:t>опыта дети </a:t>
            </a:r>
            <a:r>
              <a:rPr lang="ru-RU" sz="2400" b="1" dirty="0">
                <a:solidFill>
                  <a:srgbClr val="009900"/>
                </a:solidFill>
                <a:latin typeface="Comic Sans MS" pitchFamily="66" charset="0"/>
              </a:rPr>
              <a:t>должны: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Результативность опыта: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Дети знают различные нетрадиционные изобразительные материалы, умеют самостоятельно выбрать материал для выполнения творческой работы;</a:t>
            </a:r>
          </a:p>
          <a:p>
            <a:r>
              <a:rPr lang="ru-RU" sz="2000" b="1" dirty="0" smtClean="0">
                <a:solidFill>
                  <a:srgbClr val="0033CC"/>
                </a:solidFill>
              </a:rPr>
              <a:t>У детей сформировались практические умения и навыки действий с различными видами материалов (бумага, салфетка, картофель, вата, глина, соленое тесто, поролон, пробка, ватные палочки),</a:t>
            </a:r>
          </a:p>
          <a:p>
            <a:r>
              <a:rPr lang="ru-RU" sz="2000" b="1" dirty="0" smtClean="0">
                <a:solidFill>
                  <a:srgbClr val="0033CC"/>
                </a:solidFill>
              </a:rPr>
              <a:t>Дети овладели определёнными нетрадиционными изобразительными техниками («рисование пальчиком», «ватной палочкой», «ладошкой», «оттиск пробкой, печатками из картофеля, поролоном»; «скатывание», «рваная бумага») ;</a:t>
            </a:r>
          </a:p>
          <a:p>
            <a:r>
              <a:rPr lang="ru-RU" sz="2000" b="1" dirty="0" smtClean="0">
                <a:solidFill>
                  <a:srgbClr val="0033CC"/>
                </a:solidFill>
              </a:rPr>
              <a:t>Появился устойчивый интерес и желание выполнить творческую работу.</a:t>
            </a:r>
            <a:endParaRPr lang="ru-RU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9800" y="381000"/>
            <a:ext cx="37016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rdia New" pitchFamily="34" charset="-34"/>
              </a:rPr>
              <a:t>«</a:t>
            </a:r>
            <a:r>
              <a:rPr lang="ru-RU" sz="32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rdia New" pitchFamily="34" charset="-34"/>
              </a:rPr>
              <a:t>Пальцеграфия</a:t>
            </a:r>
            <a:r>
              <a:rPr lang="ru-RU" sz="32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rdia New" pitchFamily="34" charset="-34"/>
              </a:rPr>
              <a:t>»</a:t>
            </a:r>
          </a:p>
        </p:txBody>
      </p:sp>
      <p:pic>
        <p:nvPicPr>
          <p:cNvPr id="8" name="Рисунок 7" descr="DSC03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6276">
            <a:off x="5424488" y="1246188"/>
            <a:ext cx="3152775" cy="236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 rot="444292">
            <a:off x="5268913" y="3622675"/>
            <a:ext cx="3036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«Рукавички для зверей»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Рисунок 4" descr="DSC03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9685">
            <a:off x="706958" y="1156828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6502">
            <a:off x="2433110" y="3758768"/>
            <a:ext cx="3403023" cy="255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 rot="-714066">
            <a:off x="3074988" y="3281363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 rot="-612038">
            <a:off x="1001713" y="3663950"/>
            <a:ext cx="2682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«Мимоза для мамы»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 rot="-457643">
            <a:off x="3444875" y="6156325"/>
            <a:ext cx="209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«Ветка рябины»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524000" y="533400"/>
            <a:ext cx="4992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66"/>
                </a:solidFill>
                <a:latin typeface="Comic Sans MS" pitchFamily="66" charset="0"/>
              </a:rPr>
              <a:t>«Отпечаток ладошкой»</a:t>
            </a:r>
          </a:p>
        </p:txBody>
      </p:sp>
      <p:pic>
        <p:nvPicPr>
          <p:cNvPr id="5" name="Рисунок 4" descr="DSC03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419600" cy="3962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DSC03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572000"/>
            <a:ext cx="3048000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272" name="Прямоугольник 9"/>
          <p:cNvSpPr>
            <a:spLocks noChangeArrowheads="1"/>
          </p:cNvSpPr>
          <p:nvPr/>
        </p:nvSpPr>
        <p:spPr bwMode="auto">
          <a:xfrm>
            <a:off x="381000" y="44196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« Веселые осьминожки»</a:t>
            </a:r>
            <a:endParaRPr lang="ru-RU" sz="2000"/>
          </a:p>
        </p:txBody>
      </p:sp>
      <p:pic>
        <p:nvPicPr>
          <p:cNvPr id="11" name="Рисунок 10" descr="DSC03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2895600" cy="3276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33400" y="2286000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marL="342900" indent="-342900">
              <a:tabLst>
                <a:tab pos="457200" algn="l"/>
                <a:tab pos="711200" algn="l"/>
              </a:tabLst>
            </a:pPr>
            <a:endParaRPr lang="ru-RU" sz="2000">
              <a:latin typeface="Comic Sans MS" pitchFamily="66" charset="0"/>
            </a:endParaRPr>
          </a:p>
          <a:p>
            <a:pPr marL="342900" indent="-342900" algn="l">
              <a:tabLst>
                <a:tab pos="457200" algn="l"/>
                <a:tab pos="711200" algn="l"/>
              </a:tabLst>
            </a:pPr>
            <a:r>
              <a:rPr lang="ru-RU"/>
              <a:t>.</a:t>
            </a:r>
          </a:p>
          <a:p>
            <a:pPr marL="342900" indent="-342900" algn="l" eaLnBrk="0" hangingPunct="0">
              <a:tabLst>
                <a:tab pos="457200" algn="l"/>
                <a:tab pos="711200" algn="l"/>
              </a:tabLst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381000"/>
            <a:ext cx="4346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rdia New" pitchFamily="34" charset="-34"/>
              </a:rPr>
              <a:t>«Рисование свечой»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SC03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2390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DEDCB615701EC4699C573A7F151030B" ma:contentTypeVersion="0" ma:contentTypeDescription="Создание документа." ma:contentTypeScope="" ma:versionID="e6c6902f0ede2c39dba0b401c7ccd0a1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21C37-08FA-4661-A2AA-55044774DFAE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61B88F-DE5D-4A64-854E-601E0D3F0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66578E-4794-45C6-8E6E-77CC6FF63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489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Евгенич</dc:creator>
  <cp:lastModifiedBy>Евгенич</cp:lastModifiedBy>
  <cp:revision>101</cp:revision>
  <cp:lastPrinted>1601-01-01T00:00:00Z</cp:lastPrinted>
  <dcterms:created xsi:type="dcterms:W3CDTF">1601-01-01T00:00:00Z</dcterms:created>
  <dcterms:modified xsi:type="dcterms:W3CDTF">2016-02-03T21:15:12Z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