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AC37-7275-44A8-9BC0-A4FC251BE531}" type="datetimeFigureOut">
              <a:rPr lang="ru-RU" smtClean="0"/>
              <a:pPr/>
              <a:t>30.09.2011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45B3-6040-4147-99AA-632F57684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AC37-7275-44A8-9BC0-A4FC251BE531}" type="datetimeFigureOut">
              <a:rPr lang="ru-RU" smtClean="0"/>
              <a:pPr/>
              <a:t>30.09.2011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45B3-6040-4147-99AA-632F57684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AC37-7275-44A8-9BC0-A4FC251BE531}" type="datetimeFigureOut">
              <a:rPr lang="ru-RU" smtClean="0"/>
              <a:pPr/>
              <a:t>30.09.2011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45B3-6040-4147-99AA-632F57684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AC37-7275-44A8-9BC0-A4FC251BE531}" type="datetimeFigureOut">
              <a:rPr lang="ru-RU" smtClean="0"/>
              <a:pPr/>
              <a:t>30.09.2011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45B3-6040-4147-99AA-632F57684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AC37-7275-44A8-9BC0-A4FC251BE531}" type="datetimeFigureOut">
              <a:rPr lang="ru-RU" smtClean="0"/>
              <a:pPr/>
              <a:t>30.09.2011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45B3-6040-4147-99AA-632F57684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AC37-7275-44A8-9BC0-A4FC251BE531}" type="datetimeFigureOut">
              <a:rPr lang="ru-RU" smtClean="0"/>
              <a:pPr/>
              <a:t>30.09.2011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45B3-6040-4147-99AA-632F57684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AC37-7275-44A8-9BC0-A4FC251BE531}" type="datetimeFigureOut">
              <a:rPr lang="ru-RU" smtClean="0"/>
              <a:pPr/>
              <a:t>30.09.2011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45B3-6040-4147-99AA-632F57684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AC37-7275-44A8-9BC0-A4FC251BE531}" type="datetimeFigureOut">
              <a:rPr lang="ru-RU" smtClean="0"/>
              <a:pPr/>
              <a:t>30.09.2011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45B3-6040-4147-99AA-632F57684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AC37-7275-44A8-9BC0-A4FC251BE531}" type="datetimeFigureOut">
              <a:rPr lang="ru-RU" smtClean="0"/>
              <a:pPr/>
              <a:t>30.09.2011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45B3-6040-4147-99AA-632F57684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AC37-7275-44A8-9BC0-A4FC251BE531}" type="datetimeFigureOut">
              <a:rPr lang="ru-RU" smtClean="0"/>
              <a:pPr/>
              <a:t>30.09.2011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45B3-6040-4147-99AA-632F57684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AC37-7275-44A8-9BC0-A4FC251BE531}" type="datetimeFigureOut">
              <a:rPr lang="ru-RU" smtClean="0"/>
              <a:pPr/>
              <a:t>30.09.2011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45B3-6040-4147-99AA-632F57684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0AC37-7275-44A8-9BC0-A4FC251BE531}" type="datetimeFigureOut">
              <a:rPr lang="ru-RU" smtClean="0"/>
              <a:pPr/>
              <a:t>30.09.2011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345B3-6040-4147-99AA-632F57684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nevskaya.ru/upload/iblock/02f/photo_31.jpg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://i049.radikal.ru/0806/50/4d22c5b79a6a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2.jpeg"/><Relationship Id="rId4" Type="http://schemas.openxmlformats.org/officeDocument/2006/relationships/hyperlink" Target="http://upload.wikimedia.org/wikipedia/commons/c/c9/Wild_shortbeak_echidna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О братьях наших меньших,Display Only,A,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57752" y="1428737"/>
            <a:ext cx="3600448" cy="217171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братьях наших меньших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57752" y="3886200"/>
            <a:ext cx="3500462" cy="190025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Литературное чтение 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класс</a:t>
            </a:r>
            <a:endParaRPr lang="en-US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Тест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сибирска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714356"/>
            <a:ext cx="1583554" cy="1276345"/>
          </a:xfrm>
          <a:prstGeom prst="rect">
            <a:avLst/>
          </a:prstGeom>
        </p:spPr>
      </p:pic>
      <p:pic>
        <p:nvPicPr>
          <p:cNvPr id="5" name="Рисунок 4" descr="такс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4857760"/>
            <a:ext cx="1792585" cy="1443031"/>
          </a:xfrm>
          <a:prstGeom prst="rect">
            <a:avLst/>
          </a:prstGeom>
        </p:spPr>
      </p:pic>
      <p:pic>
        <p:nvPicPr>
          <p:cNvPr id="6" name="Рисунок 5" descr="еж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794" y="2857496"/>
            <a:ext cx="13335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9,3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14348" y="214290"/>
            <a:ext cx="7972452" cy="3714776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Вопрос № </a:t>
            </a:r>
            <a:r>
              <a:rPr lang="ru-RU" sz="3200" dirty="0" smtClean="0">
                <a:solidFill>
                  <a:srgbClr val="FF0000"/>
                </a:solidFill>
              </a:rPr>
              <a:t>9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smtClean="0">
                <a:solidFill>
                  <a:schemeClr val="tx2"/>
                </a:solidFill>
              </a:rPr>
              <a:t>Какие слова в стихотворении В. </a:t>
            </a:r>
            <a:r>
              <a:rPr lang="ru-RU" sz="3200" dirty="0" err="1" smtClean="0">
                <a:solidFill>
                  <a:schemeClr val="tx2"/>
                </a:solidFill>
              </a:rPr>
              <a:t>Берестова</a:t>
            </a:r>
            <a:r>
              <a:rPr lang="ru-RU" sz="3200" dirty="0" smtClean="0">
                <a:solidFill>
                  <a:schemeClr val="tx2"/>
                </a:solidFill>
              </a:rPr>
              <a:t> «Лягушата» помогают «увидеть», как скачут лягушки?</a:t>
            </a:r>
            <a:br>
              <a:rPr lang="ru-RU" sz="3200" dirty="0" smtClean="0">
                <a:solidFill>
                  <a:schemeClr val="tx2"/>
                </a:solidFill>
              </a:rPr>
            </a:br>
            <a:r>
              <a:rPr lang="ru-RU" sz="3200" dirty="0" smtClean="0"/>
              <a:t>Раньше были мы икрою, ква-ква!</a:t>
            </a:r>
            <a:br>
              <a:rPr lang="ru-RU" sz="3200" dirty="0" smtClean="0"/>
            </a:br>
            <a:r>
              <a:rPr lang="ru-RU" sz="3200" dirty="0" smtClean="0"/>
              <a:t>А теперь мы все – герои, ать-два!</a:t>
            </a:r>
            <a:r>
              <a:rPr lang="ru-RU" sz="3200" dirty="0" smtClean="0">
                <a:solidFill>
                  <a:schemeClr val="tx2"/>
                </a:solidFill>
              </a:rPr>
              <a:t/>
            </a:r>
            <a:br>
              <a:rPr lang="ru-RU" sz="3200" dirty="0" smtClean="0">
                <a:solidFill>
                  <a:schemeClr val="tx2"/>
                </a:solidFill>
              </a:rPr>
            </a:b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28596" y="3714752"/>
            <a:ext cx="3143272" cy="271462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А.  были мы</a:t>
            </a:r>
          </a:p>
          <a:p>
            <a:r>
              <a:rPr lang="ru-RU" dirty="0" smtClean="0"/>
              <a:t>В.  ква-ква!</a:t>
            </a:r>
          </a:p>
          <a:p>
            <a:r>
              <a:rPr lang="ru-RU" dirty="0" smtClean="0"/>
              <a:t>С.  ать-два!</a:t>
            </a:r>
          </a:p>
          <a:p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714348" y="3786190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А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14348" y="4357694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В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14348" y="4929198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10,2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14348" y="214290"/>
            <a:ext cx="7972452" cy="250033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Вопрос № </a:t>
            </a:r>
            <a:r>
              <a:rPr lang="ru-RU" sz="3200" dirty="0" smtClean="0">
                <a:solidFill>
                  <a:srgbClr val="FF0000"/>
                </a:solidFill>
              </a:rPr>
              <a:t>10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>
                <a:solidFill>
                  <a:schemeClr val="tx2"/>
                </a:solidFill>
              </a:rPr>
              <a:t> Закончи предложение:</a:t>
            </a:r>
            <a:br>
              <a:rPr lang="ru-RU" sz="3200" dirty="0" smtClean="0">
                <a:solidFill>
                  <a:schemeClr val="tx2"/>
                </a:solidFill>
              </a:rPr>
            </a:br>
            <a:r>
              <a:rPr lang="ru-RU" sz="3200" dirty="0" smtClean="0"/>
              <a:t>Мы в ответе не только за себя,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714348" y="4143380"/>
            <a:ext cx="5857916" cy="214314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А. но и за папу и за маму.</a:t>
            </a:r>
          </a:p>
          <a:p>
            <a:r>
              <a:rPr lang="ru-RU" dirty="0" smtClean="0"/>
              <a:t>В. но и за братьев наших меньших.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1000100" y="4214818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А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000100" y="4786322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В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86314" y="500042"/>
            <a:ext cx="3900486" cy="5929354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Литература:</a:t>
            </a:r>
          </a:p>
          <a:p>
            <a:r>
              <a:rPr lang="ru-RU" dirty="0"/>
              <a:t>Литературное чтение. </a:t>
            </a:r>
            <a:r>
              <a:rPr lang="ru-RU" dirty="0" smtClean="0"/>
              <a:t>1 </a:t>
            </a:r>
            <a:r>
              <a:rPr lang="ru-RU" dirty="0"/>
              <a:t>класс. Учеб. </a:t>
            </a:r>
            <a:r>
              <a:rPr lang="ru-RU" dirty="0" smtClean="0"/>
              <a:t>для </a:t>
            </a:r>
            <a:r>
              <a:rPr lang="ru-RU" dirty="0" err="1"/>
              <a:t>общеобразоват</a:t>
            </a:r>
            <a:r>
              <a:rPr lang="ru-RU" dirty="0"/>
              <a:t>. </a:t>
            </a:r>
            <a:r>
              <a:rPr lang="ru-RU" dirty="0" smtClean="0"/>
              <a:t>учреждений</a:t>
            </a:r>
            <a:r>
              <a:rPr lang="ru-RU" dirty="0"/>
              <a:t>. В 2 ч. Ч. </a:t>
            </a:r>
            <a:r>
              <a:rPr lang="ru-RU" dirty="0" smtClean="0"/>
              <a:t>2 </a:t>
            </a:r>
            <a:r>
              <a:rPr lang="ru-RU" dirty="0"/>
              <a:t>/ [сост. Л. Ф. Климанова и др.]. </a:t>
            </a:r>
            <a:r>
              <a:rPr lang="ru-RU" dirty="0" smtClean="0"/>
              <a:t>– </a:t>
            </a:r>
            <a:r>
              <a:rPr lang="ru-RU" dirty="0"/>
              <a:t>М.: Просвещение, </a:t>
            </a:r>
            <a:r>
              <a:rPr lang="ru-RU" dirty="0" smtClean="0"/>
              <a:t>2010.</a:t>
            </a:r>
            <a:endParaRPr lang="ru-RU" dirty="0"/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Иллюстрации: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u="sng" dirty="0">
                <a:hlinkClick r:id="rId2"/>
              </a:rPr>
              <a:t>http://i049.radikal.ru/0806/50/4d22c5b79a6a.jpg</a:t>
            </a:r>
            <a:r>
              <a:rPr lang="ru-RU" dirty="0"/>
              <a:t> - рамка</a:t>
            </a:r>
          </a:p>
          <a:p>
            <a:r>
              <a:rPr lang="ru-RU" u="sng" dirty="0" smtClean="0">
                <a:hlinkClick r:id="rId3"/>
              </a:rPr>
              <a:t>http://www.kanevskaya.ru/upload/iblock/02f/photo_31.jpg</a:t>
            </a:r>
            <a:r>
              <a:rPr lang="ru-RU" dirty="0" smtClean="0"/>
              <a:t>  - дикобраз</a:t>
            </a:r>
          </a:p>
          <a:p>
            <a:r>
              <a:rPr lang="ru-RU" u="sng" dirty="0" smtClean="0">
                <a:hlinkClick r:id="rId4"/>
              </a:rPr>
              <a:t>http://upload.wikimedia.org/wikipedia/commons/c/c9/Wild_shortbeak_echidna.jpg</a:t>
            </a:r>
            <a:r>
              <a:rPr lang="ru-RU" dirty="0" smtClean="0"/>
              <a:t> - ехидна</a:t>
            </a:r>
          </a:p>
          <a:p>
            <a:endParaRPr lang="ru-RU" dirty="0"/>
          </a:p>
        </p:txBody>
      </p:sp>
      <p:pic>
        <p:nvPicPr>
          <p:cNvPr id="4" name="Рисунок 3" descr="сибирская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4348" y="714356"/>
            <a:ext cx="1583554" cy="1276345"/>
          </a:xfrm>
          <a:prstGeom prst="rect">
            <a:avLst/>
          </a:prstGeom>
        </p:spPr>
      </p:pic>
      <p:pic>
        <p:nvPicPr>
          <p:cNvPr id="5" name="Рисунок 4" descr="еж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28794" y="2857496"/>
            <a:ext cx="13335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такса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2910" y="4857760"/>
            <a:ext cx="1792585" cy="14430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1,3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14348" y="214290"/>
            <a:ext cx="7972452" cy="285752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Вопрос № 1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>
                <a:solidFill>
                  <a:srgbClr val="0070C0"/>
                </a:solidFill>
              </a:rPr>
              <a:t>О ком эти строки?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Странные существа – в шерсти, перьях и чешуе. Совсем на нас не похожи. Живут они за околицей, в лесах, полях и болотах.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214414" y="3143248"/>
            <a:ext cx="5857916" cy="214314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А. О зверях.</a:t>
            </a:r>
          </a:p>
          <a:p>
            <a:r>
              <a:rPr lang="ru-RU" dirty="0" smtClean="0"/>
              <a:t>В. О птицах.</a:t>
            </a:r>
          </a:p>
          <a:p>
            <a:r>
              <a:rPr lang="ru-RU" dirty="0" smtClean="0"/>
              <a:t>С. О братьях наших меньших.</a:t>
            </a:r>
          </a:p>
          <a:p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1500166" y="3214686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А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500166" y="3786190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В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500166" y="4357694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2,3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14348" y="214290"/>
            <a:ext cx="7972452" cy="2571768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Вопрос № </a:t>
            </a:r>
            <a:r>
              <a:rPr lang="ru-RU" sz="3200" dirty="0" smtClean="0">
                <a:solidFill>
                  <a:srgbClr val="FF0000"/>
                </a:solidFill>
              </a:rPr>
              <a:t>2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>
                <a:solidFill>
                  <a:srgbClr val="0070C0"/>
                </a:solidFill>
              </a:rPr>
              <a:t>Почему щенок в стихотворении С. Михалкова «</a:t>
            </a:r>
            <a:r>
              <a:rPr lang="ru-RU" sz="3200" dirty="0" smtClean="0"/>
              <a:t>перепортил всё, что мог</a:t>
            </a:r>
            <a:r>
              <a:rPr lang="ru-RU" sz="3200" dirty="0" smtClean="0">
                <a:solidFill>
                  <a:srgbClr val="0070C0"/>
                </a:solidFill>
              </a:rPr>
              <a:t>»?</a:t>
            </a:r>
            <a:br>
              <a:rPr lang="ru-RU" sz="3200" dirty="0" smtClean="0">
                <a:solidFill>
                  <a:srgbClr val="0070C0"/>
                </a:solidFill>
              </a:rPr>
            </a:br>
            <a:endParaRPr lang="ru-RU" sz="32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714348" y="3143248"/>
            <a:ext cx="6357982" cy="314327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А. Щенок был невоспитанный</a:t>
            </a:r>
          </a:p>
          <a:p>
            <a:r>
              <a:rPr lang="ru-RU" dirty="0" smtClean="0"/>
              <a:t>В. Щенка оставили без присмотра, а он был маленький и ему было скучно.</a:t>
            </a:r>
          </a:p>
          <a:p>
            <a:r>
              <a:rPr lang="ru-RU" dirty="0" smtClean="0"/>
              <a:t>С. Щенок был вредный.</a:t>
            </a:r>
          </a:p>
          <a:p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1000100" y="3214686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А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000100" y="3786190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В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000100" y="5286388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3,2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14348" y="214290"/>
            <a:ext cx="7972452" cy="2714644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Вопрос № </a:t>
            </a:r>
            <a:r>
              <a:rPr lang="ru-RU" sz="3200" dirty="0" smtClean="0">
                <a:solidFill>
                  <a:srgbClr val="FF0000"/>
                </a:solidFill>
              </a:rPr>
              <a:t>3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>
                <a:solidFill>
                  <a:srgbClr val="0070C0"/>
                </a:solidFill>
              </a:rPr>
              <a:t>Может ли быть злым человек, который любит животных?</a:t>
            </a:r>
            <a:br>
              <a:rPr lang="ru-RU" sz="3200" dirty="0" smtClean="0">
                <a:solidFill>
                  <a:srgbClr val="0070C0"/>
                </a:solidFill>
              </a:rPr>
            </a:br>
            <a:endParaRPr lang="ru-RU" sz="32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5214942" y="3143248"/>
            <a:ext cx="1928826" cy="1500198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А. Да</a:t>
            </a:r>
          </a:p>
          <a:p>
            <a:r>
              <a:rPr lang="ru-RU" dirty="0" smtClean="0"/>
              <a:t>В. Нет</a:t>
            </a:r>
          </a:p>
          <a:p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5500694" y="3214686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А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500694" y="3786190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В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4,3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14348" y="214290"/>
            <a:ext cx="7972452" cy="35719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Вопрос № </a:t>
            </a:r>
            <a:r>
              <a:rPr lang="ru-RU" sz="3200" dirty="0" smtClean="0">
                <a:solidFill>
                  <a:srgbClr val="FF0000"/>
                </a:solidFill>
              </a:rPr>
              <a:t>4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smtClean="0">
                <a:solidFill>
                  <a:schemeClr val="tx2"/>
                </a:solidFill>
              </a:rPr>
              <a:t>Чем можно объяснить поведение ребят в рассказе В. Осеевой «Собака яростно лаяла»?</a:t>
            </a:r>
            <a:br>
              <a:rPr lang="ru-RU" sz="3200" dirty="0" smtClean="0">
                <a:solidFill>
                  <a:schemeClr val="tx2"/>
                </a:solidFill>
              </a:rPr>
            </a:br>
            <a:endParaRPr lang="ru-RU" sz="32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142976" y="4143380"/>
            <a:ext cx="5143536" cy="214314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А. Равнодушием</a:t>
            </a:r>
          </a:p>
          <a:p>
            <a:r>
              <a:rPr lang="ru-RU" dirty="0" smtClean="0"/>
              <a:t>В. Нерешительностью</a:t>
            </a:r>
          </a:p>
          <a:p>
            <a:r>
              <a:rPr lang="ru-RU" dirty="0" smtClean="0"/>
              <a:t>С. Испугом</a:t>
            </a:r>
          </a:p>
          <a:p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1428728" y="4214818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А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428728" y="4786322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В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428728" y="5357826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5,3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14348" y="214290"/>
            <a:ext cx="7972452" cy="3714776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Вопрос № </a:t>
            </a:r>
            <a:r>
              <a:rPr lang="ru-RU" sz="2800" dirty="0" smtClean="0">
                <a:solidFill>
                  <a:srgbClr val="FF0000"/>
                </a:solidFill>
              </a:rPr>
              <a:t>5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smtClean="0">
                <a:solidFill>
                  <a:schemeClr val="tx2"/>
                </a:solidFill>
              </a:rPr>
              <a:t>Какое слово пропущено в начале стихотворения И. </a:t>
            </a:r>
            <a:r>
              <a:rPr lang="ru-RU" sz="2800" dirty="0" err="1" smtClean="0">
                <a:solidFill>
                  <a:schemeClr val="tx2"/>
                </a:solidFill>
              </a:rPr>
              <a:t>Токмаковой</a:t>
            </a:r>
            <a:r>
              <a:rPr lang="ru-RU" sz="2800" dirty="0" smtClean="0">
                <a:solidFill>
                  <a:schemeClr val="tx2"/>
                </a:solidFill>
              </a:rPr>
              <a:t>?</a:t>
            </a:r>
            <a:br>
              <a:rPr lang="ru-RU" sz="2800" dirty="0" smtClean="0">
                <a:solidFill>
                  <a:schemeClr val="tx2"/>
                </a:solidFill>
              </a:rPr>
            </a:br>
            <a:r>
              <a:rPr lang="ru-RU" sz="2800" dirty="0" smtClean="0"/>
              <a:t>Не верблюда, не корову,</a:t>
            </a:r>
            <a:br>
              <a:rPr lang="ru-RU" sz="2800" dirty="0" smtClean="0"/>
            </a:br>
            <a:r>
              <a:rPr lang="ru-RU" sz="2800" dirty="0" smtClean="0"/>
              <a:t>Не бизона, не коня,</a:t>
            </a:r>
            <a:br>
              <a:rPr lang="ru-RU" sz="2800" dirty="0" smtClean="0"/>
            </a:br>
            <a:r>
              <a:rPr lang="ru-RU" sz="2800" dirty="0" smtClean="0"/>
              <a:t>Я прошу вас,</a:t>
            </a:r>
            <a:br>
              <a:rPr lang="ru-RU" sz="2800" dirty="0" smtClean="0"/>
            </a:br>
            <a:r>
              <a:rPr lang="ru-RU" sz="2800" dirty="0" smtClean="0"/>
              <a:t>Чтоб ….</a:t>
            </a:r>
            <a:br>
              <a:rPr lang="ru-RU" sz="2800" dirty="0" smtClean="0"/>
            </a:br>
            <a:r>
              <a:rPr lang="ru-RU" sz="2800" dirty="0" smtClean="0"/>
              <a:t>Вы купили для меня.</a:t>
            </a:r>
            <a:endParaRPr lang="ru-RU" sz="32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500034" y="4143380"/>
            <a:ext cx="2928958" cy="214314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А. котёнка</a:t>
            </a:r>
          </a:p>
          <a:p>
            <a:r>
              <a:rPr lang="ru-RU" dirty="0" smtClean="0"/>
              <a:t>В. лисёнка</a:t>
            </a:r>
          </a:p>
          <a:p>
            <a:r>
              <a:rPr lang="ru-RU" dirty="0" smtClean="0"/>
              <a:t>С. щеночка</a:t>
            </a:r>
          </a:p>
          <a:p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785786" y="4214818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А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85786" y="4786322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В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85786" y="5357826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С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929190" y="3000372"/>
            <a:ext cx="150019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6,3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14348" y="214290"/>
            <a:ext cx="7972452" cy="3786214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Вопрос № </a:t>
            </a:r>
            <a:r>
              <a:rPr lang="ru-RU" sz="3200" dirty="0" smtClean="0">
                <a:solidFill>
                  <a:srgbClr val="FF0000"/>
                </a:solidFill>
              </a:rPr>
              <a:t>6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>
                <a:solidFill>
                  <a:schemeClr val="tx2"/>
                </a:solidFill>
              </a:rPr>
              <a:t>О ком рассказано в тексте?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….. бывают домашние, охотничьи, ездовые, поводыри для слепых. Они охраняют дом и помогают пастухам пасти скот. У них чуткий нюх и прекрасный слух.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642910" y="4286256"/>
            <a:ext cx="2857520" cy="214314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А  О кошках</a:t>
            </a:r>
          </a:p>
          <a:p>
            <a:r>
              <a:rPr lang="ru-RU" dirty="0" smtClean="0"/>
              <a:t>В  О собаках</a:t>
            </a:r>
          </a:p>
          <a:p>
            <a:r>
              <a:rPr lang="ru-RU" dirty="0" smtClean="0"/>
              <a:t>С. Об оленях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928662" y="4357694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А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928662" y="4929198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В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928662" y="5500702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С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57224" y="1428736"/>
            <a:ext cx="57150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7,2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14348" y="214290"/>
            <a:ext cx="7972452" cy="321471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Вопрос № </a:t>
            </a:r>
            <a:r>
              <a:rPr lang="ru-RU" sz="2800" dirty="0" smtClean="0">
                <a:solidFill>
                  <a:srgbClr val="FF0000"/>
                </a:solidFill>
              </a:rPr>
              <a:t>7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smtClean="0">
                <a:solidFill>
                  <a:schemeClr val="tx2"/>
                </a:solidFill>
              </a:rPr>
              <a:t>Какой это текст?</a:t>
            </a:r>
            <a:br>
              <a:rPr lang="ru-RU" sz="3200" dirty="0" smtClean="0">
                <a:solidFill>
                  <a:schemeClr val="tx2"/>
                </a:solidFill>
              </a:rPr>
            </a:br>
            <a:r>
              <a:rPr lang="ru-RU" sz="3200" dirty="0" smtClean="0"/>
              <a:t>Собаки бывают домашние, охотничьи, ездовые, поводыри для слепых. Они охраняют дом и помогают пастухам пасти скот. У них чуткий нюх и прекрасный слух.</a:t>
            </a:r>
            <a:endParaRPr lang="ru-RU" sz="32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500034" y="4071942"/>
            <a:ext cx="4071966" cy="171451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А. Научный</a:t>
            </a:r>
          </a:p>
          <a:p>
            <a:r>
              <a:rPr lang="ru-RU" dirty="0" smtClean="0"/>
              <a:t>В. Художественный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785786" y="4143380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А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85786" y="4714884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В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8,4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14348" y="500042"/>
            <a:ext cx="7972452" cy="2714644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Вопрос № </a:t>
            </a:r>
            <a:r>
              <a:rPr lang="en-US" sz="3200" dirty="0" smtClean="0">
                <a:solidFill>
                  <a:srgbClr val="FF0000"/>
                </a:solidFill>
              </a:rPr>
              <a:t>8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>
                <a:solidFill>
                  <a:schemeClr val="tx2"/>
                </a:solidFill>
              </a:rPr>
              <a:t> Какое по настроению стихотворение М. </a:t>
            </a:r>
            <a:r>
              <a:rPr lang="ru-RU" sz="3200" dirty="0" err="1" smtClean="0">
                <a:solidFill>
                  <a:schemeClr val="tx2"/>
                </a:solidFill>
              </a:rPr>
              <a:t>Пляцковского</a:t>
            </a:r>
            <a:r>
              <a:rPr lang="ru-RU" sz="3200" dirty="0" smtClean="0">
                <a:solidFill>
                  <a:schemeClr val="tx2"/>
                </a:solidFill>
              </a:rPr>
              <a:t> «Цап </a:t>
            </a:r>
            <a:r>
              <a:rPr lang="ru-RU" sz="3200" dirty="0" err="1" smtClean="0">
                <a:solidFill>
                  <a:schemeClr val="tx2"/>
                </a:solidFill>
              </a:rPr>
              <a:t>Царапыч</a:t>
            </a:r>
            <a:r>
              <a:rPr lang="ru-RU" sz="3200" dirty="0" smtClean="0">
                <a:solidFill>
                  <a:schemeClr val="tx2"/>
                </a:solidFill>
              </a:rPr>
              <a:t>»?</a:t>
            </a:r>
            <a:br>
              <a:rPr lang="ru-RU" sz="3200" dirty="0" smtClean="0">
                <a:solidFill>
                  <a:schemeClr val="tx2"/>
                </a:solidFill>
              </a:rPr>
            </a:br>
            <a:endParaRPr lang="ru-RU" sz="32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142976" y="4143380"/>
            <a:ext cx="3500462" cy="214314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dirty="0" smtClean="0"/>
              <a:t>А. Весёлое</a:t>
            </a:r>
          </a:p>
          <a:p>
            <a:r>
              <a:rPr lang="ru-RU" dirty="0" smtClean="0"/>
              <a:t>В. Насмешливое</a:t>
            </a:r>
          </a:p>
          <a:p>
            <a:r>
              <a:rPr lang="ru-RU" dirty="0" smtClean="0"/>
              <a:t>С. Печальное</a:t>
            </a:r>
          </a:p>
          <a:p>
            <a:r>
              <a:rPr lang="ru-RU" dirty="0" smtClean="0"/>
              <a:t>D. Радостное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1428728" y="4143380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А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428728" y="4714884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В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428728" y="5214950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С</a:t>
            </a:r>
          </a:p>
        </p:txBody>
      </p:sp>
      <p:sp>
        <p:nvSpPr>
          <p:cNvPr id="12" name="Овал 11"/>
          <p:cNvSpPr/>
          <p:nvPr/>
        </p:nvSpPr>
        <p:spPr>
          <a:xfrm>
            <a:off x="1428728" y="5715016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D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253</Words>
  <Application>Microsoft Office PowerPoint</Application>
  <PresentationFormat>Экран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 братьях наших меньших</vt:lpstr>
      <vt:lpstr>Вопрос № 1 О ком эти строки? Странные существа – в шерсти, перьях и чешуе. Совсем на нас не похожи. Живут они за околицей, в лесах, полях и болотах.</vt:lpstr>
      <vt:lpstr>Вопрос № 2 Почему щенок в стихотворении С. Михалкова «перепортил всё, что мог»? </vt:lpstr>
      <vt:lpstr>Вопрос № 3 Может ли быть злым человек, который любит животных? </vt:lpstr>
      <vt:lpstr>Вопрос № 4  Чем можно объяснить поведение ребят в рассказе В. Осеевой «Собака яростно лаяла»? </vt:lpstr>
      <vt:lpstr>Вопрос № 5  Какое слово пропущено в начале стихотворения И. Токмаковой? Не верблюда, не корову, Не бизона, не коня, Я прошу вас, Чтоб …. Вы купили для меня.</vt:lpstr>
      <vt:lpstr>Вопрос № 6 О ком рассказано в тексте? ….. бывают домашние, охотничьи, ездовые, поводыри для слепых. Они охраняют дом и помогают пастухам пасти скот. У них чуткий нюх и прекрасный слух. </vt:lpstr>
      <vt:lpstr>Вопрос № 7  Какой это текст? Собаки бывают домашние, охотничьи, ездовые, поводыри для слепых. Они охраняют дом и помогают пастухам пасти скот. У них чуткий нюх и прекрасный слух.</vt:lpstr>
      <vt:lpstr>Вопрос № 8  Какое по настроению стихотворение М. Пляцковского «Цап Царапыч»? </vt:lpstr>
      <vt:lpstr>Вопрос № 9  Какие слова в стихотворении В. Берестова «Лягушата» помогают «увидеть», как скачут лягушки? Раньше были мы икрою, ква-ква! А теперь мы все – герои, ать-два! </vt:lpstr>
      <vt:lpstr>Вопрос № 10  Закончи предложение: Мы в ответе не только за себя, 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братьях наших меньших</dc:title>
  <dc:creator>123456</dc:creator>
  <cp:lastModifiedBy>Александр Трефилов В</cp:lastModifiedBy>
  <cp:revision>32</cp:revision>
  <dcterms:created xsi:type="dcterms:W3CDTF">2011-09-09T18:37:32Z</dcterms:created>
  <dcterms:modified xsi:type="dcterms:W3CDTF">2011-09-30T07:29:42Z</dcterms:modified>
</cp:coreProperties>
</file>