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7"/>
  </p:notesMasterIdLst>
  <p:sldIdLst>
    <p:sldId id="256" r:id="rId2"/>
    <p:sldId id="286" r:id="rId3"/>
    <p:sldId id="276" r:id="rId4"/>
    <p:sldId id="277" r:id="rId5"/>
    <p:sldId id="278" r:id="rId6"/>
    <p:sldId id="293" r:id="rId7"/>
    <p:sldId id="279" r:id="rId8"/>
    <p:sldId id="281" r:id="rId9"/>
    <p:sldId id="282" r:id="rId10"/>
    <p:sldId id="283" r:id="rId11"/>
    <p:sldId id="284" r:id="rId12"/>
    <p:sldId id="285" r:id="rId13"/>
    <p:sldId id="287" r:id="rId14"/>
    <p:sldId id="292" r:id="rId15"/>
    <p:sldId id="28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3399"/>
    <a:srgbClr val="FFFFCC"/>
    <a:srgbClr val="D60093"/>
    <a:srgbClr val="990099"/>
    <a:srgbClr val="BAFCC5"/>
    <a:srgbClr val="AEF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3" autoAdjust="0"/>
    <p:restoredTop sz="94607" autoAdjust="0"/>
  </p:normalViewPr>
  <p:slideViewPr>
    <p:cSldViewPr>
      <p:cViewPr varScale="1">
        <p:scale>
          <a:sx n="74" d="100"/>
          <a:sy n="74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EDE22CE-8D8B-40B3-9DFD-824157F42F8E}" type="datetimeFigureOut">
              <a:rPr lang="ru-RU"/>
              <a:pPr/>
              <a:t>06.02.2016</a:t>
            </a:fld>
            <a:endParaRPr lang="ru-RU"/>
          </a:p>
        </p:txBody>
      </p:sp>
      <p:sp>
        <p:nvSpPr>
          <p:cNvPr id="348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AA1CFC5-A8A6-4EE4-B5FC-F35DFE13D1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097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12DB0-81DC-4B15-B219-997148FED5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66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83628-C93F-488F-B1D1-0E953CCEBF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10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19613-17F4-425A-9D38-2C6F01A500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82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4349F-1064-4F66-B90B-CB0289D276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20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58194-F30A-4102-B206-3A451778B0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0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9F874-582E-476E-903E-8D38A8BB43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28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8FD65-D0A2-4500-B94D-996EF4BD50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59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69A99-D360-4024-8847-C06CF157EE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77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FEE72-883F-4897-9D2F-94A7E22FE1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57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10DF9-C3BB-4546-846C-82F55C72D7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45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EACAC-B940-403E-A69A-73A61395C1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89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9DA09A-48CD-4C71-A28F-24C367D19A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4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5175"/>
            <a:ext cx="8964613" cy="12969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i="1" smtClean="0"/>
              <a:t>«</a:t>
            </a:r>
            <a:r>
              <a:rPr lang="ru-RU" sz="3600" b="1" smtClean="0">
                <a:latin typeface="Arial" charset="0"/>
              </a:rPr>
              <a:t>Развитие творческих способностей детей через нетрадиционные технологии по изодеятельности</a:t>
            </a:r>
            <a:r>
              <a:rPr lang="ru-RU" sz="3600" b="1" smtClean="0"/>
              <a:t>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84538"/>
            <a:ext cx="4608512" cy="1511300"/>
          </a:xfr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endParaRPr lang="ru-RU" sz="4000" i="1" smtClean="0">
              <a:solidFill>
                <a:schemeClr val="tx2"/>
              </a:solidFill>
            </a:endParaRPr>
          </a:p>
          <a:p>
            <a:pPr algn="l" eaLnBrk="1" hangingPunct="1">
              <a:lnSpc>
                <a:spcPct val="60000"/>
              </a:lnSpc>
            </a:pPr>
            <a:r>
              <a:rPr lang="ru-RU" sz="4000" b="1" i="1" smtClean="0">
                <a:solidFill>
                  <a:schemeClr val="tx2"/>
                </a:solidFill>
                <a:latin typeface="Arial" charset="0"/>
              </a:rPr>
              <a:t>Обобщение опыта работы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95288" y="4797425"/>
            <a:ext cx="7239000" cy="140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ru-RU" dirty="0"/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b="1" i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Петрова Е.Н.</a:t>
            </a:r>
            <a:r>
              <a:rPr lang="ru-RU" b="1" i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b="1" i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воспитатель </a:t>
            </a:r>
            <a:r>
              <a:rPr lang="ru-RU" b="1" i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МДОУ № 10</a:t>
            </a:r>
            <a:endParaRPr lang="ru-RU" b="1" i="1" dirty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b="1" i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«Серебряное копытце» г. Алушта</a:t>
            </a:r>
          </a:p>
        </p:txBody>
      </p:sp>
      <p:pic>
        <p:nvPicPr>
          <p:cNvPr id="3081" name="Picture 9" descr="DSCF05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420938"/>
            <a:ext cx="2960687" cy="39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2051" grpId="0" build="p"/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549275"/>
            <a:ext cx="6913563" cy="782638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latin typeface="Arial" charset="0"/>
              </a:rPr>
              <a:t>Раздувание краски</a:t>
            </a: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468313" y="2133600"/>
            <a:ext cx="80645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b="1" i="1">
                <a:latin typeface="Arial" charset="0"/>
              </a:rPr>
              <a:t>На лист бумаги наносят несколько капель жидкой краски, берут трубочку и раздувают краску от центра в разные стороны.</a:t>
            </a:r>
            <a:endParaRPr lang="ru-RU">
              <a:latin typeface="Arial" charset="0"/>
            </a:endParaRPr>
          </a:p>
        </p:txBody>
      </p:sp>
      <p:pic>
        <p:nvPicPr>
          <p:cNvPr id="11278" name="Picture 14" descr="p59_p10507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429000"/>
            <a:ext cx="4752975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7550" y="476250"/>
            <a:ext cx="8426450" cy="927100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Arial" charset="0"/>
              </a:rPr>
              <a:t>Поролоновые рисунки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44675"/>
            <a:ext cx="8459788" cy="1655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Arial" charset="0"/>
              </a:rPr>
              <a:t>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Arial" charset="0"/>
              </a:rPr>
              <a:t>   Эта технология позволяет создать фон рисунка и рисование на больших форматах.</a:t>
            </a:r>
          </a:p>
        </p:txBody>
      </p:sp>
      <p:pic>
        <p:nvPicPr>
          <p:cNvPr id="12294" name="Picture 6" descr="578808-ca9ce5ce12df29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57563"/>
            <a:ext cx="4319588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76250"/>
            <a:ext cx="7345362" cy="936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>
                <a:latin typeface="Arial" charset="0"/>
              </a:rPr>
              <a:t>Приемы и методы, используемые на занятиях по ИЗО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900113" y="2205038"/>
            <a:ext cx="76327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ru-RU" sz="2000" b="1" i="1">
                <a:latin typeface="Arial" charset="0"/>
              </a:rPr>
              <a:t> Эмоциональный настрой</a:t>
            </a:r>
          </a:p>
          <a:p>
            <a:r>
              <a:rPr lang="ru-RU" sz="2000">
                <a:latin typeface="Arial" charset="0"/>
              </a:rPr>
              <a:t>Этот метод предполагает использование на занятиях музыкальных произведений</a:t>
            </a:r>
          </a:p>
          <a:p>
            <a:pPr>
              <a:buFontTx/>
              <a:buChar char="-"/>
            </a:pPr>
            <a:r>
              <a:rPr lang="ru-RU" sz="2000" b="1" i="1">
                <a:latin typeface="Arial" charset="0"/>
              </a:rPr>
              <a:t> Художественное слово</a:t>
            </a:r>
          </a:p>
          <a:p>
            <a:r>
              <a:rPr lang="ru-RU" sz="2000">
                <a:latin typeface="Arial" charset="0"/>
              </a:rPr>
              <a:t>«Сказка неотделима от красоты…Благодаря сказке ребенок познает мир не только умом, но и сердцем».</a:t>
            </a:r>
          </a:p>
          <a:p>
            <a:pPr>
              <a:buFontTx/>
              <a:buChar char="-"/>
            </a:pPr>
            <a:r>
              <a:rPr lang="ru-RU" sz="2000" b="1" i="1">
                <a:latin typeface="Arial" charset="0"/>
              </a:rPr>
              <a:t>Педагогическая драматургия</a:t>
            </a:r>
          </a:p>
          <a:p>
            <a:r>
              <a:rPr lang="ru-RU" sz="2000">
                <a:latin typeface="Arial" charset="0"/>
              </a:rPr>
              <a:t>На занятиях дети часто путешествуют. Путешествия могут быть реальными, сказочными или воображаемые.</a:t>
            </a:r>
          </a:p>
          <a:p>
            <a:pPr>
              <a:buFontTx/>
              <a:buChar char="-"/>
            </a:pPr>
            <a:r>
              <a:rPr lang="ru-RU" sz="2000" b="1" i="1">
                <a:latin typeface="Arial" charset="0"/>
              </a:rPr>
              <a:t>Игра</a:t>
            </a:r>
          </a:p>
          <a:p>
            <a:r>
              <a:rPr lang="ru-RU" sz="2000">
                <a:latin typeface="Arial" charset="0"/>
              </a:rPr>
              <a:t>В игре легко направлять внимание ребенка на самые важные ориентиры – нравственные, эстетические.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549275"/>
            <a:ext cx="4535487" cy="719138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Arial" charset="0"/>
              </a:rPr>
              <a:t>Другие техники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827088" y="3821113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b="1" i="1">
                <a:latin typeface="Arial" charset="0"/>
              </a:rPr>
              <a:t>-</a:t>
            </a:r>
            <a:endParaRPr lang="ru-RU" sz="1600"/>
          </a:p>
        </p:txBody>
      </p:sp>
      <p:pic>
        <p:nvPicPr>
          <p:cNvPr id="15377" name="Picture 17" descr="DSCF05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49275"/>
            <a:ext cx="2366962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DSCF05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97200"/>
            <a:ext cx="2457450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9" name="Picture 19" descr="DSCF05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00213"/>
            <a:ext cx="2481263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0" name="Picture 20" descr="DSCF05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365625"/>
            <a:ext cx="3024188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549275"/>
            <a:ext cx="7793037" cy="1011238"/>
          </a:xfrm>
        </p:spPr>
        <p:txBody>
          <a:bodyPr/>
          <a:lstStyle/>
          <a:p>
            <a:pPr algn="ctr" eaLnBrk="1" hangingPunct="1"/>
            <a:r>
              <a:rPr lang="ru-RU" b="1" smtClean="0"/>
              <a:t>«Дерево творчества»</a:t>
            </a:r>
          </a:p>
        </p:txBody>
      </p:sp>
      <p:pic>
        <p:nvPicPr>
          <p:cNvPr id="16396" name="Picture 12" descr="DSCF05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16113"/>
            <a:ext cx="4173537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476250"/>
            <a:ext cx="6011862" cy="10699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b="1" smtClean="0">
                <a:latin typeface="Arial" charset="0"/>
              </a:rPr>
              <a:t>Заключение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88913" y="1989138"/>
            <a:ext cx="8955087" cy="4435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   </a:t>
            </a:r>
            <a:r>
              <a:rPr lang="ru-RU" b="1" smtClean="0">
                <a:latin typeface="Arial" charset="0"/>
              </a:rPr>
              <a:t>                  Изобразительная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latin typeface="Arial" charset="0"/>
              </a:rPr>
              <a:t>                         деятельность</a:t>
            </a:r>
          </a:p>
          <a:p>
            <a:pPr eaLnBrk="1" hangingPunct="1">
              <a:buFont typeface="Wingdings" pitchFamily="2" charset="2"/>
              <a:buNone/>
            </a:pPr>
            <a:endParaRPr lang="ru-RU" sz="2000" b="1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Arial" charset="0"/>
              </a:rPr>
              <a:t>        Развивает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Arial" charset="0"/>
              </a:rPr>
              <a:t>наблюдательность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Arial" charset="0"/>
              </a:rPr>
              <a:t>                                                                                    Развивает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Arial" charset="0"/>
              </a:rPr>
              <a:t>                                                                        воображение и фантазию</a:t>
            </a:r>
            <a:br>
              <a:rPr lang="ru-RU" sz="2000" b="1" smtClean="0">
                <a:latin typeface="Arial" charset="0"/>
              </a:rPr>
            </a:br>
            <a:endParaRPr lang="ru-RU" sz="2000" b="1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Arial" charset="0"/>
              </a:rPr>
              <a:t>                        Позволяет открыть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Arial" charset="0"/>
              </a:rPr>
              <a:t>                           новое для себя</a:t>
            </a:r>
            <a:endParaRPr lang="ru-RU" sz="2000" b="1" i="1" smtClean="0">
              <a:latin typeface="Arial" charset="0"/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1403350" y="2708275"/>
            <a:ext cx="1439863" cy="7921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6156325" y="3141663"/>
            <a:ext cx="792163" cy="10795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H="1">
            <a:off x="3132138" y="3213100"/>
            <a:ext cx="1081087" cy="20161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33375"/>
            <a:ext cx="5832475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Arial" charset="0"/>
              </a:rPr>
              <a:t>Содержание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89138"/>
            <a:ext cx="7704137" cy="3600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latin typeface="Arial" charset="0"/>
              </a:rPr>
              <a:t>1.</a:t>
            </a:r>
            <a:r>
              <a:rPr lang="ru-RU" sz="2800" smtClean="0"/>
              <a:t> </a:t>
            </a:r>
            <a:r>
              <a:rPr lang="ru-RU" sz="2800" smtClean="0">
                <a:latin typeface="Arial" charset="0"/>
              </a:rPr>
              <a:t>Роль изобразительной деятельности в развитии творческих способностей детей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latin typeface="Arial" charset="0"/>
              </a:rPr>
              <a:t>2. Значимость нетрадиционной техники рисования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latin typeface="Arial" charset="0"/>
              </a:rPr>
              <a:t>3. Методы и приемы нетрадиционного рисования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latin typeface="Arial" charset="0"/>
              </a:rPr>
              <a:t>4. Заключение</a:t>
            </a:r>
          </a:p>
          <a:p>
            <a:pPr eaLnBrk="1" hangingPunct="1">
              <a:buFont typeface="Wingdings" pitchFamily="2" charset="2"/>
              <a:buNone/>
            </a:pPr>
            <a:endParaRPr lang="ru-RU" sz="2800" smtClean="0">
              <a:latin typeface="Arial" charset="0"/>
            </a:endParaRPr>
          </a:p>
        </p:txBody>
      </p:sp>
      <p:pic>
        <p:nvPicPr>
          <p:cNvPr id="14342" name="Picture 6" descr="k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21213"/>
            <a:ext cx="4105275" cy="223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620713"/>
            <a:ext cx="7323137" cy="11398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Роль изобразительной деятельности в развитии творческих способностей детей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205038"/>
            <a:ext cx="8785225" cy="39608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>
                <a:latin typeface="Arial" charset="0"/>
              </a:rPr>
              <a:t>- Разностороннее развитие ребенка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latin typeface="Arial" charset="0"/>
              </a:rPr>
              <a:t>- Выявление потенциальных возможностей к творчеству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latin typeface="Arial" charset="0"/>
              </a:rPr>
              <a:t>- Совершенствование способностей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latin typeface="Arial" charset="0"/>
              </a:rPr>
              <a:t>- Обогащение познаний о мире</a:t>
            </a:r>
          </a:p>
          <a:p>
            <a:pPr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101" name="Picture 5" descr="c783d75ebb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4076700"/>
            <a:ext cx="23590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Значимость нетрадиционной техники рисования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060575"/>
            <a:ext cx="7772400" cy="4114800"/>
          </a:xfrm>
        </p:spPr>
        <p:txBody>
          <a:bodyPr/>
          <a:lstStyle/>
          <a:p>
            <a:pPr marL="609600" indent="-609600" eaLnBrk="1" hangingPunct="1"/>
            <a:r>
              <a:rPr lang="ru-RU" smtClean="0">
                <a:solidFill>
                  <a:schemeClr val="tx2"/>
                </a:solidFill>
                <a:latin typeface="Arial" charset="0"/>
              </a:rPr>
              <a:t>Преодоление чувства страха</a:t>
            </a:r>
          </a:p>
          <a:p>
            <a:pPr marL="609600" indent="-609600" eaLnBrk="1" hangingPunct="1"/>
            <a:r>
              <a:rPr lang="ru-RU" smtClean="0">
                <a:solidFill>
                  <a:schemeClr val="tx2"/>
                </a:solidFill>
                <a:latin typeface="Arial" charset="0"/>
              </a:rPr>
              <a:t>Выражение чувств и эмоций</a:t>
            </a:r>
            <a:r>
              <a:rPr lang="ru-RU" smtClean="0">
                <a:solidFill>
                  <a:schemeClr val="tx2"/>
                </a:solidFill>
              </a:rPr>
              <a:t> </a:t>
            </a:r>
          </a:p>
          <a:p>
            <a:pPr marL="609600" indent="-609600" eaLnBrk="1" hangingPunct="1"/>
            <a:r>
              <a:rPr lang="ru-RU" smtClean="0">
                <a:solidFill>
                  <a:schemeClr val="tx2"/>
                </a:solidFill>
                <a:latin typeface="Arial" charset="0"/>
              </a:rPr>
              <a:t>Уверенность в своих силах</a:t>
            </a:r>
          </a:p>
          <a:p>
            <a:pPr marL="609600" indent="-609600" eaLnBrk="1" hangingPunct="1"/>
            <a:r>
              <a:rPr lang="ru-RU" smtClean="0">
                <a:solidFill>
                  <a:schemeClr val="tx2"/>
                </a:solidFill>
                <a:latin typeface="Arial" charset="0"/>
              </a:rPr>
              <a:t>Получение удовольствия от работы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126" name="Picture 6" descr="787210a7ae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243388"/>
            <a:ext cx="2663825" cy="238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909050" cy="11430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ru-RU" sz="4000" b="1" smtClean="0">
                <a:latin typeface="Arial" charset="0"/>
              </a:rPr>
              <a:t>Методы и приемы нетрадиционного рисования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44675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i="1" smtClean="0">
                <a:latin typeface="Arial" charset="0"/>
              </a:rPr>
              <a:t>              Печать листьев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latin typeface="Arial" charset="0"/>
              </a:rPr>
              <a:t>    Листья покрывают гуашью, затем окрашенной стороной кладут на лист бумаги и прижимают. Получается цветной отпечаток растения.</a:t>
            </a:r>
          </a:p>
        </p:txBody>
      </p:sp>
      <p:pic>
        <p:nvPicPr>
          <p:cNvPr id="6149" name="Picture 5" descr="f7c999c417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789363"/>
            <a:ext cx="3744912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60350"/>
            <a:ext cx="6911975" cy="1143000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Arial" charset="0"/>
              </a:rPr>
              <a:t>Рисование пальчиками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468313" y="2205038"/>
            <a:ext cx="3744912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800" b="1">
                <a:latin typeface="Arial" charset="0"/>
              </a:rPr>
              <a:t>Это способ промакивания подушечек, боковой стороны фаланги пальцев, целой ладошки к поверхности листа бумаги.</a:t>
            </a:r>
            <a:endParaRPr lang="ru-RU" sz="2800">
              <a:latin typeface="Arial" charset="0"/>
            </a:endParaRPr>
          </a:p>
        </p:txBody>
      </p:sp>
      <p:pic>
        <p:nvPicPr>
          <p:cNvPr id="7185" name="Picture 17" descr="DSCF0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133600"/>
            <a:ext cx="4962525" cy="34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33375"/>
            <a:ext cx="7793037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Arial" charset="0"/>
              </a:rPr>
              <a:t>Рисование методом тычка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257675" y="1989138"/>
            <a:ext cx="4886325" cy="41767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	</a:t>
            </a:r>
            <a:r>
              <a:rPr lang="ru-RU" b="1" smtClean="0">
                <a:latin typeface="Arial" charset="0"/>
              </a:rPr>
              <a:t>Для тычка можно взять ватные палочки, кисти с грубым ворсом. Опустить их в краску и промокнуть по листу сверху вниз. </a:t>
            </a:r>
          </a:p>
        </p:txBody>
      </p:sp>
      <p:pic>
        <p:nvPicPr>
          <p:cNvPr id="8200" name="Picture 8" descr="_a_c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4105275" cy="30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404813"/>
            <a:ext cx="6013450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Arial" charset="0"/>
              </a:rPr>
              <a:t>Смешивание цветов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006475" y="1844675"/>
            <a:ext cx="8137525" cy="25923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smtClean="0">
                <a:latin typeface="Arial" charset="0"/>
              </a:rPr>
              <a:t>   Смешивание красок – это удивительное превращение одних цветов в другие.</a:t>
            </a:r>
            <a:r>
              <a:rPr lang="ru-RU" sz="2000" b="1" smtClean="0">
                <a:latin typeface="Arial" charset="0"/>
              </a:rPr>
              <a:t> </a:t>
            </a:r>
          </a:p>
        </p:txBody>
      </p:sp>
      <p:pic>
        <p:nvPicPr>
          <p:cNvPr id="9224" name="Picture 8" descr="ca80d23844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852738"/>
            <a:ext cx="56896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692150"/>
            <a:ext cx="6157912" cy="852488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Arial" charset="0"/>
              </a:rPr>
              <a:t>Кляксография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b="1" smtClean="0">
                <a:latin typeface="Arial" charset="0"/>
              </a:rPr>
              <a:t>   Основа - клякса. Задачей данного вида рисования является понимание детьми симметричности.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11188" y="3284538"/>
            <a:ext cx="76327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sz="1800">
              <a:solidFill>
                <a:schemeClr val="tx2"/>
              </a:solidFill>
            </a:endParaRPr>
          </a:p>
          <a:p>
            <a:endParaRPr lang="ru-RU" sz="1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47" name="Picture 7" descr="p11_imgp3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284538"/>
            <a:ext cx="3959225" cy="296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310</Words>
  <Application>Microsoft Office PowerPoint</Application>
  <PresentationFormat>Экран (4:3)</PresentationFormat>
  <Paragraphs>62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Tahoma</vt:lpstr>
      <vt:lpstr>Arial</vt:lpstr>
      <vt:lpstr>Wingdings</vt:lpstr>
      <vt:lpstr>Calibri</vt:lpstr>
      <vt:lpstr>Тема Office</vt:lpstr>
      <vt:lpstr>«Развитие творческих способностей детей через нетрадиционные технологии по изодеятельности»</vt:lpstr>
      <vt:lpstr>Содержание</vt:lpstr>
      <vt:lpstr>Роль изобразительной деятельности в развитии творческих способностей детей</vt:lpstr>
      <vt:lpstr>Значимость нетрадиционной техники рисования</vt:lpstr>
      <vt:lpstr>Методы и приемы нетрадиционного рисования</vt:lpstr>
      <vt:lpstr>Рисование пальчиками</vt:lpstr>
      <vt:lpstr>Рисование методом тычка</vt:lpstr>
      <vt:lpstr>Смешивание цветов</vt:lpstr>
      <vt:lpstr>Кляксография</vt:lpstr>
      <vt:lpstr>Раздувание краски</vt:lpstr>
      <vt:lpstr>Поролоновые рисунки</vt:lpstr>
      <vt:lpstr>Приемы и методы, используемые на занятиях по ИЗО</vt:lpstr>
      <vt:lpstr>Другие техники</vt:lpstr>
      <vt:lpstr>«Дерево творчества»</vt:lpstr>
      <vt:lpstr> Заключение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творческих способностей детей через нетрадиционные технологии по изодеятельности»</dc:title>
  <dc:creator>Ирина</dc:creator>
  <cp:lastModifiedBy>Ирина</cp:lastModifiedBy>
  <cp:revision>1</cp:revision>
  <dcterms:created xsi:type="dcterms:W3CDTF">2016-02-06T12:28:37Z</dcterms:created>
  <dcterms:modified xsi:type="dcterms:W3CDTF">2016-02-06T12:30:45Z</dcterms:modified>
</cp:coreProperties>
</file>