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63" r:id="rId5"/>
    <p:sldId id="258" r:id="rId6"/>
    <p:sldId id="259" r:id="rId7"/>
    <p:sldId id="264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FF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08" autoAdjust="0"/>
    <p:restoredTop sz="94660"/>
  </p:normalViewPr>
  <p:slideViewPr>
    <p:cSldViewPr snapToGrid="0">
      <p:cViewPr>
        <p:scale>
          <a:sx n="73" d="100"/>
          <a:sy n="73" d="100"/>
        </p:scale>
        <p:origin x="141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9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8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2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4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8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0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0"/>
            <a:ext cx="4421875" cy="26819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/>
          <a:stretch/>
        </p:blipFill>
        <p:spPr>
          <a:xfrm rot="16200000" flipH="1">
            <a:off x="31997" y="5551301"/>
            <a:ext cx="1249323" cy="1430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561385" y="5515582"/>
            <a:ext cx="1175903" cy="15546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81474" y="5528712"/>
            <a:ext cx="1168192" cy="149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608931" y="5481209"/>
            <a:ext cx="1197470" cy="1593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94287" y="5444628"/>
            <a:ext cx="1258650" cy="16057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/>
          <a:stretch/>
        </p:blipFill>
        <p:spPr>
          <a:xfrm rot="16200000" flipH="1" flipV="1">
            <a:off x="7779042" y="5483044"/>
            <a:ext cx="1223888" cy="152895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3C48-0F23-4CF8-89F7-A80272DAF24B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498-89C9-41B3-A2F3-6AD637FB0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7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10.xml"/><Relationship Id="rId10" Type="http://schemas.openxmlformats.org/officeDocument/2006/relationships/slide" Target="slide17.xm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331" y="1189048"/>
            <a:ext cx="7451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Рисование пальчиками и ладошкой.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u="sng" dirty="0"/>
              <a:t>Возраст: </a:t>
            </a:r>
            <a:r>
              <a:rPr lang="ru-RU" b="1" i="1" dirty="0"/>
              <a:t>от двух лет.</a:t>
            </a:r>
            <a:br>
              <a:rPr lang="ru-RU" b="1" i="1" dirty="0"/>
            </a:br>
            <a:r>
              <a:rPr lang="ru-RU" b="1" u="sng" dirty="0"/>
              <a:t>Средства выразительности: </a:t>
            </a:r>
            <a:r>
              <a:rPr lang="ru-RU" b="1" i="1" dirty="0"/>
              <a:t>пятно, цвет, фантастический силуэт.</a:t>
            </a:r>
            <a:br>
              <a:rPr lang="ru-RU" b="1" i="1" dirty="0"/>
            </a:br>
            <a:r>
              <a:rPr lang="ru-RU" b="1" u="sng" dirty="0"/>
              <a:t>Материалы: </a:t>
            </a:r>
            <a:r>
              <a:rPr lang="ru-RU" b="1" i="1" dirty="0"/>
              <a:t>широкие блюдечки с гуашью, кисть, плотная бумага любого цвета, листы большого формата, салфетки.</a:t>
            </a:r>
            <a:br>
              <a:rPr lang="ru-RU" b="1" i="1" dirty="0"/>
            </a:br>
            <a:r>
              <a:rPr lang="ru-RU" b="1" i="1" u="sng" dirty="0"/>
              <a:t>Способ получения изображения</a:t>
            </a:r>
            <a:r>
              <a:rPr lang="ru-RU" b="1" dirty="0"/>
              <a:t>: </a:t>
            </a:r>
            <a:r>
              <a:rPr lang="ru-RU" b="1" i="1" dirty="0"/>
              <a:t>ребенок опускает в гуашь ладошку (палец)или окрашивает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113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358" y="1183994"/>
            <a:ext cx="8229600" cy="450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Оттиск печатками из овощей и фруктов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Возраст: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 трех лет.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Средства выразительности: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пятно, фактура, цвет.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 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Материалы: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мисочка либо пластиковая коробочка, в которую вложена штемпельная подушка из тонкого поролона, пропитанного гуашью, плотная бумага любого цвета и размера, печатки из картофеля.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Способ получения изображения: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ребенок прижимает печатку к штемпельной подушке с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2" action="ppaction://hlinksldjump"/>
              </a:rPr>
              <a:t>краской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и наносит оттиск на бумагу. Для получения другого цвета меняются и мисочка и печатка.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3758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3254" y="1271206"/>
            <a:ext cx="8229600" cy="4666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Оттиск пенопластом, поролоном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Возраст: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от четырех лет.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Средства выразительности: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пятно, фактура, цвет.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Материалы: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мисочка или пластиковая коробочка, в которую вложена штемпельная подушка из тонкого поролона, пропитанного гуашью, плотная бумага любого цвета и размера, кусочки пенопласта.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Способ   получения   изображения:  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ребенок  прижимает  пенопласт , поролон  к штемпельной подушке с краской и наносит оттиск на бумагу. Чтобы получить другой цвет, меняются и мисочка и пенопласт.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21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6841" y="1282262"/>
            <a:ext cx="8119241" cy="425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Оттиск смятой бумагой.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Возраст: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от четырех лет.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Средства выразительности: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пятно, фактура, цвет.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Материалы: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Способ получения изображения: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ребенок прижимает смятую бумагу к штемпельной подушке с краской и наносит оттиск на бумагу. Чтобы получить другой цвет, меняются и блюдце и смятая бумага.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1782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414" y="880161"/>
            <a:ext cx="82926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800" b="1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Отпечатки листьев.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Возраст: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от пяти лет.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Средства выразительности: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фактура, цвет.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Материалы: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бумага, листья разных деревьев (желательно опавшие), гуашь, кисти.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Способ  получения  изображения: 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ребенок  покрывает листок дерева красками  разных  цветов,  затем  прикладывает  его  к  бумаге  окрашенной стороной  для  получения  отпечатка.   Каждый  раз  берется  новый  листок. Черешки у листьев можно дорисовать кистью.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003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1723" y="1574441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</a:t>
            </a:r>
            <a:r>
              <a:rPr kumimoji="0" lang="ru-RU" sz="4200" b="1" i="0" u="none" strike="noStrike" kern="1200" cap="none" spc="0" normalizeH="0" baseline="0" noProof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Тычок жесткой полусухой кистью.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Возраст:</a:t>
            </a:r>
            <a:r>
              <a:rPr kumimoji="0" lang="ru-RU" sz="2400" b="1" i="0" u="none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любой.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Средства выразительности:</a:t>
            </a:r>
            <a:r>
              <a:rPr kumimoji="0" lang="ru-RU" sz="2400" b="1" i="0" u="none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фактурность окраски, цвет.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Материалы: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жесткая кисть, гуашь, бумага любого цвета и формата либо вырезанный силуэт пушистого или колючего животного.</a:t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6B44D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Способ получения изображения: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ребенок опускает в гуашь кисть и ударяет ею по бумаге, держа вертикально. При работе кисть в воду не опускается. Таким образом заполняется весь лист, контур или шаблон. Получается имитация фактурности пушистой или колючей поверхности.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531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283" y="437034"/>
            <a:ext cx="6448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Тампонирование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ватными палочками, карандашом</a:t>
            </a:r>
            <a:endParaRPr lang="ru-RU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283" y="1618593"/>
            <a:ext cx="8276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Возраст: 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от 2 лет.</a:t>
            </a:r>
            <a:b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Средства выразительности: 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пятно, фактура, цвет.</a:t>
            </a:r>
            <a:b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Материалы: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b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Способ получения изображения: 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ребенок прижимает смятую бумагу к штемпельной подушке с краской и наносит оттиск на бумагу. Чтобы получить другой цвет, меняются и блюдце и смятая бумага.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4203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5310" y="945930"/>
            <a:ext cx="8381834" cy="4813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Монотипия пейзажная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Возраст:</a:t>
            </a:r>
            <a: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от 6 лет </a:t>
            </a:r>
            <a:b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Средства выразительности: </a:t>
            </a:r>
            <a: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пятно, тон, вертикальная симметрия, изображение пространства в композиции. </a:t>
            </a:r>
            <a:b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Материалы:</a:t>
            </a:r>
            <a: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бумага, кисти, гуашь либо акварель, влажная губка, кафельная плитка. </a:t>
            </a:r>
            <a:b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Способ получения изображения: </a:t>
            </a:r>
            <a: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ребёнок складывает лист бумаги вдвое. На одной его половине рисуется пейзаж, на другой получается его отражение в озере, реке (отпечаток). Пейзаж выполняется быстро, чтобы краска не успела высохнуть. Половина листа, предназначенная для отпечатка, протирается влажной губкой. Исходный рисунок, после того как с него сделан оттиск, оживляется красками, чтобы он сильнее отличался от отпечатка. Для монотипии также можно использовать лист бумаги и кафельную плитку. На последнюю наносится рисунок краской, затем она накрывается листом бумаги. Пейзаж получается размытым.</a:t>
            </a: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12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509" y="1019221"/>
            <a:ext cx="8229600" cy="4666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</a:t>
            </a:r>
            <a:r>
              <a:rPr kumimoji="0" lang="ru-RU" sz="4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Кляксография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Возраст: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от пяти лет.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Средства выразительности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пятно.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Материалы: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бумага, тушь либо жидко разведенная гуашь в мисочке, пластиковая ложечка.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Способ получения изображения: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ребенок зачерпывает гуашь пластиковой ложкой и выливает на бумагу. В результате получаются пятна в произвольном порядке. Затем лист накрывается другим листом и прижимается (можно согнуть исходный лист пополам, на одну половину капнуть тушь, а другой его прикрыть). Далее верхний лист снимается, изображение рассматривается: определяется, на что оно похоже. Недостающие детали дорисовываются.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5316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088" y="1123406"/>
            <a:ext cx="8640960" cy="5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</a:t>
            </a:r>
            <a:r>
              <a:rPr kumimoji="0" lang="ru-RU" sz="4200" b="1" i="0" u="none" strike="noStrike" kern="1200" cap="none" spc="0" normalizeH="0" baseline="0" noProof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Восковые мелки (свеча) + акварель.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3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Возраст: </a:t>
            </a:r>
            <a: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 четырех лет.</a:t>
            </a:r>
            <a:b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3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Средства выразительности: </a:t>
            </a:r>
            <a: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цвет, линия, пятно, фактура. </a:t>
            </a:r>
            <a:r>
              <a:rPr kumimoji="0" lang="ru-RU" sz="23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Материалы:</a:t>
            </a:r>
            <a: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восковые мелки, плотная белая бумага, акварель, кисти. </a:t>
            </a:r>
            <a:b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3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Способ получения изображения: </a:t>
            </a:r>
            <a: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ребенок рисует восковыми мелками на белой бумаге. Затем закрашивает лист акварелью в один или несколько цветов. Рисунок мелками остается незакрашенным.</a:t>
            </a:r>
            <a:b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Свеча + акварель Возраст: от четырех лет.</a:t>
            </a:r>
            <a:b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3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Средства выразительности: </a:t>
            </a:r>
            <a:r>
              <a:rPr kumimoji="0" lang="ru-RU" sz="23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цвет, линия, пятно, фактура. Материалы: свеча, плотная бумага, акварель, кисти. Способ получения изображения: ребенок рисует свечой" на бумаге. Затем закрашивает лист акварелью в один или несколько цветов. Рисунок свечой остается белым.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617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858" y="111144"/>
            <a:ext cx="7772400" cy="652649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 Автономное Дошкольное Образовательное Учреждение</a:t>
            </a:r>
            <a:b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«Октябрьский детский сад «Сказка»</a:t>
            </a: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8498" y="2355924"/>
            <a:ext cx="6223811" cy="2151529"/>
          </a:xfrm>
        </p:spPr>
        <p:txBody>
          <a:bodyPr>
            <a:no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«Нетрадиционная техника рисования для детей дошкольного возраста»</a:t>
            </a:r>
            <a:endParaRPr lang="ru-RU" sz="4000" b="1" i="1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58" y="1527586"/>
            <a:ext cx="85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Районный семинар- практикум по теме: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://s2.pic4you.ru/allimage/y2013/04-21/12216/33978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924"/>
            <a:ext cx="2530774" cy="31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92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7435" y="2022438"/>
            <a:ext cx="7289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Мастер класс </a:t>
            </a:r>
          </a:p>
          <a:p>
            <a:pPr algn="ctr"/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Гамзиной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Юлии Александровны 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Педагога изо первой квалификационной категории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МАДОУ «Октябрьский детский сад «Сказка»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440"/>
            <a:ext cx="4085009" cy="30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3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-493986"/>
            <a:ext cx="9217572" cy="3966150"/>
          </a:xfrm>
          <a:prstGeom prst="horizontalScroll">
            <a:avLst>
              <a:gd name="adj" fmla="val 18270"/>
            </a:avLst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«… Это правда!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Ну чего же тут скрывать?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36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Дети любят, очень любят рисовать!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36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 бумаге, на асфальте, на стене.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3600" b="1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И в трамвае на окне….»  </a:t>
            </a:r>
            <a:r>
              <a:rPr lang="ru-RU" sz="3600" b="1" i="1" dirty="0" smtClean="0">
                <a:solidFill>
                  <a:srgbClr val="CC339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O:\Рабочий стол\Люба\фото\рисунки\DSCF07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693" y="3578592"/>
            <a:ext cx="2722504" cy="1815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2288" y="2408921"/>
            <a:ext cx="1555837" cy="22329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 descr="O:\Рабочий стол\Люба\фото\рисунки\DSCF66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2047" y="3523554"/>
            <a:ext cx="268829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715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6504/47407354.70d/0_eaf24_44f319c4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8" y="145524"/>
            <a:ext cx="3230880" cy="318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6470" y="1944414"/>
            <a:ext cx="143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532" y="1852422"/>
            <a:ext cx="7052441" cy="345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мастер-класса: 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в непосредственно-образовательной деятельности по рисованию, решаются задачи всестороннего развития детей, которое необходимо для успешного обучения в школе. </a:t>
            </a:r>
            <a:endParaRPr lang="ru-RU" b="1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в процессе работы, у детей формируются мыслительные операции (анализ, синтез, сравнения и др.), навыки работы в коллективе, умение согласовывать свои действия с действиями сверстников.</a:t>
            </a:r>
            <a:endParaRPr lang="ru-RU" b="1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37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16" y="336331"/>
            <a:ext cx="8271641" cy="45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Цель: 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формирование у детей дошкольного возраста художественно-творческих способностей через творческие задания с использованием в работе интересной и необычной изобразительной техники, неизвестного материала.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познакомить педагогов с использованием нетрадиционных техник рисования на занятиях по изобразительной деятельности для детей дошкольного возраста. </a:t>
            </a:r>
            <a:endParaRPr lang="ru-RU" sz="24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44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25973" y="62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0633" y="235252"/>
            <a:ext cx="702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  <a:ea typeface="+mj-ea"/>
                <a:cs typeface="+mj-cs"/>
              </a:rPr>
              <a:t>Рисование с использованием нетрадиционной техники </a:t>
            </a: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  <a:ea typeface="+mj-ea"/>
                <a:cs typeface="+mj-cs"/>
              </a:rPr>
              <a:t>– 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764480"/>
            <a:ext cx="84398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э</a:t>
            </a:r>
            <a:r>
              <a:rPr kumimoji="0" lang="ru-RU" sz="2800" b="1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egoe Print" pitchFamily="2" charset="0"/>
              </a:rPr>
              <a:t>то рисование направленное на умение отходить от стандарта.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egoe Print" pitchFamily="2" charset="0"/>
              </a:rPr>
              <a:t>Главное условие: </a:t>
            </a:r>
            <a:r>
              <a:rPr kumimoji="0" lang="ru-RU" sz="2800" b="1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egoe Print" pitchFamily="2" charset="0"/>
              </a:rPr>
              <a:t>самостоятельно мыслить и получение неограниченных возможностей выразить в рисунке свои чувства и мысли, погрузиться в удивительный мир творчества.</a:t>
            </a:r>
            <a:endParaRPr kumimoji="0" lang="ru-RU" sz="2800" b="0" i="0" u="none" strike="noStrike" kern="0" cap="none" spc="0" normalizeH="0" baseline="0" noProof="0" dirty="0" smtClean="0">
              <a:ln w="12700">
                <a:solidFill>
                  <a:prstClr val="black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463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862" y="604932"/>
            <a:ext cx="8271642" cy="55337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FrankRuehl" panose="020E0503060101010101" pitchFamily="34" charset="-79"/>
              </a:rPr>
              <a:t>Проведение НОД с использованием </a:t>
            </a:r>
            <a:endParaRPr lang="ru-RU" sz="3200" b="1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anose="03010101010201010101" pitchFamily="66" charset="0"/>
              <a:ea typeface="Calibri" panose="020F0502020204030204" pitchFamily="34" charset="0"/>
              <a:cs typeface="FrankRuehl" panose="020E05030601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FrankRuehl" panose="020E0503060101010101" pitchFamily="34" charset="-79"/>
              </a:rPr>
              <a:t>нетрадиционных </a:t>
            </a:r>
            <a:r>
              <a:rPr lang="ru-RU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FrankRuehl" panose="020E0503060101010101" pitchFamily="34" charset="-79"/>
              </a:rPr>
              <a:t>техник: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Способствует снятию детских страхов;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Развивает уверенность в своих силах;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Развивает пространственное мышление;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 детей свободно выражать свой замысел;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Побуждает детей к творческим поискам и решениям;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 детей работать с разнообразным материалом;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Развивает чувство композиции, ритма, колорита, 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цветовосприятия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      чувство фактурности и объёмности;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Развивает мелкую моторику рук;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Развивает творческие способности, воображение и полёт фантазии.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54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rrowheads="1"/>
          </p:cNvSpPr>
          <p:nvPr/>
        </p:nvSpPr>
        <p:spPr bwMode="gray">
          <a:xfrm>
            <a:off x="3300513" y="3044756"/>
            <a:ext cx="2013578" cy="117977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Способы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изображения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-21197" y="1856044"/>
            <a:ext cx="3550061" cy="1763125"/>
            <a:chOff x="2085" y="1031"/>
            <a:chExt cx="722" cy="849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085" y="104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1" name="Picture 1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pic>
            <p:nvPicPr>
              <p:cNvPr id="23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1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7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7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" name="Rectangle 39"/>
            <p:cNvSpPr>
              <a:spLocks noChangeArrowheads="1"/>
            </p:cNvSpPr>
            <p:nvPr/>
          </p:nvSpPr>
          <p:spPr bwMode="gray">
            <a:xfrm>
              <a:off x="2373" y="1272"/>
              <a:ext cx="1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127"/>
          <p:cNvGrpSpPr>
            <a:grpSpLocks/>
          </p:cNvGrpSpPr>
          <p:nvPr/>
        </p:nvGrpSpPr>
        <p:grpSpPr bwMode="auto">
          <a:xfrm>
            <a:off x="2631898" y="1599785"/>
            <a:ext cx="2211248" cy="1169136"/>
            <a:chOff x="2064" y="1008"/>
            <a:chExt cx="722" cy="873"/>
          </a:xfrm>
        </p:grpSpPr>
        <p:sp>
          <p:nvSpPr>
            <p:cNvPr id="3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38" name="Group 129"/>
            <p:cNvGrpSpPr>
              <a:grpSpLocks/>
            </p:cNvGrpSpPr>
            <p:nvPr/>
          </p:nvGrpSpPr>
          <p:grpSpPr bwMode="auto">
            <a:xfrm>
              <a:off x="2086" y="1031"/>
              <a:ext cx="683" cy="850"/>
              <a:chOff x="3975" y="1592"/>
              <a:chExt cx="935" cy="1164"/>
            </a:xfrm>
          </p:grpSpPr>
          <p:pic>
            <p:nvPicPr>
              <p:cNvPr id="5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85" y="1592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5CB1FE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pic>
            <p:nvPicPr>
              <p:cNvPr id="5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"/>
              <a:stretch>
                <a:fillRect/>
              </a:stretch>
            </p:blipFill>
            <p:spPr bwMode="gray">
              <a:xfrm>
                <a:off x="4176" y="174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3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" name="Rectangle 155"/>
            <p:cNvSpPr>
              <a:spLocks noChangeArrowheads="1"/>
            </p:cNvSpPr>
            <p:nvPr/>
          </p:nvSpPr>
          <p:spPr bwMode="gray">
            <a:xfrm>
              <a:off x="2373" y="1272"/>
              <a:ext cx="1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65" name="Group 40"/>
          <p:cNvGrpSpPr>
            <a:grpSpLocks/>
          </p:cNvGrpSpPr>
          <p:nvPr/>
        </p:nvGrpSpPr>
        <p:grpSpPr bwMode="auto">
          <a:xfrm>
            <a:off x="352052" y="3169720"/>
            <a:ext cx="2338978" cy="1668283"/>
            <a:chOff x="1833" y="1008"/>
            <a:chExt cx="1300" cy="873"/>
          </a:xfrm>
        </p:grpSpPr>
        <p:sp>
          <p:nvSpPr>
            <p:cNvPr id="6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67" name="Group 42"/>
            <p:cNvGrpSpPr>
              <a:grpSpLocks/>
            </p:cNvGrpSpPr>
            <p:nvPr/>
          </p:nvGrpSpPr>
          <p:grpSpPr bwMode="auto">
            <a:xfrm>
              <a:off x="1833" y="1057"/>
              <a:ext cx="1300" cy="824"/>
              <a:chOff x="3631" y="1628"/>
              <a:chExt cx="1781" cy="1128"/>
            </a:xfrm>
          </p:grpSpPr>
          <p:sp>
            <p:nvSpPr>
              <p:cNvPr id="81" name="Oval 44"/>
              <p:cNvSpPr>
                <a:spLocks noChangeArrowheads="1"/>
              </p:cNvSpPr>
              <p:nvPr/>
            </p:nvSpPr>
            <p:spPr bwMode="gray">
              <a:xfrm>
                <a:off x="3631" y="1628"/>
                <a:ext cx="178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pic>
            <p:nvPicPr>
              <p:cNvPr id="8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84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8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6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9" name="Rectangle 68"/>
            <p:cNvSpPr>
              <a:spLocks noChangeArrowheads="1"/>
            </p:cNvSpPr>
            <p:nvPr/>
          </p:nvSpPr>
          <p:spPr bwMode="gray">
            <a:xfrm>
              <a:off x="2438" y="1244"/>
              <a:ext cx="10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4" name="Group 69"/>
          <p:cNvGrpSpPr>
            <a:grpSpLocks/>
          </p:cNvGrpSpPr>
          <p:nvPr/>
        </p:nvGrpSpPr>
        <p:grpSpPr bwMode="auto">
          <a:xfrm>
            <a:off x="3587350" y="4644618"/>
            <a:ext cx="3695803" cy="1477541"/>
            <a:chOff x="2064" y="1008"/>
            <a:chExt cx="722" cy="872"/>
          </a:xfrm>
        </p:grpSpPr>
        <p:sp>
          <p:nvSpPr>
            <p:cNvPr id="95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96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9" name="Picture 72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616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pic>
            <p:nvPicPr>
              <p:cNvPr id="111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3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4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6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9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99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8" name="Rectangle 97"/>
            <p:cNvSpPr>
              <a:spLocks noChangeArrowheads="1"/>
            </p:cNvSpPr>
            <p:nvPr/>
          </p:nvSpPr>
          <p:spPr bwMode="gray">
            <a:xfrm>
              <a:off x="2376" y="1272"/>
              <a:ext cx="11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23" name="Group 98"/>
          <p:cNvGrpSpPr>
            <a:grpSpLocks/>
          </p:cNvGrpSpPr>
          <p:nvPr/>
        </p:nvGrpSpPr>
        <p:grpSpPr bwMode="auto">
          <a:xfrm>
            <a:off x="220703" y="4306736"/>
            <a:ext cx="3550061" cy="1567637"/>
            <a:chOff x="2064" y="1008"/>
            <a:chExt cx="722" cy="872"/>
          </a:xfrm>
        </p:grpSpPr>
        <p:sp>
          <p:nvSpPr>
            <p:cNvPr id="124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125" name="Group 100"/>
            <p:cNvGrpSpPr>
              <a:grpSpLocks/>
            </p:cNvGrpSpPr>
            <p:nvPr/>
          </p:nvGrpSpPr>
          <p:grpSpPr bwMode="auto">
            <a:xfrm>
              <a:off x="2086" y="1031"/>
              <a:ext cx="681" cy="849"/>
              <a:chOff x="3974" y="1593"/>
              <a:chExt cx="932" cy="1163"/>
            </a:xfrm>
          </p:grpSpPr>
          <p:pic>
            <p:nvPicPr>
              <p:cNvPr id="138" name="Picture 101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4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80808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pic>
            <p:nvPicPr>
              <p:cNvPr id="140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1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2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8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9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0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1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4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6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8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4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9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0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7" name="Rectangle 126"/>
            <p:cNvSpPr>
              <a:spLocks noChangeArrowheads="1"/>
            </p:cNvSpPr>
            <p:nvPr/>
          </p:nvSpPr>
          <p:spPr bwMode="gray">
            <a:xfrm>
              <a:off x="2377" y="1272"/>
              <a:ext cx="109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" y="365741"/>
            <a:ext cx="6068844" cy="1162981"/>
          </a:xfrm>
          <a:prstGeom prst="rect">
            <a:avLst/>
          </a:prstGeom>
        </p:spPr>
      </p:pic>
      <p:sp>
        <p:nvSpPr>
          <p:cNvPr id="154" name="Прямоугольник 153"/>
          <p:cNvSpPr/>
          <p:nvPr/>
        </p:nvSpPr>
        <p:spPr>
          <a:xfrm>
            <a:off x="-258307" y="44500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Рисунок своими</a:t>
            </a:r>
          </a:p>
          <a:p>
            <a:pPr algn="ctr"/>
            <a:r>
              <a:rPr lang="ru-RU" b="1" dirty="0"/>
              <a:t>руками (</a:t>
            </a:r>
            <a:r>
              <a:rPr lang="ru-RU" b="1" dirty="0">
                <a:hlinkClick r:id="rId5" action="ppaction://hlinksldjump"/>
              </a:rPr>
              <a:t>рисование</a:t>
            </a:r>
            <a:r>
              <a:rPr lang="ru-RU" b="1" dirty="0"/>
              <a:t> пальцами</a:t>
            </a:r>
          </a:p>
          <a:p>
            <a:pPr algn="ctr"/>
            <a:r>
              <a:rPr lang="ru-RU" b="1" dirty="0"/>
              <a:t> и ладошками</a:t>
            </a:r>
            <a:endParaRPr lang="ru-RU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-712767" y="2148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 action="ppaction://hlinksldjump"/>
              </a:rPr>
              <a:t>Рисование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штампом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тычковое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рисование,оттиск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2770192" y="1783184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Граттаж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black"/>
                </a:solidFill>
              </a:rPr>
              <a:t>Восковые </a:t>
            </a:r>
            <a:r>
              <a:rPr lang="ru-RU" b="1" kern="0" dirty="0" smtClean="0">
                <a:solidFill>
                  <a:prstClr val="black"/>
                </a:solidFill>
                <a:hlinkClick r:id="rId7" action="ppaction://hlinksldjump"/>
              </a:rPr>
              <a:t>мелки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363229" y="4978929"/>
            <a:ext cx="333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Рисование  солью, пеной, зубной пастой</a:t>
            </a:r>
            <a:endParaRPr lang="ru-RU" b="1" dirty="0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940" y="3903978"/>
            <a:ext cx="2881853" cy="981541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6390739" y="3986209"/>
            <a:ext cx="227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Пластилинография.</a:t>
            </a:r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Рисование по мокрому</a:t>
            </a:r>
          </a:p>
          <a:p>
            <a:pPr lvl="0" algn="ctr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3386" y="1666757"/>
            <a:ext cx="2334970" cy="1402202"/>
          </a:xfrm>
          <a:prstGeom prst="rect">
            <a:avLst/>
          </a:prstGeom>
        </p:spPr>
      </p:pic>
      <p:sp>
        <p:nvSpPr>
          <p:cNvPr id="162" name="Прямоугольник 161"/>
          <p:cNvSpPr/>
          <p:nvPr/>
        </p:nvSpPr>
        <p:spPr>
          <a:xfrm>
            <a:off x="816233" y="3611414"/>
            <a:ext cx="1503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Ниткография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hlinkClick r:id="rId10" action="ppaction://hlinksldjump"/>
              </a:rPr>
              <a:t>Монотипия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63" name="Рисунок 16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0587" y="2576178"/>
            <a:ext cx="3075216" cy="1548518"/>
          </a:xfrm>
          <a:prstGeom prst="rect">
            <a:avLst/>
          </a:prstGeom>
        </p:spPr>
      </p:pic>
      <p:sp>
        <p:nvSpPr>
          <p:cNvPr id="165" name="Прямоугольник 164"/>
          <p:cNvSpPr/>
          <p:nvPr/>
        </p:nvSpPr>
        <p:spPr>
          <a:xfrm>
            <a:off x="5348788" y="29011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Игры с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1" action="ppaction://hlinksldjump"/>
              </a:rPr>
              <a:t>кляксами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4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256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FrankRuehl</vt:lpstr>
      <vt:lpstr>Monotype Corsiva</vt:lpstr>
      <vt:lpstr>Segoe Print</vt:lpstr>
      <vt:lpstr>Symbol</vt:lpstr>
      <vt:lpstr>Times New Roman</vt:lpstr>
      <vt:lpstr>Тема Office</vt:lpstr>
      <vt:lpstr>Презентация PowerPoint</vt:lpstr>
      <vt:lpstr>Муниципальное  Автономное Дошкольное Образовательное Учреждение «Октябрьский детский сад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DNS-PC</cp:lastModifiedBy>
  <cp:revision>17</cp:revision>
  <dcterms:created xsi:type="dcterms:W3CDTF">2014-07-03T15:12:48Z</dcterms:created>
  <dcterms:modified xsi:type="dcterms:W3CDTF">2015-12-07T20:38:45Z</dcterms:modified>
</cp:coreProperties>
</file>