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828" r:id="rId9"/>
    <p:sldMasterId id="2147483840" r:id="rId10"/>
    <p:sldMasterId id="2147483852" r:id="rId11"/>
    <p:sldMasterId id="2147483864" r:id="rId12"/>
    <p:sldMasterId id="2147483876" r:id="rId13"/>
  </p:sld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имеет предст. о лек. травах</c:v>
                </c:pt>
                <c:pt idx="1">
                  <c:v> знает прост. спос. использ. нек. лек. трав.</c:v>
                </c:pt>
                <c:pt idx="2">
                  <c:v>проявл. чувство отв. За сохр. и укр. своего здор.</c:v>
                </c:pt>
                <c:pt idx="3">
                  <c:v>охотно участ. в кол. деят. по проекту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0.23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проекта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имеет предст. о лек. травах</c:v>
                </c:pt>
                <c:pt idx="1">
                  <c:v> знает прост. спос. использ. нек. лек. трав.</c:v>
                </c:pt>
                <c:pt idx="2">
                  <c:v>проявл. чувство отв. За сохр. и укр. своего здор.</c:v>
                </c:pt>
                <c:pt idx="3">
                  <c:v>охотно участ. в кол. деят. по проекту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0.84</c:v>
                </c:pt>
                <c:pt idx="1">
                  <c:v>0.79</c:v>
                </c:pt>
                <c:pt idx="2">
                  <c:v>0.81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51616"/>
        <c:axId val="93153152"/>
      </c:barChart>
      <c:catAx>
        <c:axId val="9315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93153152"/>
        <c:crosses val="autoZero"/>
        <c:auto val="1"/>
        <c:lblAlgn val="ctr"/>
        <c:lblOffset val="100"/>
        <c:noMultiLvlLbl val="0"/>
      </c:catAx>
      <c:valAx>
        <c:axId val="93153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151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392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198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3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070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9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70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70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992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525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67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3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571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22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646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72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40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2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521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225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59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34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0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994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931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1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417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963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23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07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005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144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58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8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40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198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574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38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831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636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163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209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31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288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943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40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99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14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7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6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7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2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9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63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71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7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27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69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41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94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1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2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74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26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33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68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17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2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04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19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82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0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38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0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85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18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4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59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9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63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5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1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80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87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86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0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83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85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12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24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8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6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2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1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58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42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5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695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00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17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9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750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92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6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88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784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59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79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767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63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649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96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7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53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79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817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868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055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16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6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035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1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416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542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785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177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00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26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83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18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0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6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0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8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7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>
                <a:lumMod val="75000"/>
                <a:lumOff val="25000"/>
                <a:alpha val="74000"/>
              </a:srgbClr>
            </a:gs>
            <a:gs pos="17999">
              <a:srgbClr val="99CCFF"/>
            </a:gs>
            <a:gs pos="36000">
              <a:srgbClr val="9966FF"/>
            </a:gs>
            <a:gs pos="53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2322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4014BC"/>
                </a:solidFill>
                <a:latin typeface="Times New Roman"/>
                <a:ea typeface="Calibri"/>
              </a:rPr>
              <a:t>МБДОУ </a:t>
            </a:r>
            <a:r>
              <a:rPr lang="ru-RU" sz="2000" dirty="0" err="1" smtClean="0">
                <a:solidFill>
                  <a:srgbClr val="4014BC"/>
                </a:solidFill>
                <a:latin typeface="Times New Roman"/>
                <a:ea typeface="Calibri"/>
              </a:rPr>
              <a:t>НГО«Детский</a:t>
            </a:r>
            <a:r>
              <a:rPr lang="ru-RU" sz="2000" dirty="0" smtClean="0">
                <a:solidFill>
                  <a:srgbClr val="4014BC"/>
                </a:solidFill>
                <a:latin typeface="Times New Roman"/>
                <a:ea typeface="Calibri"/>
              </a:rPr>
              <a:t> сад №15 </a:t>
            </a:r>
            <a:br>
              <a:rPr lang="ru-RU" sz="20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rgbClr val="4014BC"/>
                </a:solidFill>
                <a:latin typeface="Times New Roman"/>
                <a:ea typeface="Calibri"/>
              </a:rPr>
              <a:t>«Берёзка»</a:t>
            </a:r>
            <a:br>
              <a:rPr lang="ru-RU" sz="20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4000" b="1" dirty="0" smtClean="0">
                <a:solidFill>
                  <a:srgbClr val="4014BC"/>
                </a:solidFill>
                <a:latin typeface="Times New Roman"/>
                <a:ea typeface="Calibri"/>
              </a:rPr>
              <a:t>«Лекарственные растения" </a:t>
            </a:r>
            <a:br>
              <a:rPr lang="ru-RU" sz="4000" b="1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b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3600400" cy="38164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Составители:</a:t>
            </a:r>
          </a:p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Крыженкова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Р.Х.;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дети 6-7 лет; родители. </a:t>
            </a:r>
          </a:p>
          <a:p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Посёлок Лобва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2015 год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sz="4000" dirty="0" smtClean="0">
              <a:solidFill>
                <a:srgbClr val="7030A0"/>
              </a:solidFill>
            </a:endParaRPr>
          </a:p>
          <a:p>
            <a:endParaRPr lang="ru-RU" sz="40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204864"/>
            <a:ext cx="4248472" cy="42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«</a:t>
            </a:r>
            <a:r>
              <a:rPr lang="ru-RU" sz="3900" b="1" dirty="0">
                <a:solidFill>
                  <a:srgbClr val="FF0000"/>
                </a:solidFill>
                <a:latin typeface="Times New Roman"/>
                <a:ea typeface="Calibri"/>
              </a:rPr>
              <a:t>Друг или </a:t>
            </a:r>
            <a:r>
              <a:rPr lang="ru-RU" sz="3900" b="1" dirty="0" smtClean="0">
                <a:solidFill>
                  <a:srgbClr val="FF0000"/>
                </a:solidFill>
                <a:latin typeface="Times New Roman"/>
                <a:ea typeface="Calibri"/>
              </a:rPr>
              <a:t>враг»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Цель: Рассказать </a:t>
            </a:r>
            <a:r>
              <a:rPr lang="ru-RU" dirty="0">
                <a:latin typeface="Times New Roman"/>
                <a:ea typeface="Calibri"/>
              </a:rPr>
              <a:t>детям о многообразии растений, научить отличать съедобные растения от несъедобных., отличать одно лекарственное растение от другого (по внешнему виду, по строению, по запаху). Воспитывать любовь к природе и бережное к ней отношение.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Материал: иллюстрации с изображением лекарственных </a:t>
            </a:r>
            <a:r>
              <a:rPr lang="ru-RU" dirty="0" smtClean="0">
                <a:latin typeface="Times New Roman"/>
                <a:ea typeface="Calibri"/>
              </a:rPr>
              <a:t>растений, </a:t>
            </a:r>
            <a:r>
              <a:rPr lang="ru-RU" dirty="0">
                <a:latin typeface="Times New Roman"/>
                <a:ea typeface="Calibri"/>
              </a:rPr>
              <a:t>а также с изображением вредных для здоровья человека растений.</a:t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Дидактические </a:t>
            </a:r>
            <a:r>
              <a:rPr lang="ru-RU" sz="45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игры.</a:t>
            </a:r>
            <a:br>
              <a:rPr lang="ru-RU" sz="45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9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Вершки – корешки»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– в игре познакомить детей с тем, какие части дикорастущих съедобных трав используются в пищу. 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Материал: засушенные лекарственные растения (ромашка, крапива,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подорожник)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«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Узнай растение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упражнять в умении распознавать растение по его частям, по строению, по запаху.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Материал: разные виды лекарственных растений (душица, пижма, подорожник, ромашка, чистотел)., отдельные части лекарственных растений (стебель, корень, листья).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«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Определи по запаху»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(мята,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 одуванчик и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др.)- упражнять детей узнавать лекарственное растение по запаху, закреплять знания о лекарственных растениях.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Материал: засушенные лекарственные растения, зашитые в холщовые мешочки.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Действия: дети подносят к носу по одному разные мешочки и по запаху определяют, какое растение находится в мешочке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Коллективная аппликация детских работ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Наши зеленые помощники»</a:t>
            </a:r>
            <a:endParaRPr lang="ru-RU" sz="3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33670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</a:rPr>
              <a:t>Занятие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</a:rPr>
              <a:t>«Лекарственные растения – средства оздоровления человека»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Цели: Развивать познавательную активность детей в процессе формирования представлений о лекарственных растениях, о правилах сбора и хранения. Воспитывать бережное отношение к природе.</a:t>
            </a:r>
            <a:b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тихи о лекарственных растениях для дет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93022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6B0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dirty="0">
              <a:solidFill>
                <a:srgbClr val="6B0F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1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324528" cy="61066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Цель: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en-US" b="1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Создать условия для ознакомления детей с миром целебных растений, сформировать представления о роли растений в оздоровлении и сохранении здоровья детей.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424936" cy="4320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Задачи: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*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Расширять 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и формировать знания детей 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о</a:t>
            </a:r>
            <a:r>
              <a:rPr lang="en-US" sz="3100" dirty="0">
                <a:solidFill>
                  <a:srgbClr val="4014BC"/>
                </a:solidFill>
                <a:latin typeface="Times New Roman"/>
                <a:ea typeface="Calibri"/>
              </a:rPr>
              <a:t/>
            </a:r>
            <a:br>
              <a:rPr lang="en-US" sz="31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лекарственных</a:t>
            </a:r>
            <a:r>
              <a:rPr lang="en-US" sz="3100" dirty="0">
                <a:solidFill>
                  <a:srgbClr val="4014BC"/>
                </a:solidFill>
                <a:latin typeface="Times New Roman"/>
                <a:ea typeface="Calibri"/>
              </a:rPr>
              <a:t/>
            </a:r>
            <a:br>
              <a:rPr lang="en-US" sz="31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дикорастущих растениях, их ценности 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для здоровья, и правил использования.</a:t>
            </a:r>
            <a:b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       </a:t>
            </a:r>
            <a:r>
              <a:rPr lang="en-US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  </a:t>
            </a:r>
            <a:r>
              <a:rPr lang="en-US" sz="3100" b="1" dirty="0" smtClean="0">
                <a:solidFill>
                  <a:srgbClr val="FF0000"/>
                </a:solidFill>
                <a:latin typeface="Times New Roman"/>
                <a:ea typeface="Calibri"/>
              </a:rPr>
              <a:t>*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 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Развивать речь, обогащать словарь, побуждать задавать вопросы, составлять рассказы-</a:t>
            </a:r>
            <a:b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 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описания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, отгадывать загадки; развивать </a:t>
            </a:r>
            <a:r>
              <a:rPr lang="en-US" sz="3100" dirty="0" smtClean="0">
                <a:solidFill>
                  <a:srgbClr val="4014BC"/>
                </a:solidFill>
                <a:latin typeface="Times New Roman"/>
                <a:ea typeface="Calibri"/>
              </a:rPr>
              <a:t/>
            </a:r>
            <a:br>
              <a:rPr lang="en-US" sz="31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игровое 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творчество, навыки 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поведения в </a:t>
            </a:r>
            <a:b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    экстремальных 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ситуациях.</a:t>
            </a:r>
            <a:b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        </a:t>
            </a:r>
            <a:r>
              <a:rPr lang="en-US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 </a:t>
            </a:r>
            <a:r>
              <a:rPr lang="en-US" sz="3100" dirty="0" smtClean="0">
                <a:solidFill>
                  <a:srgbClr val="FF0000"/>
                </a:solidFill>
                <a:latin typeface="Times New Roman"/>
                <a:ea typeface="Calibri"/>
              </a:rPr>
              <a:t>*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 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Воспитывать любознательность, бережное отношение к растениям, 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любовь к</a:t>
            </a:r>
            <a:r>
              <a:rPr lang="en-US" sz="3100" dirty="0" smtClean="0">
                <a:solidFill>
                  <a:srgbClr val="4014BC"/>
                </a:solidFill>
                <a:latin typeface="Times New Roman"/>
                <a:ea typeface="Calibri"/>
              </a:rPr>
              <a:t/>
            </a:r>
            <a:br>
              <a:rPr lang="en-US" sz="31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 родному</a:t>
            </a:r>
            <a:r>
              <a:rPr lang="en-US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  </a:t>
            </a:r>
            <a:r>
              <a:rPr lang="ru-RU" sz="3100" dirty="0" smtClean="0">
                <a:solidFill>
                  <a:srgbClr val="4014BC"/>
                </a:solidFill>
                <a:latin typeface="Times New Roman"/>
                <a:ea typeface="Calibri"/>
              </a:rPr>
              <a:t>краю</a:t>
            </a:r>
            <a: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  <a:t>.</a:t>
            </a:r>
            <a:br>
              <a:rPr lang="ru-RU" sz="3100" dirty="0">
                <a:solidFill>
                  <a:srgbClr val="4014BC"/>
                </a:solidFill>
                <a:latin typeface="Times New Roman"/>
                <a:ea typeface="Calibri"/>
              </a:rPr>
            </a:br>
            <a:endParaRPr lang="ru-RU" sz="3100" dirty="0">
              <a:solidFill>
                <a:srgbClr val="40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4" y="-675456"/>
            <a:ext cx="9119466" cy="77768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4014BC"/>
                </a:solidFill>
                <a:latin typeface="Times New Roman"/>
                <a:ea typeface="Calibri"/>
              </a:rPr>
              <a:t>Проект рассчитан 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</a:rPr>
              <a:t>на детей 6-7 лет и их родителей. </a:t>
            </a:r>
            <a:br>
              <a:rPr lang="ru-RU" sz="2800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4014BC"/>
                </a:solidFill>
                <a:latin typeface="Times New Roman"/>
                <a:ea typeface="Calibri"/>
              </a:rPr>
              <a:t>Продолжительность </a:t>
            </a:r>
            <a:r>
              <a:rPr lang="ru-RU" sz="2800" b="1" dirty="0">
                <a:solidFill>
                  <a:srgbClr val="4014BC"/>
                </a:solidFill>
                <a:latin typeface="Times New Roman"/>
                <a:ea typeface="Calibri"/>
              </a:rPr>
              <a:t>проекта 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</a:rPr>
              <a:t>1 месяц.</a:t>
            </a:r>
            <a:br>
              <a:rPr lang="ru-RU" sz="2800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4014BC"/>
                </a:solidFill>
                <a:latin typeface="Times New Roman"/>
                <a:ea typeface="Calibri"/>
              </a:rPr>
              <a:t>Проблема</a:t>
            </a:r>
            <a:r>
              <a:rPr lang="ru-RU" sz="2800" b="1" dirty="0">
                <a:solidFill>
                  <a:srgbClr val="4014BC"/>
                </a:solidFill>
                <a:latin typeface="Times New Roman"/>
                <a:ea typeface="Calibri"/>
              </a:rPr>
              <a:t>:</a:t>
            </a:r>
            <a:r>
              <a:rPr lang="ru-RU" sz="2800" dirty="0">
                <a:solidFill>
                  <a:srgbClr val="4014BC"/>
                </a:solidFill>
                <a:latin typeface="Times New Roman"/>
                <a:ea typeface="Calibri"/>
              </a:rPr>
              <a:t> </a:t>
            </a:r>
            <a:r>
              <a:rPr lang="ru-RU" sz="2800" dirty="0" smtClean="0">
                <a:solidFill>
                  <a:srgbClr val="4014BC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rgbClr val="4014BC"/>
                </a:solidFill>
                <a:latin typeface="Times New Roman"/>
                <a:ea typeface="Calibri"/>
              </a:rPr>
              <a:t>Если дети узнают , как могут обычные растения ближайшего окружения  помочь здоровью человека, то будут бережнее к ним относиться.</a:t>
            </a:r>
            <a:br>
              <a:rPr lang="ru-RU" sz="28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4014BC"/>
                </a:solidFill>
                <a:latin typeface="Times New Roman"/>
                <a:ea typeface="Calibri"/>
              </a:rPr>
              <a:t>Планируемый </a:t>
            </a:r>
            <a:r>
              <a:rPr lang="ru-RU" sz="2800" b="1" dirty="0">
                <a:solidFill>
                  <a:srgbClr val="4014BC"/>
                </a:solidFill>
                <a:latin typeface="Times New Roman"/>
                <a:ea typeface="Calibri"/>
              </a:rPr>
              <a:t>результат: </a:t>
            </a:r>
            <a:r>
              <a:rPr lang="ru-RU" sz="2800" dirty="0">
                <a:solidFill>
                  <a:srgbClr val="4014BC"/>
                </a:solidFill>
                <a:latin typeface="Times New Roman"/>
                <a:ea typeface="Calibri"/>
              </a:rPr>
              <a:t>Закрепить знания о взаимосвязи человека и природы, о пользе лекарственных растений.</a:t>
            </a:r>
            <a:br>
              <a:rPr lang="ru-RU" sz="28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rgbClr val="4014BC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rgbClr val="4014BC"/>
                </a:solidFill>
                <a:latin typeface="Times New Roman"/>
                <a:ea typeface="Calibri"/>
              </a:rPr>
            </a:br>
            <a:endParaRPr lang="ru-RU" sz="2800" dirty="0">
              <a:solidFill>
                <a:srgbClr val="40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Диагностика уровня развития детей в рамках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2083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73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200" b="1" dirty="0">
                <a:solidFill>
                  <a:srgbClr val="FF0000"/>
                </a:solidFill>
                <a:latin typeface="Times New Roman"/>
                <a:ea typeface="Calibri"/>
              </a:rPr>
              <a:t>Наблюдение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«Наш верный друг- подорожник»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Цели: познакомить детей с лекарственным растением- подорожником, с его внешним строением, рассказать о том, какую пользу приносит это растение человеку; рассмотреть листья подорожника, стебли, познакомить детей с тем, какие внешние условия необходимы подорожнику, для того чтобы он рос. Воспитывать любовь к природе и бережное к ней отношение.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Материал: наблюдение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</a:rPr>
              <a:t>проводилось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на участке детского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</a:rPr>
              <a:t>сада, 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где растет подорожник.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</a:br>
            <a:endParaRPr lang="ru-RU" dirty="0">
              <a:solidFill>
                <a:srgbClr val="40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507288" cy="669674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Мероприятия: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 наблюдения,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чтение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литературных произведений, беседы, занятие, экскурсия,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рисование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, дидактические игры, 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экскурсия в библиотеку, развлечение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4000" dirty="0">
                <a:solidFill>
                  <a:srgbClr val="4014BC"/>
                </a:solidFill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rgbClr val="4014BC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40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62646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Чтение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литературных произведений.</a:t>
            </a:r>
            <a:b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• Чтение отрывков из рассказа “Огород на опушке” </a:t>
            </a:r>
            <a:r>
              <a:rPr lang="ru-RU" sz="3600" dirty="0" err="1">
                <a:solidFill>
                  <a:srgbClr val="4014BC"/>
                </a:solidFill>
                <a:latin typeface="Times New Roman"/>
                <a:ea typeface="Calibri"/>
              </a:rPr>
              <a:t>А.Стрижева</a:t>
            </a: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. </a:t>
            </a:r>
            <a:b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• Чтение А. </a:t>
            </a:r>
            <a:r>
              <a:rPr lang="ru-RU" sz="3600" dirty="0" err="1">
                <a:solidFill>
                  <a:srgbClr val="4014BC"/>
                </a:solidFill>
                <a:latin typeface="Times New Roman"/>
                <a:ea typeface="Calibri"/>
              </a:rPr>
              <a:t>Онегова</a:t>
            </a: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 “Тропинка полевая”,</a:t>
            </a:r>
            <a:b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• Ю. Дмитриева “Кто в лесу живет и что в лесу растет”,</a:t>
            </a:r>
            <a:b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• Н. Павловой “Загадки цветов”, </a:t>
            </a:r>
            <a:b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• А. Плешакова “Зеленые страницы” и др. </a:t>
            </a:r>
            <a:b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  <a:t>• Заучивание загадок и стихов о растениях. </a:t>
            </a:r>
            <a:br>
              <a:rPr lang="ru-RU" sz="3600" dirty="0">
                <a:solidFill>
                  <a:srgbClr val="4014BC"/>
                </a:solidFill>
                <a:latin typeface="Times New Roman"/>
                <a:ea typeface="Calibri"/>
              </a:rPr>
            </a:br>
            <a:endParaRPr lang="ru-RU" dirty="0">
              <a:solidFill>
                <a:srgbClr val="40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Calibri"/>
              </a:rPr>
              <a:t>Беседы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2.1.Беседа «Зеленая аптека»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Ц</a:t>
            </a:r>
            <a:r>
              <a:rPr lang="ru-RU" dirty="0" smtClean="0">
                <a:solidFill>
                  <a:srgbClr val="4014BC"/>
                </a:solidFill>
                <a:latin typeface="Times New Roman"/>
                <a:ea typeface="Calibri"/>
              </a:rPr>
              <a:t>ель: Рассказать </a:t>
            </a: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детям о том, какую большую пользу приносят человеку лекарственные растения, расширить представления детей о мире растений, познакомить детей о взаимосвязи растительного мира и человека. Познакомить детей с правилами сбора и сушки лекарственных растений. Воспитывать любовь к природе и бережное к ней отношение.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  <a:t>Материал: Иллюстрации с изображением лекарственных растений, засушенные лекарственные растения.</a:t>
            </a:r>
            <a:br>
              <a:rPr lang="ru-RU" dirty="0">
                <a:solidFill>
                  <a:srgbClr val="4014BC"/>
                </a:solidFill>
                <a:latin typeface="Times New Roman"/>
                <a:ea typeface="Calibri"/>
              </a:rPr>
            </a:br>
            <a:endParaRPr lang="ru-RU" dirty="0">
              <a:solidFill>
                <a:srgbClr val="401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15_Тема Office</vt:lpstr>
      <vt:lpstr>16_Тема Office</vt:lpstr>
      <vt:lpstr>17_Тема Office</vt:lpstr>
      <vt:lpstr>18_Тема Office</vt:lpstr>
      <vt:lpstr>11_Тема Office</vt:lpstr>
      <vt:lpstr>МБДОУ НГО«Детский сад №15  «Берёзка»  «Лекарственные растения"     </vt:lpstr>
      <vt:lpstr>Цель:   Создать условия для ознакомления детей с миром целебных растений, сформировать представления о роли растений в оздоровлении и сохранении здоровья детей.</vt:lpstr>
      <vt:lpstr>Задачи:  *Расширять и формировать знания детей о лекарственных дикорастущих растениях, их ценности для здоровья, и правил использования.          * Развивать речь, обогащать словарь, побуждать задавать вопросы, составлять рассказы-  описания, отгадывать загадки; развивать  игровое творчество, навыки поведения в      экстремальных ситуациях.          * Воспитывать любознательность, бережное отношение к растениям, любовь к  родному  краю. </vt:lpstr>
      <vt:lpstr>Проект рассчитан на детей 6-7 лет и их родителей.  Продолжительность проекта 1 месяц. Проблема:  Если дети узнают , как могут обычные растения ближайшего окружения  помочь здоровью человека, то будут бережнее к ним относиться. Планируемый результат: Закрепить знания о взаимосвязи человека и природы, о пользе лекарственных растений.  </vt:lpstr>
      <vt:lpstr>Диагностика уровня развития детей в рамках проекта</vt:lpstr>
      <vt:lpstr>Презентация PowerPoint</vt:lpstr>
      <vt:lpstr>Мероприятия: наблюдения, чтение литературных произведений, беседы, занятие, экскурсия, рисование, дидактические игры,  экскурсия в библиотеку, развлечение. </vt:lpstr>
      <vt:lpstr>Чтение литературных произведений. • Чтение отрывков из рассказа “Огород на опушке” А.Стрижева.  • Чтение А. Онегова “Тропинка полевая”, • Ю. Дмитриева “Кто в лесу живет и что в лесу растет”, • Н. Павловой “Загадки цветов”,  • А. Плешакова “Зеленые страницы” и др.  • Заучивание загадок и стихов о растениях. 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НГО«Детский сад №15  «Берёзка»  «Лекарственные растения"     </dc:title>
  <dc:creator>Admin</dc:creator>
  <cp:lastModifiedBy>Admin</cp:lastModifiedBy>
  <cp:revision>2</cp:revision>
  <dcterms:created xsi:type="dcterms:W3CDTF">2016-02-01T18:05:49Z</dcterms:created>
  <dcterms:modified xsi:type="dcterms:W3CDTF">2016-02-01T18:13:55Z</dcterms:modified>
</cp:coreProperties>
</file>