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1%8D%D1%82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ru.wikipedia.org/wiki/%D0%9F%D0%B8%D1%81%D0%B0%D1%82%D0%B5%D0%BB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1%83%D1%88%D0%BA%D0%B8%D0%BD%D1%81%D0%BA%D0%B0%D1%8F_%D0%BF%D1%80%D0%B5%D0%BC%D0%B8%D1%8F" TargetMode="External"/><Relationship Id="rId5" Type="http://schemas.openxmlformats.org/officeDocument/2006/relationships/hyperlink" Target="https://ru.wikipedia.org/wiki/%D0%A7%D0%B5%D1%85%D0%BE%D0%B2,_%D0%90%D0%BD%D1%82%D0%BE%D0%BD_%D0%9F%D0%B0%D0%B2%D0%BB%D0%BE%D0%B2%D0%B8%D1%87" TargetMode="External"/><Relationship Id="rId4" Type="http://schemas.openxmlformats.org/officeDocument/2006/relationships/hyperlink" Target="https://ru.wikipedia.org/wiki/%D0%9D%D0%BE%D0%B1%D0%B5%D0%BB%D0%B5%D0%B2%D1%81%D0%BA%D0%B0%D1%8F_%D0%BF%D1%80%D0%B5%D0%BC%D0%B8%D1%8F_%D0%BF%D0%BE_%D0%BB%D0%B8%D1%82%D0%B5%D1%80%D0%B0%D1%82%D1%83%D1%80%D0%B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Иван Алексеевич Бунин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Поэтическая тетрадь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Найдите строки к иллюстрациям.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xaxor.com/images/other/11147/autumn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4357718" cy="3224202"/>
          </a:xfrm>
          <a:prstGeom prst="rect">
            <a:avLst/>
          </a:prstGeom>
          <a:noFill/>
        </p:spPr>
      </p:pic>
      <p:pic>
        <p:nvPicPr>
          <p:cNvPr id="22532" name="Picture 4" descr="http://klopp.ru/uploads/posts/2008-09/1220240758_40953_gzsql5wbr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85794"/>
            <a:ext cx="4286240" cy="3190867"/>
          </a:xfrm>
          <a:prstGeom prst="rect">
            <a:avLst/>
          </a:prstGeom>
          <a:noFill/>
        </p:spPr>
      </p:pic>
      <p:pic>
        <p:nvPicPr>
          <p:cNvPr id="22534" name="Picture 6" descr="http://dl28.fotosklad.org.ua/20121203/preview-photo/d4d4a6c83472bbd1805fe251b21d77f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3929090" cy="2833674"/>
          </a:xfrm>
          <a:prstGeom prst="rect">
            <a:avLst/>
          </a:prstGeom>
          <a:noFill/>
        </p:spPr>
      </p:pic>
      <p:pic>
        <p:nvPicPr>
          <p:cNvPr id="22536" name="Picture 8" descr="http://xephu.net/images/1390871027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357562"/>
            <a:ext cx="2643206" cy="2381220"/>
          </a:xfrm>
          <a:prstGeom prst="rect">
            <a:avLst/>
          </a:prstGeom>
          <a:noFill/>
        </p:spPr>
      </p:pic>
      <p:pic>
        <p:nvPicPr>
          <p:cNvPr id="22538" name="Picture 10" descr="http://www.edebiyatdefteri.com/resim/resimli_siir/buyuk/3868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3571876"/>
            <a:ext cx="3714776" cy="3043226"/>
          </a:xfrm>
          <a:prstGeom prst="rect">
            <a:avLst/>
          </a:prstGeom>
          <a:noFill/>
        </p:spPr>
      </p:pic>
      <p:pic>
        <p:nvPicPr>
          <p:cNvPr id="22540" name="Picture 12" descr="http://www.zastavki.com/pictures/640x480/2013/Nature_Seasons_Autumn_Golden_autumn_in_park_036833_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928670"/>
            <a:ext cx="814393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Итог урока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000108"/>
            <a:ext cx="7772400" cy="501969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Я узнал(а)…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Мне понравилось…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 люблю осень…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http://bezformata.ru/content/Images/000/003/704/image37049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428868"/>
            <a:ext cx="2786082" cy="2105013"/>
          </a:xfrm>
          <a:prstGeom prst="rect">
            <a:avLst/>
          </a:prstGeom>
          <a:noFill/>
        </p:spPr>
      </p:pic>
      <p:pic>
        <p:nvPicPr>
          <p:cNvPr id="5" name="Picture 2" descr="http://books.iqbuy.ru/img/books/9785/17/04/67/77/9785170467778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38164">
            <a:off x="4377361" y="1349886"/>
            <a:ext cx="1776695" cy="2462529"/>
          </a:xfrm>
          <a:prstGeom prst="rect">
            <a:avLst/>
          </a:prstGeom>
          <a:noFill/>
        </p:spPr>
      </p:pic>
      <p:pic>
        <p:nvPicPr>
          <p:cNvPr id="6" name="Picture 12" descr="http://ozon-hudozhestvennaja-proza.yapokupayu.ru/system/images/product/005/708/969_zo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03679">
            <a:off x="7381589" y="329838"/>
            <a:ext cx="1502107" cy="2036985"/>
          </a:xfrm>
          <a:prstGeom prst="rect">
            <a:avLst/>
          </a:prstGeom>
          <a:noFill/>
        </p:spPr>
      </p:pic>
      <p:pic>
        <p:nvPicPr>
          <p:cNvPr id="7" name="Picture 4" descr="http://photos.wikimapia.org/p/00/03/85/25/84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286256"/>
            <a:ext cx="3500462" cy="2395520"/>
          </a:xfrm>
          <a:prstGeom prst="rect">
            <a:avLst/>
          </a:prstGeom>
          <a:noFill/>
        </p:spPr>
      </p:pic>
      <p:pic>
        <p:nvPicPr>
          <p:cNvPr id="21506" name="Picture 2" descr="http://std3.ru/5e/ff/1382426205-5eff5387401e9fd3b8e0e735284aec3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500306"/>
            <a:ext cx="2000264" cy="2728908"/>
          </a:xfrm>
          <a:prstGeom prst="rect">
            <a:avLst/>
          </a:prstGeom>
          <a:noFill/>
        </p:spPr>
      </p:pic>
      <p:pic>
        <p:nvPicPr>
          <p:cNvPr id="21508" name="Picture 4" descr="http://best-dem.ru/wp-content/uploads/2011/12/Image000305-695x44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3500438"/>
            <a:ext cx="3357586" cy="3148005"/>
          </a:xfrm>
          <a:prstGeom prst="rect">
            <a:avLst/>
          </a:prstGeom>
          <a:noFill/>
        </p:spPr>
      </p:pic>
      <p:pic>
        <p:nvPicPr>
          <p:cNvPr id="10" name="Picture 8" descr="http://content.foto.mail.ru/list/fot-ka/1/i-6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142852"/>
            <a:ext cx="1714512" cy="207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Иван Алексеевич Бунин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(1870-1953)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85860"/>
            <a:ext cx="8643998" cy="519591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                                  русский </a:t>
            </a:r>
            <a:r>
              <a:rPr lang="ru-RU" b="1" dirty="0" smtClean="0">
                <a:hlinkClick r:id="rId2" tooltip="Писатель"/>
              </a:rPr>
              <a:t>писатель</a:t>
            </a:r>
            <a:r>
              <a:rPr lang="ru-RU" b="1" dirty="0" smtClean="0"/>
              <a:t> и </a:t>
            </a:r>
            <a:r>
              <a:rPr lang="ru-RU" b="1" dirty="0" smtClean="0">
                <a:hlinkClick r:id="rId3" tooltip="Поэт"/>
              </a:rPr>
              <a:t>поэт</a:t>
            </a:r>
            <a:r>
              <a:rPr lang="ru-RU" b="1" dirty="0" smtClean="0"/>
              <a:t>, первый</a:t>
            </a:r>
          </a:p>
          <a:p>
            <a:r>
              <a:rPr lang="ru-RU" b="1" dirty="0" smtClean="0"/>
              <a:t>                                  лауреат </a:t>
            </a:r>
            <a:r>
              <a:rPr lang="ru-RU" b="1" dirty="0" smtClean="0">
                <a:hlinkClick r:id="rId4" tooltip="Нобелевская премия по литературе"/>
              </a:rPr>
              <a:t>Нобелевской премии по</a:t>
            </a:r>
          </a:p>
          <a:p>
            <a:r>
              <a:rPr lang="ru-RU" b="1" dirty="0" smtClean="0">
                <a:hlinkClick r:id="rId4" tooltip="Нобелевская премия по литературе"/>
              </a:rPr>
              <a:t>                                  литературе</a:t>
            </a:r>
            <a:r>
              <a:rPr lang="ru-RU" b="1" dirty="0" smtClean="0"/>
              <a:t> 1933 года среди</a:t>
            </a:r>
          </a:p>
          <a:p>
            <a:r>
              <a:rPr lang="ru-RU" b="1" dirty="0" smtClean="0"/>
              <a:t>                                   российских/советских литераторов. </a:t>
            </a:r>
          </a:p>
          <a:p>
            <a:endParaRPr lang="ru-RU" b="1" dirty="0" smtClean="0"/>
          </a:p>
          <a:p>
            <a:r>
              <a:rPr lang="ru-RU" b="1" dirty="0" smtClean="0"/>
              <a:t> В 17-летнем возрасте он начинает писать стихи. В 1895 году лично познакомился с </a:t>
            </a:r>
            <a:r>
              <a:rPr lang="ru-RU" b="1" dirty="0" smtClean="0">
                <a:hlinkClick r:id="rId5" tooltip="Чехов, Антон Павлович"/>
              </a:rPr>
              <a:t>А. П. Чеховым</a:t>
            </a:r>
            <a:r>
              <a:rPr lang="ru-RU" b="1" dirty="0" smtClean="0"/>
              <a:t>, с которым до этого состоял в переписке.  </a:t>
            </a:r>
          </a:p>
          <a:p>
            <a:r>
              <a:rPr lang="ru-RU" b="1" dirty="0" smtClean="0"/>
              <a:t>И.А.Бунину дважды (1903 год, 1909 год) присуждалась </a:t>
            </a:r>
            <a:r>
              <a:rPr lang="ru-RU" b="1" u="sng" dirty="0" smtClean="0">
                <a:hlinkClick r:id="rId6" tooltip="Пушкинская премия"/>
              </a:rPr>
              <a:t>Пушкинская премия</a:t>
            </a:r>
            <a:r>
              <a:rPr lang="ru-RU" b="1" dirty="0" smtClean="0"/>
              <a:t>.  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Иван Алексеевич Бунин — последний русский классик, запечатлевший Россию конца XIX — начала XX века. «…Один из последних лучей какого-то чудного русского дня».    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http://vkraskah.narod.ru/n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2714676" cy="3143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s.traveltipz.ru/gallery/61/78661/1024x768/161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500330" cy="2071702"/>
          </a:xfrm>
          <a:prstGeom prst="rect">
            <a:avLst/>
          </a:prstGeom>
          <a:noFill/>
        </p:spPr>
      </p:pic>
      <p:pic>
        <p:nvPicPr>
          <p:cNvPr id="24580" name="Picture 4" descr="http://photos.wikimapia.org/p/00/03/85/25/84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643050"/>
            <a:ext cx="6667500" cy="503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books.iqbuy.ru/img/books/9785/17/04/67/77/9785170467778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52"/>
            <a:ext cx="2286016" cy="3143272"/>
          </a:xfrm>
          <a:prstGeom prst="rect">
            <a:avLst/>
          </a:prstGeom>
          <a:noFill/>
        </p:spPr>
      </p:pic>
      <p:pic>
        <p:nvPicPr>
          <p:cNvPr id="6148" name="Picture 4" descr="http://www.ukazka.ru/img/b/uk5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9892">
            <a:off x="6466298" y="2676927"/>
            <a:ext cx="2381250" cy="3867150"/>
          </a:xfrm>
          <a:prstGeom prst="rect">
            <a:avLst/>
          </a:prstGeom>
          <a:noFill/>
        </p:spPr>
      </p:pic>
      <p:pic>
        <p:nvPicPr>
          <p:cNvPr id="6150" name="Picture 6" descr="http://rayknig.ru/cover/po/pod-otkrytym-neb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31463">
            <a:off x="214282" y="3643314"/>
            <a:ext cx="2286016" cy="3024186"/>
          </a:xfrm>
          <a:prstGeom prst="rect">
            <a:avLst/>
          </a:prstGeom>
          <a:noFill/>
        </p:spPr>
      </p:pic>
      <p:pic>
        <p:nvPicPr>
          <p:cNvPr id="6152" name="Picture 8" descr="http://content.foto.mail.ru/list/fot-ka/1/i-6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357562"/>
            <a:ext cx="2857520" cy="3286108"/>
          </a:xfrm>
          <a:prstGeom prst="rect">
            <a:avLst/>
          </a:prstGeom>
          <a:noFill/>
        </p:spPr>
      </p:pic>
      <p:pic>
        <p:nvPicPr>
          <p:cNvPr id="6154" name="Picture 10" descr="http://img.ezop.ua/043/611/000/malenkij-roma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214290"/>
            <a:ext cx="1714512" cy="2557450"/>
          </a:xfrm>
          <a:prstGeom prst="rect">
            <a:avLst/>
          </a:prstGeom>
          <a:noFill/>
        </p:spPr>
      </p:pic>
      <p:pic>
        <p:nvPicPr>
          <p:cNvPr id="6156" name="Picture 12" descr="http://ozon-hudozhestvennaja-proza.yapokupayu.ru/system/images/product/005/708/969_zoo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14290"/>
            <a:ext cx="2071702" cy="3019425"/>
          </a:xfrm>
          <a:prstGeom prst="rect">
            <a:avLst/>
          </a:prstGeom>
          <a:noFill/>
        </p:spPr>
      </p:pic>
      <p:pic>
        <p:nvPicPr>
          <p:cNvPr id="6158" name="Picture 14" descr="http://i0.x8.net/T/V3hQ_big.jpg?134431610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357166"/>
            <a:ext cx="2071702" cy="3047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Загадка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785794"/>
            <a:ext cx="7772400" cy="523400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Ветер листьями играет,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их с деревьев обрывает.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Всюду листики кружат - 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это значит …</a:t>
            </a:r>
          </a:p>
          <a:p>
            <a:r>
              <a:rPr lang="ru-RU" dirty="0" smtClean="0"/>
              <a:t>                             листопад.</a:t>
            </a:r>
            <a:endParaRPr lang="ru-RU" dirty="0"/>
          </a:p>
        </p:txBody>
      </p:sp>
      <p:pic>
        <p:nvPicPr>
          <p:cNvPr id="5122" name="Picture 2" descr="http://cdn01.ru/files/users/images/bb/53/bb535619d52f2ab79113476275207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496"/>
            <a:ext cx="5405432" cy="3790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b="1" dirty="0" smtClean="0">
                <a:solidFill>
                  <a:srgbClr val="FFC000"/>
                </a:solidFill>
              </a:rPr>
              <a:t>И.А.Бунин «Листопад»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715436" cy="5019692"/>
          </a:xfrm>
        </p:spPr>
        <p:txBody>
          <a:bodyPr/>
          <a:lstStyle/>
          <a:p>
            <a:r>
              <a:rPr lang="ru-RU" dirty="0" smtClean="0"/>
              <a:t>                                   Прослушайте аудиозапись.</a:t>
            </a:r>
          </a:p>
          <a:p>
            <a:r>
              <a:rPr lang="ru-RU" dirty="0" smtClean="0"/>
              <a:t>                                  </a:t>
            </a:r>
            <a:r>
              <a:rPr lang="ru-RU" b="1" dirty="0" smtClean="0"/>
              <a:t>Что вы представили, когда слушали</a:t>
            </a:r>
          </a:p>
          <a:p>
            <a:r>
              <a:rPr lang="ru-RU" b="1" dirty="0" smtClean="0"/>
              <a:t>                                                                   стихотворение?</a:t>
            </a:r>
          </a:p>
          <a:p>
            <a:endParaRPr lang="ru-RU" b="1" dirty="0"/>
          </a:p>
        </p:txBody>
      </p:sp>
      <p:pic>
        <p:nvPicPr>
          <p:cNvPr id="4" name="Picture 8" descr="http://content.foto.mail.ru/list/fot-ka/1/i-6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857520" cy="3286108"/>
          </a:xfrm>
          <a:prstGeom prst="rect">
            <a:avLst/>
          </a:prstGeom>
          <a:noFill/>
        </p:spPr>
      </p:pic>
      <p:pic>
        <p:nvPicPr>
          <p:cNvPr id="4098" name="Picture 2" descr="http://i02.fotocdn.net/s2/115/public_pin_l/507/22760638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571744"/>
            <a:ext cx="5953120" cy="4071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Словарная работа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785794"/>
            <a:ext cx="7772400" cy="5234006"/>
          </a:xfrm>
        </p:spPr>
        <p:txBody>
          <a:bodyPr/>
          <a:lstStyle/>
          <a:p>
            <a:r>
              <a:rPr lang="ru-RU" b="1" dirty="0" smtClean="0"/>
              <a:t>Терем</a:t>
            </a:r>
          </a:p>
          <a:p>
            <a:r>
              <a:rPr lang="ru-RU" dirty="0" smtClean="0"/>
              <a:t> высокий богатый дом</a:t>
            </a:r>
          </a:p>
          <a:p>
            <a:r>
              <a:rPr lang="ru-RU" b="1" dirty="0" smtClean="0"/>
              <a:t>Заворожённый</a:t>
            </a:r>
          </a:p>
          <a:p>
            <a:r>
              <a:rPr lang="ru-RU" dirty="0" smtClean="0"/>
              <a:t>Очарованный, околдованный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Подберите синонимы к словам:</a:t>
            </a:r>
          </a:p>
          <a:p>
            <a:r>
              <a:rPr lang="ru-RU" b="1" dirty="0" smtClean="0"/>
              <a:t>Лиловый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                 </a:t>
            </a:r>
            <a:r>
              <a:rPr lang="ru-RU" b="1" dirty="0" smtClean="0">
                <a:solidFill>
                  <a:srgbClr val="7030A0"/>
                </a:solidFill>
              </a:rPr>
              <a:t>фиолетовый, сиреневый</a:t>
            </a:r>
          </a:p>
          <a:p>
            <a:r>
              <a:rPr lang="ru-RU" b="1" dirty="0" smtClean="0"/>
              <a:t>Золотой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                  </a:t>
            </a:r>
            <a:r>
              <a:rPr lang="ru-RU" b="1" dirty="0" smtClean="0">
                <a:solidFill>
                  <a:srgbClr val="FFFF00"/>
                </a:solidFill>
              </a:rPr>
              <a:t>жёлтый</a:t>
            </a:r>
          </a:p>
          <a:p>
            <a:r>
              <a:rPr lang="ru-RU" b="1" dirty="0" smtClean="0"/>
              <a:t>Багряный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красный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img1.liveinternet.ru/images/attach/c/11/115/89/115089241_large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85728"/>
            <a:ext cx="2857500" cy="2219326"/>
          </a:xfrm>
          <a:prstGeom prst="rect">
            <a:avLst/>
          </a:prstGeom>
          <a:noFill/>
        </p:spPr>
      </p:pic>
      <p:pic>
        <p:nvPicPr>
          <p:cNvPr id="3076" name="Picture 4" descr="http://www.ap-dent.ru/images/phocagallery/thumbs/phoca_thumb_l_utum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71942"/>
            <a:ext cx="3452794" cy="2571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3971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Прочитайте стихотворение и найдите: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14356"/>
            <a:ext cx="5857916" cy="57150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Сравнения</a:t>
            </a:r>
          </a:p>
          <a:p>
            <a:r>
              <a:rPr lang="ru-RU" b="1" dirty="0" smtClean="0"/>
              <a:t>Эпитеты</a:t>
            </a:r>
          </a:p>
          <a:p>
            <a:r>
              <a:rPr lang="ru-RU" b="1" dirty="0" smtClean="0"/>
              <a:t>Образные выражения </a:t>
            </a:r>
            <a:r>
              <a:rPr lang="ru-RU" dirty="0" smtClean="0"/>
              <a:t>(объясните)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Как вы понимаете слова поэта:</a:t>
            </a:r>
          </a:p>
          <a:p>
            <a:r>
              <a:rPr lang="ru-RU" dirty="0" smtClean="0"/>
              <a:t>«И Осень тихою вдовой вступает в пёстрый терем свой.»</a:t>
            </a:r>
          </a:p>
          <a:p>
            <a:r>
              <a:rPr lang="ru-RU" dirty="0" smtClean="0"/>
              <a:t>«…стоит…заворожённый тишиной.»</a:t>
            </a:r>
          </a:p>
          <a:p>
            <a:r>
              <a:rPr lang="ru-RU" b="1" dirty="0" smtClean="0"/>
              <a:t>Какое настроение нужно передать?</a:t>
            </a:r>
          </a:p>
          <a:p>
            <a:r>
              <a:rPr lang="ru-RU" b="1" dirty="0" smtClean="0"/>
              <a:t>Что значит прочитать «торжественно»?</a:t>
            </a:r>
          </a:p>
          <a:p>
            <a:r>
              <a:rPr lang="ru-RU" b="1" dirty="0" smtClean="0"/>
              <a:t>Какой темп чтения соответствует настроению?</a:t>
            </a:r>
          </a:p>
          <a:p>
            <a:r>
              <a:rPr lang="ru-RU" b="1" dirty="0" smtClean="0"/>
              <a:t>Выразительное чтение стихотворения.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ttp://safasport.com.ua/uploads/o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071942"/>
            <a:ext cx="3452794" cy="2643174"/>
          </a:xfrm>
          <a:prstGeom prst="rect">
            <a:avLst/>
          </a:prstGeom>
          <a:noFill/>
        </p:spPr>
      </p:pic>
      <p:pic>
        <p:nvPicPr>
          <p:cNvPr id="2052" name="Picture 4" descr="http://i.vsekommentarii.com/pic/2011/09/21/mignews.com.ua/big-61-612-13166004042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3430">
            <a:off x="6587062" y="313980"/>
            <a:ext cx="2271704" cy="2119304"/>
          </a:xfrm>
          <a:prstGeom prst="rect">
            <a:avLst/>
          </a:prstGeom>
          <a:noFill/>
        </p:spPr>
      </p:pic>
      <p:pic>
        <p:nvPicPr>
          <p:cNvPr id="2054" name="Picture 6" descr="http://savepic.net/19142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75849">
            <a:off x="5648812" y="1821325"/>
            <a:ext cx="2143140" cy="1943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Вопросы на стр.151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472518" cy="564360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Муз.минутка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glodealer.com/sites/default/files/sale/5-9/skidki-Omsk-1378470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71530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191</TotalTime>
  <Words>111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Поэтическая тетрадь</vt:lpstr>
      <vt:lpstr>Иван Алексеевич Бунин  (1870-1953)</vt:lpstr>
      <vt:lpstr>Презентация PowerPoint</vt:lpstr>
      <vt:lpstr>Презентация PowerPoint</vt:lpstr>
      <vt:lpstr>Загадка</vt:lpstr>
      <vt:lpstr>И.А.Бунин «Листопад»</vt:lpstr>
      <vt:lpstr>Словарная работа</vt:lpstr>
      <vt:lpstr>Прочитайте стихотворение и найдите:</vt:lpstr>
      <vt:lpstr>Вопросы на стр.151</vt:lpstr>
      <vt:lpstr>Найдите строки к иллюстрациям.</vt:lpstr>
      <vt:lpstr>Итог урока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Поэтическая тетрадь</dc:title>
  <dc:creator>alex</dc:creator>
  <cp:lastModifiedBy>alex</cp:lastModifiedBy>
  <cp:revision>24</cp:revision>
  <dcterms:created xsi:type="dcterms:W3CDTF">2015-07-07T18:30:07Z</dcterms:created>
  <dcterms:modified xsi:type="dcterms:W3CDTF">2016-02-04T16:00:18Z</dcterms:modified>
</cp:coreProperties>
</file>