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935146F1-C262-43B1-B1B5-C137FC04A49D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25A201A-9296-4E8D-A500-50839F088E65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CBCCD30-4D60-4173-B3C1-CA96E9B4D6D9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B0A702-F1BF-4B89-A8EC-E4EC3446E06A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8C4732-45C9-4A68-96CF-A1FFED2BE095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79BFAA7-CD54-4528-8244-F78C0F54EAD6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22F1798-421F-460C-AC6F-AC04D5A8D682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73DE3B-1B65-4131-BF0D-7A9180309367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064E92B-AEAC-4D2B-B0E1-C64CE08EF699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6436916-91D3-4987-8F0D-719519A46708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D1AB564-2BB6-4D07-904E-DBA3A62AB520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B84C451-D16F-4C7A-8C1B-A8595FE59EA8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2CA7606-330D-4388-8A84-D7B60739F4B2}" type="slidenum">
              <a:rPr lang="ru-RU" sz="1600">
                <a:solidFill>
                  <a:srgbClr val="EAEAEA"/>
                </a:solidFill>
                <a:latin typeface="Verdana"/>
                <a:ea typeface="+mn-e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33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3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4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5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8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9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0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3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4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5" name="CustomShape 16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" name="CustomShape 17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" name="CustomShape 18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8" name="CustomShape 19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9" name="CustomShape 20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0" name="CustomShape 21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" name="CustomShape 22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" name="CustomShape 23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3" name="CustomShape 24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4" name="CustomShape 25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5" name="CustomShape 26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" name="CustomShape 27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" name="CustomShape 28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8" name="CustomShape 29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9" name="CustomShape 30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30" name="PlaceHolder 3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520" cy="1249920"/>
          </a:xfrm>
          <a:prstGeom prst="rect">
            <a:avLst/>
          </a:prstGeom>
        </p:spPr>
        <p:txBody>
          <a:bodyPr wrap="none" lIns="0" tIns="0" rIns="0" bIns="0" anchor="ctr" anchorCtr="1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1" name="PlaceHolder 3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560" cy="1042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5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6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7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8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69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0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1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2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3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4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5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6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7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8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79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0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4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5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6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7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8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19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0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1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2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3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4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5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6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7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28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9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3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4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5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6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7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8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69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0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1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2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3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4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5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6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177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78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2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3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4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5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6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7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8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19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0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1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2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3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4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5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26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27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716360" y="5345280"/>
            <a:ext cx="4426560" cy="1511640"/>
          </a:xfrm>
          <a:prstGeom prst="rect">
            <a:avLst/>
          </a:prstGeom>
          <a:gradFill>
            <a:gsLst>
              <a:gs pos="0">
                <a:srgbClr val="006666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1" name="CustomShape 2"/>
          <p:cNvSpPr/>
          <p:nvPr/>
        </p:nvSpPr>
        <p:spPr>
          <a:xfrm>
            <a:off x="7305840" y="6372360"/>
            <a:ext cx="1800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2" name="CustomShape 3"/>
          <p:cNvSpPr/>
          <p:nvPr/>
        </p:nvSpPr>
        <p:spPr>
          <a:xfrm>
            <a:off x="7296120" y="6343560"/>
            <a:ext cx="8280" cy="273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3" name="CustomShape 4"/>
          <p:cNvSpPr/>
          <p:nvPr/>
        </p:nvSpPr>
        <p:spPr>
          <a:xfrm>
            <a:off x="8223120" y="5678640"/>
            <a:ext cx="481680" cy="1175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4" name="CustomShape 5"/>
          <p:cNvSpPr/>
          <p:nvPr/>
        </p:nvSpPr>
        <p:spPr>
          <a:xfrm>
            <a:off x="7807320" y="5640480"/>
            <a:ext cx="497520" cy="1216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5" name="CustomShape 6"/>
          <p:cNvSpPr/>
          <p:nvPr/>
        </p:nvSpPr>
        <p:spPr>
          <a:xfrm>
            <a:off x="7461360" y="5869080"/>
            <a:ext cx="435600" cy="9878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6" name="CustomShape 7"/>
          <p:cNvSpPr/>
          <p:nvPr/>
        </p:nvSpPr>
        <p:spPr>
          <a:xfrm>
            <a:off x="7178760" y="5888160"/>
            <a:ext cx="336960" cy="968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7" name="CustomShape 8"/>
          <p:cNvSpPr/>
          <p:nvPr/>
        </p:nvSpPr>
        <p:spPr>
          <a:xfrm>
            <a:off x="6813720" y="6248520"/>
            <a:ext cx="263880" cy="6084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8" name="CustomShape 9"/>
          <p:cNvSpPr/>
          <p:nvPr/>
        </p:nvSpPr>
        <p:spPr>
          <a:xfrm>
            <a:off x="6508800" y="6381720"/>
            <a:ext cx="262440" cy="47520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69" name="CustomShape 10"/>
          <p:cNvSpPr/>
          <p:nvPr/>
        </p:nvSpPr>
        <p:spPr>
          <a:xfrm>
            <a:off x="6207120" y="6410160"/>
            <a:ext cx="375120" cy="44676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0" name="CustomShape 11"/>
          <p:cNvSpPr/>
          <p:nvPr/>
        </p:nvSpPr>
        <p:spPr>
          <a:xfrm>
            <a:off x="5832360" y="6486480"/>
            <a:ext cx="309960" cy="370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1" name="CustomShape 12"/>
          <p:cNvSpPr/>
          <p:nvPr/>
        </p:nvSpPr>
        <p:spPr>
          <a:xfrm>
            <a:off x="5518080" y="6458040"/>
            <a:ext cx="300600" cy="39888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2" name="CustomShape 13"/>
          <p:cNvSpPr/>
          <p:nvPr/>
        </p:nvSpPr>
        <p:spPr>
          <a:xfrm>
            <a:off x="5032440" y="6648480"/>
            <a:ext cx="363960" cy="2084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3" name="CustomShape 14"/>
          <p:cNvSpPr/>
          <p:nvPr/>
        </p:nvSpPr>
        <p:spPr>
          <a:xfrm>
            <a:off x="4832280" y="6696000"/>
            <a:ext cx="140040" cy="16092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4" name="CustomShape 15"/>
          <p:cNvSpPr/>
          <p:nvPr/>
        </p:nvSpPr>
        <p:spPr>
          <a:xfrm>
            <a:off x="8702640" y="5345280"/>
            <a:ext cx="440280" cy="1511640"/>
          </a:xfrm>
          <a:prstGeom prst="rect">
            <a:avLst/>
          </a:prstGeom>
          <a:gradFill>
            <a:gsLst>
              <a:gs pos="0">
                <a:srgbClr val="008B8B"/>
              </a:gs>
              <a:gs pos="100000">
                <a:srgbClr val="009999"/>
              </a:gs>
            </a:gsLst>
            <a:lin ang="2700000"/>
          </a:gradFill>
        </p:spPr>
      </p:sp>
      <p:sp>
        <p:nvSpPr>
          <p:cNvPr id="275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76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14240" y="1428840"/>
            <a:ext cx="7771320" cy="1870560"/>
          </a:xfrm>
          <a:prstGeom prst="rect">
            <a:avLst/>
          </a:prstGeom>
        </p:spPr>
        <p:txBody>
          <a:bodyPr lIns="90000" tIns="45000" rIns="90000" bIns="45000" anchor="b" anchorCtr="1"/>
          <a:lstStyle/>
          <a:p>
            <a:r>
              <a:rPr lang="ru-RU" sz="2400" b="1" dirty="0">
                <a:solidFill>
                  <a:srgbClr val="00B0F0"/>
                </a:solidFill>
                <a:latin typeface="Arial"/>
              </a:rPr>
              <a:t>ФИЗКУЛЬТУРНО-ОЗДОРОВИТЕЛЬНЫЙ ДОСУГ ДЛЯ ДЕТЕЙ СРЕДНЕЙ  ГРУППЫ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B0F0"/>
                </a:solidFill>
                <a:latin typeface="Arial"/>
              </a:rPr>
              <a:t>«ПУТЕШЕСТВИЕ В СКАЗКУ»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dirty="0" err="1" smtClean="0">
                <a:solidFill>
                  <a:srgbClr val="00B0F0"/>
                </a:solidFill>
                <a:latin typeface="Arial"/>
              </a:rPr>
              <a:t>Воспитатель:Бженикова</a:t>
            </a:r>
            <a:r>
              <a:rPr lang="ru-RU" sz="2400" b="1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Arial"/>
              </a:rPr>
              <a:t>М.Х.</a:t>
            </a: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1357200" y="4643280"/>
            <a:ext cx="6399720" cy="175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B0F0"/>
                </a:solidFill>
                <a:latin typeface="Verdana"/>
              </a:rPr>
              <a:t>В РАМКАХ НЕДЕЛИ ЗДОРОВЬЯ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B0F0"/>
                </a:solidFill>
                <a:latin typeface="Verdana"/>
              </a:rPr>
              <a:t> С 9 по 13 февраля 2015 г.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B0F0"/>
                </a:solidFill>
                <a:latin typeface="Verdana"/>
              </a:rPr>
              <a:t> </a:t>
            </a:r>
            <a:endParaRPr/>
          </a:p>
        </p:txBody>
      </p:sp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1000" fill="freez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1000" fill="freeze"/>
                                        <p:tgtEl>
                                          <p:spTgt spid="315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1600200"/>
            <a:ext cx="4037400" cy="4529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70000"/>
              <a:buFont typeface="Wingdings" charset="2"/>
              <a:buChar char=""/>
            </a:pPr>
            <a:r>
              <a:rPr lang="ru-RU" sz="1600">
                <a:solidFill>
                  <a:srgbClr val="00B0F0"/>
                </a:solidFill>
                <a:latin typeface="Verdana"/>
              </a:rPr>
              <a:t>ХОРОШО, МАШЕНЬКА, ЗАБИРАЙ СВОЕГО БРАТЦА!, ДА ПОСКОРЕЕ, А ТО ПЕРЕДУМАЮ!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"/>
            </a:pPr>
            <a:r>
              <a:rPr lang="ru-RU" sz="1600">
                <a:solidFill>
                  <a:srgbClr val="00B0F0"/>
                </a:solidFill>
                <a:latin typeface="Verdana"/>
              </a:rPr>
              <a:t>- ХОТЕЛА Я ВМЕСТО ИВАШКИ КОГО –НИБУДЬ НА УЖИН СЕБЕ ПОЙМАТЬ, ДА НИЧЕГО НЕ ВЫШЛО. ОСТАВАТЬСЯ МНЕ ТЕПЕРЬ ГОЛОДНОЙ!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"/>
            </a:pPr>
            <a:r>
              <a:rPr lang="ru-RU" sz="1600">
                <a:solidFill>
                  <a:srgbClr val="00B0F0"/>
                </a:solidFill>
                <a:latin typeface="Verdana"/>
              </a:rPr>
              <a:t>- НЕ ОГОРЧАЙСЯ, БАБА-ЯГА! ВОТ ТЕБЕ УГОЩЕНИЕ!</a:t>
            </a:r>
            <a:endParaRPr/>
          </a:p>
        </p:txBody>
      </p:sp>
      <p:pic>
        <p:nvPicPr>
          <p:cNvPr id="336" name="Рисунок 3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0000" y="576000"/>
            <a:ext cx="4633560" cy="547200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35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35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35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35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824000" y="-65520"/>
            <a:ext cx="3897720" cy="452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ОЙ, КАК ВКУСНО! РЕБЯТА, Я И ВАМ СЕЙЧАС УГОЩЕНИЕ НАКОЛДУЮ!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ДО СВИДАНИЯ, БАБА-ЯГА! СОВСЕМ ТЫ НЕ ВРЕДНАЯ, А ОЧЕНЬ СИМПАТИЧНАЯ!</a:t>
            </a:r>
            <a:endParaRPr/>
          </a:p>
        </p:txBody>
      </p:sp>
      <p:pic>
        <p:nvPicPr>
          <p:cNvPr id="338" name="Рисунок 3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00" y="144000"/>
            <a:ext cx="4752000" cy="2880000"/>
          </a:xfrm>
          <a:prstGeom prst="rect">
            <a:avLst/>
          </a:prstGeom>
        </p:spPr>
      </p:pic>
      <p:pic>
        <p:nvPicPr>
          <p:cNvPr id="339" name="Рисунок 3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560" y="3096000"/>
            <a:ext cx="3034800" cy="349452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3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3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37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37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824000" y="-65520"/>
            <a:ext cx="3897720" cy="452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ОЙ, КАК ВКУСНО! РЕБЯТА, Я И ВАМ СЕЙЧАС УГОЩЕНИЕ НАКОЛДУЮ!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ДО СВИДАНИЯ, БАБА-ЯГА! СОВСЕМ ТЫ НЕ ВРЕДНАЯ, А ОЧЕНЬ СИМПАТИЧНАЯ!</a:t>
            </a:r>
            <a:endParaRPr/>
          </a:p>
        </p:txBody>
      </p:sp>
      <p:pic>
        <p:nvPicPr>
          <p:cNvPr id="341" name="Рисунок 3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00" y="144000"/>
            <a:ext cx="4752000" cy="2880000"/>
          </a:xfrm>
          <a:prstGeom prst="rect">
            <a:avLst/>
          </a:prstGeom>
        </p:spPr>
      </p:pic>
      <p:pic>
        <p:nvPicPr>
          <p:cNvPr id="342" name="Рисунок 3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560" y="3096000"/>
            <a:ext cx="3034800" cy="349452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40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40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40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40">
                                            <p:txEl>
                                              <p:pRg st="146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57200" y="-504000"/>
            <a:ext cx="8506440" cy="2707920"/>
          </a:xfrm>
          <a:prstGeom prst="rect">
            <a:avLst/>
          </a:prstGeom>
        </p:spPr>
        <p:txBody>
          <a:bodyPr lIns="90000" tIns="45000" rIns="90000" bIns="45000" anchor="ctr" anchorCtr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sz="1600">
                <a:solidFill>
                  <a:srgbClr val="00B0F0"/>
                </a:solidFill>
                <a:latin typeface="Arial"/>
              </a:rPr>
              <a:t>ВЕДУЩИЙ: </a:t>
            </a:r>
            <a:endParaRPr/>
          </a:p>
          <a:p>
            <a:r>
              <a:rPr lang="ru-RU" sz="1600">
                <a:solidFill>
                  <a:srgbClr val="00B0F0"/>
                </a:solidFill>
                <a:latin typeface="Arial"/>
              </a:rPr>
              <a:t>- РЕБЯТА, СЕГОДНЯ К НАМ В ДЕТСКИЙ САД ПРИНЕСЛИ ПИСЬМО. ОТКРОЕМ ЕГО?</a:t>
            </a:r>
            <a:endParaRPr/>
          </a:p>
          <a:p>
            <a:endParaRPr/>
          </a:p>
          <a:p>
            <a:r>
              <a:rPr lang="ru-RU" sz="1400">
                <a:solidFill>
                  <a:srgbClr val="00B0F0"/>
                </a:solidFill>
                <a:latin typeface="Arial"/>
              </a:rPr>
              <a:t>«ОЧЕНЬ СКУЧНО МНЕ, РЕБЯТКИ.</a:t>
            </a:r>
            <a:endParaRPr/>
          </a:p>
          <a:p>
            <a:r>
              <a:rPr lang="ru-RU" sz="1400">
                <a:solidFill>
                  <a:srgbClr val="00B0F0"/>
                </a:solidFill>
                <a:latin typeface="Arial"/>
              </a:rPr>
              <a:t>ПРИХОДИТЕ ПОИГРАТЬ.</a:t>
            </a:r>
            <a:endParaRPr/>
          </a:p>
          <a:p>
            <a:r>
              <a:rPr lang="ru-RU" sz="1400">
                <a:solidFill>
                  <a:srgbClr val="00B0F0"/>
                </a:solidFill>
                <a:latin typeface="Arial"/>
              </a:rPr>
              <a:t>МОЖЕТ В ЖМУРКИ, МОЖЕТ В ПРЯТКИ.</a:t>
            </a:r>
            <a:endParaRPr/>
          </a:p>
          <a:p>
            <a:r>
              <a:rPr lang="ru-RU" sz="1400">
                <a:solidFill>
                  <a:srgbClr val="00B0F0"/>
                </a:solidFill>
                <a:latin typeface="Arial"/>
              </a:rPr>
              <a:t>НА ЛУГУ ВАС БУДУ ЖДАТЬ».</a:t>
            </a:r>
            <a:endParaRPr/>
          </a:p>
          <a:p>
            <a:endParaRPr/>
          </a:p>
          <a:p>
            <a:r>
              <a:rPr lang="ru-RU" sz="1600">
                <a:solidFill>
                  <a:srgbClr val="00B0F0"/>
                </a:solidFill>
                <a:latin typeface="Arial"/>
              </a:rPr>
              <a:t>ОБРАТНЫЙ АДРЕС: ДЕРЕВНЯ СКАЗКИНО, ОТ МАШЕНЬКИ.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Arial"/>
              </a:rPr>
              <a:t>НУ ЧТО, РЕБЯТА, ОТПРАВЛЯЕМСЯ В ПУТЕШЕСТВИЕ?</a:t>
            </a:r>
            <a:endParaRPr/>
          </a:p>
        </p:txBody>
      </p:sp>
      <p:pic>
        <p:nvPicPr>
          <p:cNvPr id="317" name="Рисунок 3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000" y="2927160"/>
            <a:ext cx="7631640" cy="376848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57200" y="1600200"/>
            <a:ext cx="4037400" cy="4529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600">
                <a:solidFill>
                  <a:srgbClr val="FFFFCC"/>
                </a:solidFill>
                <a:latin typeface="Verdana"/>
              </a:rPr>
              <a:t>     </a:t>
            </a:r>
            <a:r>
              <a:rPr lang="ru-RU" sz="1600">
                <a:solidFill>
                  <a:srgbClr val="00B0F0"/>
                </a:solidFill>
                <a:latin typeface="Verdana"/>
              </a:rPr>
              <a:t>ОТПРАВЛЯЕМСЯ В ПОХОД, </a:t>
            </a:r>
            <a:endParaRPr/>
          </a:p>
          <a:p>
            <a:r>
              <a:rPr lang="ru-RU" sz="1600">
                <a:solidFill>
                  <a:srgbClr val="00B0F0"/>
                </a:solidFill>
                <a:latin typeface="Verdana"/>
              </a:rPr>
              <a:t>СКОЛЬКО НАС ОТКРЫТИЙ ЖДЁТ!</a:t>
            </a:r>
            <a:endParaRPr/>
          </a:p>
          <a:p>
            <a:r>
              <a:rPr lang="ru-RU" sz="1600">
                <a:solidFill>
                  <a:srgbClr val="00B0F0"/>
                </a:solidFill>
                <a:latin typeface="Verdana"/>
              </a:rPr>
              <a:t>МЫ ПО ЛЕСУ ШЛИ, ШЛИ,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НА ОПУШКУ ЗАБРЕЛИ.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ПАСТУШОК, ПАСТУШОК!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ЗАИГРАЙ В СВОЙ РОЖОК!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ТРАВКА МАГКАЯ, РОСА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СЛАДКАЯ!</a:t>
            </a:r>
            <a:endParaRPr/>
          </a:p>
        </p:txBody>
      </p:sp>
      <p:pic>
        <p:nvPicPr>
          <p:cNvPr id="319" name="Рисунок 3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952" y="576000"/>
            <a:ext cx="4715688" cy="3167640"/>
          </a:xfrm>
          <a:prstGeom prst="rect">
            <a:avLst/>
          </a:prstGeom>
        </p:spPr>
      </p:pic>
      <p:pic>
        <p:nvPicPr>
          <p:cNvPr id="320" name="Рисунок 3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4686600" cy="290772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18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18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18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18">
                                            <p:txEl>
                                              <p:pRg st="17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904000" y="-3429000"/>
            <a:ext cx="2807640" cy="8217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 </a:t>
            </a:r>
            <a:r>
              <a:rPr lang="ru-RU" sz="1600">
                <a:solidFill>
                  <a:srgbClr val="00B0F0"/>
                </a:solidFill>
                <a:latin typeface="Verdana"/>
              </a:rPr>
              <a:t>- КАК ХОРОШО, ЧТО ВЫ ПРИНЯЛИ МОЁ ПРИГЛАШЕНИЕ! БАТЮШКА С МАТУШКОЙ УЕХАЛИ НА БАЗАР, И МЫ С БРАТИКОМ ВАНЮШЕЙ ОСТАЛИСЬ ОДНИ…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ДАВАЙТЕ ПОИГРАЕМ В МОЮ САМУЮ ЛЮБИМУЮ ИГРУ «ГОРЕЛКИ»!</a:t>
            </a:r>
            <a:endParaRPr/>
          </a:p>
        </p:txBody>
      </p:sp>
      <p:pic>
        <p:nvPicPr>
          <p:cNvPr id="322" name="Рисунок 3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00" y="0"/>
            <a:ext cx="4500024" cy="3095640"/>
          </a:xfrm>
          <a:prstGeom prst="rect">
            <a:avLst/>
          </a:prstGeom>
        </p:spPr>
      </p:pic>
      <p:pic>
        <p:nvPicPr>
          <p:cNvPr id="323" name="Рисунок 3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00" y="3456000"/>
            <a:ext cx="4679640" cy="316764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21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21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1600200"/>
            <a:ext cx="4037400" cy="4529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ОЙ, А КУДА ЖЕ МОЙ БРАТИК ПОДЕВАЛСЯ?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АУ, АУ, ВАНЯ!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НЕ ДО ИГР БОЛЬШЕ МНЕ, НЕТУ БРАТИКА НИГДЕ!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ДАВАЙТЕ ПОМОЖЕМ МАШЕНЬКЕ ОТЫСКАТЬ БРАТИКА! ДОРОГА ДАЛЬНЯЯ ЧЕРЕЗ ЛЕС. ОТПРАВЛЯЕМСЯ В ПУТЬ!</a:t>
            </a:r>
            <a:endParaRPr/>
          </a:p>
        </p:txBody>
      </p:sp>
      <p:pic>
        <p:nvPicPr>
          <p:cNvPr id="325" name="Рисунок 3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8000" y="1152000"/>
            <a:ext cx="4391640" cy="467964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2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2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2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24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152320" y="-2673720"/>
            <a:ext cx="3775680" cy="7497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 </a:t>
            </a:r>
            <a:endParaRPr/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ЧТО ЭТО ВПЕРЕДИ? ПЕЧКА! НЕ ВИДАЛА ЛИ ТЫ, КУДА ГУСИ-ЛЕБЕДИ ПОЛЕТЕЛИ? МОЛЧИТ.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НАДО ОГОНЁК РАЗДУТЬ И МЫ ВСЁ РАЗУЗНАЕМ!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</a:t>
            </a:r>
            <a:r>
              <a:rPr lang="ru-RU" sz="1400">
                <a:solidFill>
                  <a:srgbClr val="00B0F0"/>
                </a:solidFill>
                <a:latin typeface="Verdana"/>
              </a:rPr>
              <a:t>МЫ ПОДУЕМ ВЫСОКО,</a:t>
            </a:r>
            <a:endParaRPr/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B0F0"/>
                </a:solidFill>
                <a:latin typeface="Verdana"/>
              </a:rPr>
              <a:t>  МЫ ПОДУЕМ НИЗКО.</a:t>
            </a:r>
            <a:endParaRPr/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B0F0"/>
                </a:solidFill>
                <a:latin typeface="Verdana"/>
              </a:rPr>
              <a:t>  МЫ ПОДУЕМ ДАЛЕКО,</a:t>
            </a:r>
            <a:endParaRPr/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B0F0"/>
                </a:solidFill>
                <a:latin typeface="Verdana"/>
              </a:rPr>
              <a:t>  МЫ ПОДУЕМ БЛИЗКО!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СМОТРИТЕ, ОГОНЁК РАЗГОРЕЛСЯ!</a:t>
            </a:r>
            <a:endParaRPr/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ПЕЧКА СКАЗАЛА, ЧТО НУЖНО ИДТИ ВПЕРЁД И НИКУДА НЕ СВОРАЧИВАТЬ!</a:t>
            </a:r>
            <a:endParaRPr/>
          </a:p>
        </p:txBody>
      </p:sp>
      <p:pic>
        <p:nvPicPr>
          <p:cNvPr id="327" name="Рисунок 3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0" y="39240"/>
            <a:ext cx="4263480" cy="608076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26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26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26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freeze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freeze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freeze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3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4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freeze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9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0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freeze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5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6" dur="1000" fill="hold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 fill="freeze"/>
                                        <p:tgtEl>
                                          <p:spTgt spid="326">
                                            <p:txEl>
                                              <p:pRg st="317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907920"/>
            <a:ext cx="4037400" cy="52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- РЕБЯТА, А ЭТО ЧТО ЗА ДЕРЕВО?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ЯБЛОНЬКА, ЯБЛОНЬКА, СКАЖИ, КУДА ГУСИ-ЛЕБЕДИ ПОЛЕТЕЛИ?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СМОТРИТЕ, НУЖНО ЯБЛОКИ С ЗЕМЛИ СОБРАТЬ И ЯБЛОНЬКА НАМ ОТВЕТИТ.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ЯБЛОНЬКА СКАЗАЛА, ЧТО НАДО ИДТИ ПРЯМО К РЕЧКЕ.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НУЖНО ПРЕВРАТИТЬСЯ В РУЧЕЁК И ОН НАС К РЕЧКЕ ПРИВЕДЁТ!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9" name="Рисунок 3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140040" cy="580532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2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2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28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freeze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fill="freeze"/>
                                        <p:tgtEl>
                                          <p:spTgt spid="328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5472000" y="-2808000"/>
            <a:ext cx="3429720" cy="7857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FFFFCC"/>
                </a:solidFill>
                <a:latin typeface="Verdana"/>
              </a:rPr>
              <a:t>     </a:t>
            </a:r>
            <a:r>
              <a:rPr lang="ru-RU" sz="1600">
                <a:solidFill>
                  <a:srgbClr val="00B0F0"/>
                </a:solidFill>
                <a:latin typeface="Verdana"/>
              </a:rPr>
              <a:t>- ОЙ, РЕБЯТА! ТИШЕ, ТИШЕ! ЧТО-ТО СТРАННОЕ Я СЛЫШУ!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Я – БАБА-ЯГА – КОСТЯНАЯ НОГА!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ГДЕ ИЗ МЁДА РЕКА, КИСЕЛЬ-БЕРЕГА?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ТАМ ЖИВУ Я ВЕКА!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ЕСТЬ ВСЕГДА ХОЧУ!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ВСЁ, ЧТО ХОЧЕШЬ, ПРОГЛОЧУ!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31" name="Рисунок 3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0" y="1008000"/>
            <a:ext cx="4335480" cy="540000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30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30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30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freeze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fill="freeze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freeze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7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8" dur="1000" fill="hold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 fill="freeze"/>
                                        <p:tgtEl>
                                          <p:spTgt spid="330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57200" y="1600200"/>
            <a:ext cx="4037400" cy="4529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БАБА-ЯГА, А НЕ У ТЕБЯ ЛИ БРАТЕЦ ИВАНУШКА?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- НЕ ВИДАТЬ ВАМ ИВАШКИ! ГДЕ ВАМ СО МНОЙ, БАБОЙ-ЯГОЙ СПРАВИТЬСЯ!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ОШИБАЕШЬСЯ, НАШИ РЕБЯТА БЫСТРЫЕ, ЛОВКИЕ, СМЕЛЫЕ!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B0F0"/>
                </a:solidFill>
                <a:latin typeface="Verdana"/>
              </a:rPr>
              <a:t>     СЕЙЧАС МЫ ПОИГРАЕМ В ИГРУ «ЗАРЯ-ЗАРЯНИЦА»</a:t>
            </a:r>
            <a:endParaRPr/>
          </a:p>
        </p:txBody>
      </p:sp>
      <p:pic>
        <p:nvPicPr>
          <p:cNvPr id="333" name="Рисунок 3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000" y="3456000"/>
            <a:ext cx="4752000" cy="3402000"/>
          </a:xfrm>
          <a:prstGeom prst="rect">
            <a:avLst/>
          </a:prstGeom>
        </p:spPr>
      </p:pic>
      <p:pic>
        <p:nvPicPr>
          <p:cNvPr id="334" name="Рисунок 3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0000" y="144000"/>
            <a:ext cx="4752000" cy="3168000"/>
          </a:xfrm>
          <a:prstGeom prst="rect">
            <a:avLst/>
          </a:prstGeom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332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332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 fill="freeze"/>
                                        <p:tgtEl>
                                          <p:spTgt spid="332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 fill="freeze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9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fill="freeze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6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fill="freeze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freeze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1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fill="freeze"/>
                                        <p:tgtEl>
                                          <p:spTgt spid="332">
                                            <p:txEl>
                                              <p:pRg st="22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555</Words>
  <Application>Microsoft Office PowerPoint</Application>
  <PresentationFormat>Экран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New2015</cp:lastModifiedBy>
  <cp:revision>3</cp:revision>
  <dcterms:modified xsi:type="dcterms:W3CDTF">2016-02-06T21:03:45Z</dcterms:modified>
</cp:coreProperties>
</file>