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16947EE-760C-410B-9DB9-614A517F80FC}" type="datetimeFigureOut">
              <a:rPr lang="ru-RU" smtClean="0"/>
              <a:t>04.02.2016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CC4B54A-C726-4D55-ABBD-D910D1A7FC6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6947EE-760C-410B-9DB9-614A517F80FC}"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6947EE-760C-410B-9DB9-614A517F80FC}"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16947EE-760C-410B-9DB9-614A517F80FC}" type="datetimeFigureOut">
              <a:rPr lang="ru-RU" smtClean="0"/>
              <a:t>04.02.2016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CC4B54A-C726-4D55-ABBD-D910D1A7FC6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216947EE-760C-410B-9DB9-614A517F80FC}" type="datetimeFigureOut">
              <a:rPr lang="ru-RU" smtClean="0"/>
              <a:t>04.02.2016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CC4B54A-C726-4D55-ABBD-D910D1A7FC6C}"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16947EE-760C-410B-9DB9-614A517F80FC}" type="datetimeFigureOut">
              <a:rPr lang="ru-RU" smtClean="0"/>
              <a:t>04.02.2016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216947EE-760C-410B-9DB9-614A517F80FC}" type="datetimeFigureOut">
              <a:rPr lang="ru-RU" smtClean="0"/>
              <a:t>04.02.2016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CC4B54A-C726-4D55-ABBD-D910D1A7FC6C}"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16947EE-760C-410B-9DB9-614A517F80FC}" type="datetimeFigureOut">
              <a:rPr lang="ru-RU" smtClean="0"/>
              <a:t>04.02.2016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16947EE-760C-410B-9DB9-614A517F80FC}" type="datetimeFigureOut">
              <a:rPr lang="ru-RU" smtClean="0"/>
              <a:t>04.02.2016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16947EE-760C-410B-9DB9-614A517F80FC}" type="datetimeFigureOut">
              <a:rPr lang="ru-RU" smtClean="0"/>
              <a:t>04.02.2016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C4B54A-C726-4D55-ABBD-D910D1A7FC6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216947EE-760C-410B-9DB9-614A517F80FC}" type="datetimeFigureOut">
              <a:rPr lang="ru-RU" smtClean="0"/>
              <a:t>04.02.2016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CC4B54A-C726-4D55-ABBD-D910D1A7FC6C}"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16947EE-760C-410B-9DB9-614A517F80FC}" type="datetimeFigureOut">
              <a:rPr lang="ru-RU" smtClean="0"/>
              <a:t>04.02.2016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C4B54A-C726-4D55-ABBD-D910D1A7FC6C}"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4000505"/>
            <a:ext cx="8458200" cy="2075282"/>
          </a:xfrm>
        </p:spPr>
        <p:txBody>
          <a:bodyPr>
            <a:normAutofit/>
          </a:bodyPr>
          <a:lstStyle/>
          <a:p>
            <a:r>
              <a:rPr lang="ru-RU" dirty="0" smtClean="0"/>
              <a:t>Познавательно-речевое развитие дошкольников с учетом ФГОС ДО</a:t>
            </a:r>
            <a:endParaRPr lang="ru-RU" dirty="0"/>
          </a:p>
        </p:txBody>
      </p:sp>
      <p:sp>
        <p:nvSpPr>
          <p:cNvPr id="3" name="Подзаголовок 2"/>
          <p:cNvSpPr>
            <a:spLocks noGrp="1"/>
          </p:cNvSpPr>
          <p:nvPr>
            <p:ph type="subTitle" idx="1"/>
          </p:nvPr>
        </p:nvSpPr>
        <p:spPr>
          <a:xfrm>
            <a:off x="381000" y="2357430"/>
            <a:ext cx="8458200" cy="1643074"/>
          </a:xfrm>
        </p:spPr>
        <p:txBody>
          <a:bodyPr>
            <a:noAutofit/>
          </a:bodyPr>
          <a:lstStyle/>
          <a:p>
            <a:pPr algn="r"/>
            <a:r>
              <a:rPr lang="ru-RU" sz="1600" dirty="0" smtClean="0"/>
              <a:t>Подготовила </a:t>
            </a:r>
          </a:p>
          <a:p>
            <a:pPr algn="r"/>
            <a:r>
              <a:rPr lang="ru-RU" sz="1600" dirty="0" smtClean="0"/>
              <a:t>зам. заведующего МБДОУ </a:t>
            </a:r>
          </a:p>
          <a:p>
            <a:pPr algn="r"/>
            <a:r>
              <a:rPr lang="ru-RU" sz="1600" dirty="0" smtClean="0"/>
              <a:t>«Детский сад №39 «Ступеньки»</a:t>
            </a:r>
          </a:p>
          <a:p>
            <a:pPr algn="r"/>
            <a:r>
              <a:rPr lang="ru-RU" sz="1600" dirty="0" smtClean="0"/>
              <a:t>Ушакова Е.С.</a:t>
            </a:r>
          </a:p>
          <a:p>
            <a:pPr algn="r"/>
            <a:r>
              <a:rPr lang="ru-RU" sz="1600" dirty="0"/>
              <a:t>г</a:t>
            </a:r>
            <a:r>
              <a:rPr lang="ru-RU" sz="1600" dirty="0" smtClean="0"/>
              <a:t>. Новомосковск</a:t>
            </a:r>
            <a:endParaRPr lang="ru-RU" sz="1600"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357958"/>
          </a:xfrm>
        </p:spPr>
        <p:txBody>
          <a:bodyPr>
            <a:normAutofit fontScale="90000"/>
          </a:bodyPr>
          <a:lstStyle/>
          <a:p>
            <a:pPr algn="l"/>
            <a:r>
              <a:rPr lang="ru-RU" sz="2000" b="1" dirty="0" smtClean="0"/>
              <a:t>Глава 3, параграф 3.3 ФГОС ДО, где перечислены конкретные требования к развивающей предметно-пространственной среде ДОУ:</a:t>
            </a:r>
            <a:r>
              <a:rPr lang="ru-RU" sz="2000" dirty="0" smtClean="0"/>
              <a:t/>
            </a:r>
            <a:br>
              <a:rPr lang="ru-RU" sz="2000" dirty="0" smtClean="0"/>
            </a:br>
            <a:r>
              <a:rPr lang="ru-RU" sz="2000" u="sng" dirty="0" smtClean="0"/>
              <a:t>Цитата:</a:t>
            </a:r>
            <a:r>
              <a:rPr lang="ru-RU" sz="2000" dirty="0" smtClean="0"/>
              <a:t/>
            </a:r>
            <a:br>
              <a:rPr lang="ru-RU" sz="2000" dirty="0" smtClean="0"/>
            </a:br>
            <a:r>
              <a:rPr lang="ru-RU" sz="2000" dirty="0" smtClean="0"/>
              <a:t/>
            </a:r>
            <a:br>
              <a:rPr lang="ru-RU" sz="2000" dirty="0" smtClean="0"/>
            </a:br>
            <a:r>
              <a:rPr lang="ru-RU" sz="2800" dirty="0"/>
              <a:t>«Развивающая предметно-пространственная среда должна быть содержательно-насыщенной, трансформируемой, полифункциональной, вариативной, доступной и безопасной. Насыщенность среды должна соответствовать возрастным возможностям детей и содержанию Программы.</a:t>
            </a:r>
            <a:br>
              <a:rPr lang="ru-RU" sz="2800" dirty="0"/>
            </a:br>
            <a:r>
              <a:rPr lang="ru-RU" sz="2800" dirty="0"/>
              <a:t>Одним из важных условий при создании развивающей предметно–пространственной среды является соответствие материала возрасту дошкольников</a:t>
            </a:r>
            <a:r>
              <a:rPr lang="ru-RU" sz="2800" dirty="0" smtClean="0"/>
              <a:t>.</a:t>
            </a:r>
            <a:br>
              <a:rPr lang="ru-RU" sz="2800" dirty="0" smtClean="0"/>
            </a:br>
            <a:endParaRPr lang="ru-RU" sz="2800" dirty="0"/>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pPr algn="just"/>
            <a:r>
              <a:rPr lang="ru-RU" sz="2400" dirty="0"/>
              <a:t>Соответствие возрасту – одно из значимых и в то же время сложно выполнимых условий. Связано это с тем, что материалы, сложность и доступность их содержания должны соответствовать сегодняшним закономерностям и особенностям развития детей данного конкретного возраста и учитывать те особенности зон развития, которые характерны опять же сегодня каждому отдельному ребенку. Одновременно надо помнить, что следующая возрастная группа является хранителем среды предыдущей группы по многим причинам. Она должна сохранять материалы прошлой ступени развития.  В связи с этим можно рекомендовать ориентироваться на такие показатели соответствия среды возрасту детей» </a:t>
            </a:r>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4829188"/>
          </a:xfrm>
        </p:spPr>
        <p:txBody>
          <a:bodyPr>
            <a:normAutofit/>
          </a:bodyPr>
          <a:lstStyle/>
          <a:p>
            <a:r>
              <a:rPr lang="ru-RU" sz="2800" dirty="0"/>
              <a:t>Таким образом, при условии правильного организованного педагогического процесса с применением игровых технологий, а также с правильно организованной предметно–развивающей средой познавательное и речевое развитие ребенка будет полноценным и эффективным.</a:t>
            </a:r>
            <a:br>
              <a:rPr lang="ru-RU" sz="2800" dirty="0"/>
            </a:br>
            <a:r>
              <a:rPr lang="ru-RU" sz="2800" dirty="0"/>
              <a:t> </a:t>
            </a:r>
            <a:br>
              <a:rPr lang="ru-RU" sz="2800" dirty="0"/>
            </a:br>
            <a:endParaRPr lang="ru-RU" sz="2800"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643314"/>
            <a:ext cx="8686800" cy="1643074"/>
          </a:xfrm>
        </p:spPr>
        <p:txBody>
          <a:bodyPr>
            <a:normAutofit/>
          </a:bodyPr>
          <a:lstStyle/>
          <a:p>
            <a:pPr algn="ctr"/>
            <a:r>
              <a:rPr lang="ru-RU" sz="3200" dirty="0" smtClean="0"/>
              <a:t>Спасибо за внимание!</a:t>
            </a:r>
            <a:endParaRPr lang="ru-RU" sz="3200"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Calibri" pitchFamily="34" charset="0"/>
              <a:ea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ru-RU" sz="2800" b="1" dirty="0">
              <a:latin typeface="Calibri" pitchFamily="34" charset="0"/>
              <a:ea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Calibri" pitchFamily="34" charset="0"/>
              <a:ea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u-RU" sz="2800" i="0" u="none" strike="noStrike" cap="none" normalizeH="0" baseline="0" dirty="0" smtClean="0">
                <a:ln>
                  <a:noFill/>
                </a:ln>
                <a:solidFill>
                  <a:schemeClr val="tx1"/>
                </a:solidFill>
                <a:effectLst/>
                <a:latin typeface="Book Antiqua" pitchFamily="18" charset="0"/>
                <a:ea typeface="Times New Roman" pitchFamily="18" charset="0"/>
              </a:rPr>
              <a:t>«Учите ребенка каким-нибудь неизвестным ему  пяти словам-</a:t>
            </a:r>
            <a:endParaRPr kumimoji="0" lang="ru-RU" sz="2800" i="0" u="none" strike="noStrike" cap="none" normalizeH="0" baseline="0" dirty="0" smtClean="0">
              <a:ln>
                <a:noFill/>
              </a:ln>
              <a:solidFill>
                <a:schemeClr val="tx1"/>
              </a:solidFill>
              <a:effectLst/>
              <a:latin typeface="Book Antiqua"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chemeClr val="tx1"/>
                </a:solidFill>
                <a:effectLst/>
                <a:latin typeface="Book Antiqua" pitchFamily="18" charset="0"/>
                <a:ea typeface="Times New Roman" pitchFamily="18" charset="0"/>
              </a:rPr>
              <a:t>он будет долго и напрасно мучится,</a:t>
            </a:r>
            <a:endParaRPr kumimoji="0" lang="ru-RU" sz="2800" i="0" u="none" strike="noStrike" cap="none" normalizeH="0" baseline="0" dirty="0" smtClean="0">
              <a:ln>
                <a:noFill/>
              </a:ln>
              <a:solidFill>
                <a:schemeClr val="tx1"/>
              </a:solidFill>
              <a:effectLst/>
              <a:latin typeface="Book Antiqua"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ru-RU" sz="2800" dirty="0">
                <a:latin typeface="Book Antiqua" pitchFamily="18" charset="0"/>
                <a:ea typeface="Times New Roman" pitchFamily="18" charset="0"/>
              </a:rPr>
              <a:t>н</a:t>
            </a:r>
            <a:r>
              <a:rPr kumimoji="0" lang="ru-RU" sz="2800" i="0" u="none" strike="noStrike" cap="none" normalizeH="0" baseline="0" dirty="0" smtClean="0">
                <a:ln>
                  <a:noFill/>
                </a:ln>
                <a:solidFill>
                  <a:schemeClr val="tx1"/>
                </a:solidFill>
                <a:effectLst/>
                <a:latin typeface="Book Antiqua" pitchFamily="18" charset="0"/>
                <a:ea typeface="Times New Roman" pitchFamily="18" charset="0"/>
              </a:rPr>
              <a:t>о свяжите двадцать таких слов с картинками, и он их усвоит на лету»</a:t>
            </a:r>
            <a:endParaRPr kumimoji="0" lang="ru-RU" sz="2800" i="0" u="none" strike="noStrike" cap="none" normalizeH="0" baseline="0" dirty="0" smtClean="0">
              <a:ln>
                <a:noFill/>
              </a:ln>
              <a:solidFill>
                <a:schemeClr val="tx1"/>
              </a:solidFill>
              <a:effectLst/>
              <a:latin typeface="Book Antiqua"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ru-RU" sz="2800" i="0" u="none" strike="noStrike" cap="none" normalizeH="0" baseline="0" dirty="0" smtClean="0">
              <a:ln>
                <a:noFill/>
              </a:ln>
              <a:solidFill>
                <a:schemeClr val="tx1"/>
              </a:solidFill>
              <a:effectLst/>
              <a:latin typeface="Book Antiqua" pitchFamily="18" charset="0"/>
              <a:ea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chemeClr val="tx1"/>
                </a:solidFill>
                <a:effectLst/>
                <a:latin typeface="Book Antiqua" pitchFamily="18" charset="0"/>
                <a:ea typeface="Times New Roman" pitchFamily="18" charset="0"/>
              </a:rPr>
              <a:t>К.Д. Ушинский</a:t>
            </a:r>
            <a:endParaRPr kumimoji="0" lang="ru-RU" sz="280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Принятый  и утвержденный  Приказом Министерства образования и науки Российской Федерации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от 17 октября 2013г. №1155 г. Москва ФГОС дошкольного образования определяет следующие направления развития ребенка:</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0" i="0" u="none" strike="noStrike" cap="none" normalizeH="0" dirty="0" smtClean="0">
                <a:ln>
                  <a:noFill/>
                </a:ln>
                <a:solidFill>
                  <a:srgbClr val="000000"/>
                </a:solidFill>
                <a:effectLst/>
                <a:latin typeface="Arial" pitchFamily="34" charset="0"/>
                <a:ea typeface="Times New Roman" pitchFamily="18" charset="0"/>
              </a:rPr>
              <a:t> </a:t>
            </a: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социально–коммуникативное развитие;</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познавательное развитие;</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речевое развитие;</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художественно – эстетическое;</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rPr>
              <a:t>физическое развитие.</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t>Познавательное развитие предполагает:</a:t>
            </a:r>
            <a:br>
              <a:rPr lang="ru-RU" dirty="0" smtClean="0"/>
            </a:br>
            <a:endParaRPr lang="ru-RU" dirty="0"/>
          </a:p>
        </p:txBody>
      </p:sp>
      <p:sp>
        <p:nvSpPr>
          <p:cNvPr id="4" name="Содержимое 3"/>
          <p:cNvSpPr>
            <a:spLocks noGrp="1"/>
          </p:cNvSpPr>
          <p:nvPr>
            <p:ph idx="1"/>
          </p:nvPr>
        </p:nvSpPr>
        <p:spPr/>
        <p:txBody>
          <a:bodyPr>
            <a:normAutofit fontScale="77500" lnSpcReduction="20000"/>
          </a:bodyPr>
          <a:lstStyle/>
          <a:p>
            <a:r>
              <a:rPr lang="ru-RU" dirty="0" smtClean="0"/>
              <a:t>развитие </a:t>
            </a:r>
            <a:r>
              <a:rPr lang="ru-RU" dirty="0"/>
              <a:t>интересов детей, любознательности и познавательной мотивации;</a:t>
            </a:r>
          </a:p>
          <a:p>
            <a:r>
              <a:rPr lang="ru-RU" dirty="0" smtClean="0"/>
              <a:t>формирование </a:t>
            </a:r>
            <a:r>
              <a:rPr lang="ru-RU" dirty="0"/>
              <a:t>познавательных действий, становление сознания;</a:t>
            </a:r>
          </a:p>
          <a:p>
            <a:r>
              <a:rPr lang="ru-RU" dirty="0" smtClean="0"/>
              <a:t>развитие </a:t>
            </a:r>
            <a:r>
              <a:rPr lang="ru-RU" dirty="0"/>
              <a:t>воображения и творческой активности;</a:t>
            </a:r>
          </a:p>
          <a:p>
            <a:r>
              <a:rPr lang="ru-RU" dirty="0" smtClean="0"/>
              <a:t>формирование </a:t>
            </a:r>
            <a:r>
              <a:rPr lang="ru-RU" dirty="0"/>
              <a:t>первичных представлений о себе, других людях, объектах окружающего мира, о свойствах и отношениях объектов окружающего мира, о малой родине и Отечестве, представлений о </a:t>
            </a:r>
            <a:r>
              <a:rPr lang="ru-RU" dirty="0" err="1"/>
              <a:t>социокультурных</a:t>
            </a:r>
            <a:r>
              <a:rPr lang="ru-RU" dirty="0"/>
              <a:t> ценностях нашего народа, об отечественных традициях и праздниках, о планете Земля как общем доме людей, об особенностях ее природы, многообразии стран и народов мира.</a:t>
            </a:r>
          </a:p>
          <a:p>
            <a:endParaRPr lang="ru-RU"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Речевое развитие включает:</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владение </a:t>
            </a:r>
            <a:r>
              <a:rPr lang="ru-RU" dirty="0"/>
              <a:t>речью как средством общения и культуры;</a:t>
            </a:r>
          </a:p>
          <a:p>
            <a:r>
              <a:rPr lang="ru-RU" dirty="0" smtClean="0"/>
              <a:t>обогащение </a:t>
            </a:r>
            <a:r>
              <a:rPr lang="ru-RU" dirty="0"/>
              <a:t>активного словаря; развитие связной, грамматически правильной диалогической и монологической речи;</a:t>
            </a:r>
          </a:p>
          <a:p>
            <a:r>
              <a:rPr lang="ru-RU" dirty="0" smtClean="0"/>
              <a:t>развитие </a:t>
            </a:r>
            <a:r>
              <a:rPr lang="ru-RU" dirty="0"/>
              <a:t>речевого творчества;</a:t>
            </a:r>
          </a:p>
          <a:p>
            <a:r>
              <a:rPr lang="ru-RU" dirty="0" smtClean="0"/>
              <a:t>развитие </a:t>
            </a:r>
            <a:r>
              <a:rPr lang="ru-RU" dirty="0"/>
              <a:t>звуковой и интонационной культуры речи, фонематического слуха;</a:t>
            </a:r>
          </a:p>
          <a:p>
            <a:r>
              <a:rPr lang="ru-RU" dirty="0" smtClean="0"/>
              <a:t>знакомство </a:t>
            </a:r>
            <a:r>
              <a:rPr lang="ru-RU" dirty="0"/>
              <a:t>с книжной культурой, детской литературой, понимание на слух текстов различных жанров детской литературы;</a:t>
            </a:r>
          </a:p>
          <a:p>
            <a:r>
              <a:rPr lang="ru-RU" dirty="0" smtClean="0"/>
              <a:t>формирование </a:t>
            </a:r>
            <a:r>
              <a:rPr lang="ru-RU" dirty="0"/>
              <a:t>звуковой аналитико-синтетической активности как предпосылки обучения грамоте.</a:t>
            </a:r>
          </a:p>
          <a:p>
            <a:endParaRPr lang="ru-RU"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583362"/>
          </a:xfrm>
        </p:spPr>
        <p:txBody>
          <a:bodyPr>
            <a:normAutofit fontScale="90000"/>
          </a:bodyPr>
          <a:lstStyle/>
          <a:p>
            <a:r>
              <a:rPr lang="ru-RU" sz="3100" dirty="0"/>
              <a:t>Формирование правильной речи является одной из основных задач дошкольного образования.</a:t>
            </a:r>
            <a:br>
              <a:rPr lang="ru-RU" sz="3100" dirty="0"/>
            </a:br>
            <a:r>
              <a:rPr lang="ru-RU" sz="3100" dirty="0"/>
              <a:t>На сегодняшний день – образная, богатая синонимами, дополнениями и описаниями речь у детей дошкольного возраста – явление очень редкое</a:t>
            </a:r>
            <a:r>
              <a:rPr lang="ru-RU" sz="3100" dirty="0" smtClean="0"/>
              <a:t>.</a:t>
            </a:r>
            <a:br>
              <a:rPr lang="ru-RU" sz="3100" dirty="0" smtClean="0"/>
            </a:br>
            <a:r>
              <a:rPr lang="ru-RU" sz="3100" dirty="0"/>
              <a:t/>
            </a:r>
            <a:br>
              <a:rPr lang="ru-RU" sz="3100" dirty="0"/>
            </a:br>
            <a:r>
              <a:rPr lang="ru-RU" sz="3100" dirty="0"/>
              <a:t>Причины низкого уровня речевого развития</a:t>
            </a:r>
            <a:r>
              <a:rPr lang="ru-RU" sz="3100" dirty="0" smtClean="0"/>
              <a:t>:</a:t>
            </a:r>
            <a:br>
              <a:rPr lang="ru-RU" sz="3100" dirty="0" smtClean="0"/>
            </a:br>
            <a:r>
              <a:rPr lang="ru-RU" sz="3100" dirty="0"/>
              <a:t/>
            </a:r>
            <a:br>
              <a:rPr lang="ru-RU" sz="3100" dirty="0"/>
            </a:br>
            <a:r>
              <a:rPr lang="ru-RU" sz="3100" dirty="0"/>
              <a:t> Половина детей дошкольного возраста, отличаются недостаточно сформированным навыком построения связного высказывания.</a:t>
            </a:r>
            <a:r>
              <a:rPr lang="ru-RU" dirty="0"/>
              <a:t/>
            </a:r>
            <a:br>
              <a:rPr lang="ru-RU" dirty="0"/>
            </a:br>
            <a:endParaRPr lang="ru-RU" dirty="0"/>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br>
              <a:rPr lang="ru-RU" dirty="0" smtClean="0"/>
            </a:br>
            <a:r>
              <a:rPr lang="ru-RU" dirty="0" smtClean="0"/>
              <a:t>По результатам анализа наблюдений в группах можно отметить следующие недостатки</a:t>
            </a:r>
            <a:endParaRPr lang="ru-RU" dirty="0"/>
          </a:p>
        </p:txBody>
      </p:sp>
      <p:sp>
        <p:nvSpPr>
          <p:cNvPr id="3" name="Содержимое 2"/>
          <p:cNvSpPr>
            <a:spLocks noGrp="1"/>
          </p:cNvSpPr>
          <p:nvPr>
            <p:ph idx="1"/>
          </p:nvPr>
        </p:nvSpPr>
        <p:spPr>
          <a:xfrm>
            <a:off x="457200" y="2000240"/>
            <a:ext cx="8229600" cy="4357718"/>
          </a:xfrm>
        </p:spPr>
        <p:txBody>
          <a:bodyPr>
            <a:normAutofit fontScale="55000" lnSpcReduction="20000"/>
          </a:bodyPr>
          <a:lstStyle/>
          <a:p>
            <a:pPr>
              <a:buNone/>
            </a:pPr>
            <a:r>
              <a:rPr lang="ru-RU" dirty="0"/>
              <a:t> </a:t>
            </a:r>
          </a:p>
          <a:p>
            <a:r>
              <a:rPr lang="ru-RU" dirty="0"/>
              <a:t> </a:t>
            </a:r>
            <a:r>
              <a:rPr lang="ru-RU" dirty="0" smtClean="0"/>
              <a:t> </a:t>
            </a:r>
            <a:r>
              <a:rPr lang="ru-RU" dirty="0"/>
              <a:t>короткие связные высказывания;  </a:t>
            </a:r>
          </a:p>
          <a:p>
            <a:r>
              <a:rPr lang="ru-RU" dirty="0" smtClean="0"/>
              <a:t> </a:t>
            </a:r>
            <a:r>
              <a:rPr lang="ru-RU" dirty="0" smtClean="0"/>
              <a:t> непоследовательность </a:t>
            </a:r>
            <a:r>
              <a:rPr lang="ru-RU" dirty="0"/>
              <a:t>при передаче содержание знакомого текста;  </a:t>
            </a:r>
          </a:p>
          <a:p>
            <a:r>
              <a:rPr lang="ru-RU" dirty="0" smtClean="0"/>
              <a:t>  уровень </a:t>
            </a:r>
            <a:r>
              <a:rPr lang="ru-RU" dirty="0"/>
              <a:t>информативности высказывания очень низкий и т. д.  </a:t>
            </a:r>
          </a:p>
          <a:p>
            <a:r>
              <a:rPr lang="ru-RU" dirty="0" smtClean="0"/>
              <a:t>  Бедность </a:t>
            </a:r>
            <a:r>
              <a:rPr lang="ru-RU" dirty="0"/>
              <a:t>речи. Недостаточный словарный запас.</a:t>
            </a:r>
          </a:p>
          <a:p>
            <a:r>
              <a:rPr lang="ru-RU" dirty="0" smtClean="0"/>
              <a:t>  Употребление </a:t>
            </a:r>
            <a:r>
              <a:rPr lang="ru-RU" dirty="0"/>
              <a:t>нелитературных слов и выражений.</a:t>
            </a:r>
          </a:p>
          <a:p>
            <a:r>
              <a:rPr lang="ru-RU" dirty="0" smtClean="0"/>
              <a:t>  Бедная </a:t>
            </a:r>
            <a:r>
              <a:rPr lang="ru-RU" dirty="0"/>
              <a:t>диалогическая речь: неспособность грамотно и доступно </a:t>
            </a:r>
            <a:r>
              <a:rPr lang="ru-RU" dirty="0" smtClean="0"/>
              <a:t>   сформулировать </a:t>
            </a:r>
            <a:r>
              <a:rPr lang="ru-RU" dirty="0"/>
              <a:t>вопрос, построить краткий или развернутый ответ.</a:t>
            </a:r>
          </a:p>
          <a:p>
            <a:r>
              <a:rPr lang="ru-RU" dirty="0" smtClean="0"/>
              <a:t>  Неспособность </a:t>
            </a:r>
            <a:r>
              <a:rPr lang="ru-RU" dirty="0"/>
              <a:t>построить монолог: например, сюжетный или описательный рассказ на предложенную тему, пересказ текста своими словами.</a:t>
            </a:r>
          </a:p>
          <a:p>
            <a:r>
              <a:rPr lang="ru-RU" dirty="0" smtClean="0"/>
              <a:t>  Отсутствие </a:t>
            </a:r>
            <a:r>
              <a:rPr lang="ru-RU" dirty="0"/>
              <a:t>логического обоснования своих утверждений и выводов.</a:t>
            </a:r>
          </a:p>
          <a:p>
            <a:r>
              <a:rPr lang="ru-RU" dirty="0" smtClean="0"/>
              <a:t>  Отсутствие </a:t>
            </a:r>
            <a:r>
              <a:rPr lang="ru-RU" dirty="0"/>
              <a:t>навыков культуры речи: неумение использовать интонации, регулировать громкость голоса и темп речи и т. д.</a:t>
            </a:r>
          </a:p>
          <a:p>
            <a:r>
              <a:rPr lang="ru-RU" dirty="0" smtClean="0"/>
              <a:t>  Плохая </a:t>
            </a:r>
            <a:r>
              <a:rPr lang="ru-RU" dirty="0"/>
              <a:t>дикция.</a:t>
            </a:r>
          </a:p>
          <a:p>
            <a:endParaRPr lang="ru-RU" dirty="0"/>
          </a:p>
        </p:txBody>
      </p:sp>
    </p:spTree>
  </p:cSld>
  <p:clrMapOvr>
    <a:masterClrMapping/>
  </p:clrMapOvr>
  <p:transition spd="slow">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82726"/>
          </a:xfrm>
        </p:spPr>
        <p:txBody>
          <a:bodyPr>
            <a:normAutofit fontScale="90000"/>
          </a:bodyPr>
          <a:lstStyle/>
          <a:p>
            <a:r>
              <a:rPr lang="ru-RU" sz="3600" dirty="0" smtClean="0"/>
              <a:t>Результаты мониторинга показывают, как сложно детям выполнить задания, направленные на выявление умения у дошкольников:</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2071678"/>
            <a:ext cx="8229600" cy="4357718"/>
          </a:xfrm>
        </p:spPr>
        <p:txBody>
          <a:bodyPr>
            <a:normAutofit fontScale="92500" lnSpcReduction="20000"/>
          </a:bodyPr>
          <a:lstStyle/>
          <a:p>
            <a:pPr>
              <a:lnSpc>
                <a:spcPct val="120000"/>
              </a:lnSpc>
              <a:buFont typeface="Wingdings" pitchFamily="2" charset="2"/>
              <a:buChar char="Ø"/>
            </a:pPr>
            <a:r>
              <a:rPr lang="ru-RU" dirty="0"/>
              <a:t>     </a:t>
            </a:r>
            <a:r>
              <a:rPr lang="ru-RU" sz="2800" dirty="0" smtClean="0"/>
              <a:t>пересказывать </a:t>
            </a:r>
            <a:r>
              <a:rPr lang="ru-RU" sz="2800" dirty="0"/>
              <a:t>литературные произведения</a:t>
            </a:r>
          </a:p>
          <a:p>
            <a:pPr>
              <a:lnSpc>
                <a:spcPct val="120000"/>
              </a:lnSpc>
              <a:buFont typeface="Wingdings" pitchFamily="2" charset="2"/>
              <a:buChar char="Ø"/>
            </a:pPr>
            <a:r>
              <a:rPr lang="ru-RU" sz="2800" dirty="0"/>
              <a:t>      составлять описательные рассказы о предметах, объектах и явлениях природы</a:t>
            </a:r>
          </a:p>
          <a:p>
            <a:pPr>
              <a:lnSpc>
                <a:spcPct val="120000"/>
              </a:lnSpc>
              <a:buFont typeface="Wingdings" pitchFamily="2" charset="2"/>
              <a:buChar char="Ø"/>
            </a:pPr>
            <a:r>
              <a:rPr lang="ru-RU" sz="2800" dirty="0"/>
              <a:t>      </a:t>
            </a:r>
            <a:r>
              <a:rPr lang="ru-RU" sz="2800" dirty="0" smtClean="0"/>
              <a:t>создавать </a:t>
            </a:r>
            <a:r>
              <a:rPr lang="ru-RU" sz="2800" dirty="0"/>
              <a:t>разные виды творческих рассказов</a:t>
            </a:r>
          </a:p>
          <a:p>
            <a:pPr>
              <a:lnSpc>
                <a:spcPct val="120000"/>
              </a:lnSpc>
              <a:buFont typeface="Wingdings" pitchFamily="2" charset="2"/>
              <a:buChar char="Ø"/>
            </a:pPr>
            <a:r>
              <a:rPr lang="ru-RU" sz="2800" dirty="0"/>
              <a:t>      </a:t>
            </a:r>
            <a:r>
              <a:rPr lang="ru-RU" sz="2800" dirty="0" smtClean="0"/>
              <a:t>направлены </a:t>
            </a:r>
            <a:r>
              <a:rPr lang="ru-RU" sz="2800" dirty="0"/>
              <a:t>на освоение форм речи-рассуждения (объяснительная речь, речь-доказательство, речь-планирование)</a:t>
            </a:r>
          </a:p>
          <a:p>
            <a:pPr>
              <a:lnSpc>
                <a:spcPct val="120000"/>
              </a:lnSpc>
              <a:buFont typeface="Wingdings" pitchFamily="2" charset="2"/>
              <a:buChar char="Ø"/>
            </a:pPr>
            <a:r>
              <a:rPr lang="ru-RU" sz="2800" dirty="0"/>
              <a:t>      а также сочинение рассказов по картине, и серии сюжетных картинок</a:t>
            </a:r>
          </a:p>
          <a:p>
            <a:endParaRPr lang="ru-RU" dirty="0"/>
          </a:p>
        </p:txBody>
      </p:sp>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rmAutofit fontScale="90000"/>
          </a:bodyPr>
          <a:lstStyle/>
          <a:p>
            <a:r>
              <a:rPr lang="ru-RU" sz="3200" dirty="0" smtClean="0"/>
              <a:t>задачи познавательного и речевого развития.</a:t>
            </a:r>
            <a:br>
              <a:rPr lang="ru-RU" sz="3200" dirty="0" smtClean="0"/>
            </a:br>
            <a:endParaRPr lang="ru-RU" sz="3200" dirty="0"/>
          </a:p>
        </p:txBody>
      </p:sp>
      <p:sp>
        <p:nvSpPr>
          <p:cNvPr id="3" name="Содержимое 2"/>
          <p:cNvSpPr>
            <a:spLocks noGrp="1"/>
          </p:cNvSpPr>
          <p:nvPr>
            <p:ph idx="1"/>
          </p:nvPr>
        </p:nvSpPr>
        <p:spPr>
          <a:xfrm>
            <a:off x="457200" y="1643050"/>
            <a:ext cx="8229600" cy="4643470"/>
          </a:xfrm>
        </p:spPr>
        <p:txBody>
          <a:bodyPr>
            <a:normAutofit fontScale="92500" lnSpcReduction="20000"/>
          </a:bodyPr>
          <a:lstStyle/>
          <a:p>
            <a:pPr>
              <a:buNone/>
            </a:pPr>
            <a:r>
              <a:rPr lang="ru-RU" sz="2400" dirty="0" smtClean="0"/>
              <a:t>1</a:t>
            </a:r>
            <a:r>
              <a:rPr lang="ru-RU" sz="2400" dirty="0"/>
              <a:t>. Обогащать познавательную сферу детей информацией через занятия, наблюдения, экспериментальную деятельность, речь.</a:t>
            </a:r>
          </a:p>
          <a:p>
            <a:pPr>
              <a:buNone/>
            </a:pPr>
            <a:r>
              <a:rPr lang="ru-RU" sz="2400" dirty="0"/>
              <a:t>2. Обогащать эмоционально–чувственный опыт в процессе непосредственного общения с предметами, явлениями, людьми.</a:t>
            </a:r>
          </a:p>
          <a:p>
            <a:pPr>
              <a:buNone/>
            </a:pPr>
            <a:r>
              <a:rPr lang="ru-RU" sz="2400" dirty="0"/>
              <a:t>3. Помочь упорядочить сведения об окружающем мире, формировать представления о его целостности.</a:t>
            </a:r>
          </a:p>
          <a:p>
            <a:pPr>
              <a:buNone/>
            </a:pPr>
            <a:r>
              <a:rPr lang="ru-RU" sz="2400" dirty="0"/>
              <a:t>4. Формировать бережное отношение к окружающему миру, закреплять положительные эмоции, умение их проявлять.</a:t>
            </a:r>
          </a:p>
          <a:p>
            <a:pPr>
              <a:buNone/>
            </a:pPr>
            <a:r>
              <a:rPr lang="ru-RU" sz="2400" dirty="0"/>
              <a:t>5. Создать условия, способствующие выявлению и поддержанию интересов, проявления самостоятельности в познавательно–речевой деятельности.</a:t>
            </a:r>
          </a:p>
          <a:p>
            <a:pPr>
              <a:buNone/>
            </a:pPr>
            <a:r>
              <a:rPr lang="ru-RU" sz="2400" dirty="0"/>
              <a:t>6. Поддерживать условия для развития познавательно–речевых процессов дошкольников во всех видах деятельности.</a:t>
            </a:r>
          </a:p>
          <a:p>
            <a:endParaRPr lang="ru-RU" sz="2400" dirty="0"/>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TotalTime>
  <Words>520</Words>
  <Application>Microsoft Office PowerPoint</Application>
  <PresentationFormat>Экран (4:3)</PresentationFormat>
  <Paragraphs>65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Познавательно-речевое развитие дошкольников с учетом ФГОС ДО</vt:lpstr>
      <vt:lpstr>Слайд 2</vt:lpstr>
      <vt:lpstr>Слайд 3</vt:lpstr>
      <vt:lpstr>Познавательное развитие предполагает: </vt:lpstr>
      <vt:lpstr>Речевое развитие включает: </vt:lpstr>
      <vt:lpstr>Формирование правильной речи является одной из основных задач дошкольного образования. На сегодняшний день – образная, богатая синонимами, дополнениями и описаниями речь у детей дошкольного возраста – явление очень редкое.  Причины низкого уровня речевого развития:   Половина детей дошкольного возраста, отличаются недостаточно сформированным навыком построения связного высказывания. </vt:lpstr>
      <vt:lpstr>:   По результатам анализа наблюдений в группах можно отметить следующие недостатки</vt:lpstr>
      <vt:lpstr>Результаты мониторинга показывают, как сложно детям выполнить задания, направленные на выявление умения у дошкольников: </vt:lpstr>
      <vt:lpstr>задачи познавательного и речевого развития. </vt:lpstr>
      <vt:lpstr>Глава 3, параграф 3.3 ФГОС ДО, где перечислены конкретные требования к развивающей предметно-пространственной среде ДОУ: Цитата:  «Развивающая предметно-пространственная среда должна быть содержательно-насыщенной, трансформируемой, полифункциональной, вариативной, доступной и безопасной. Насыщенность среды должна соответствовать возрастным возможностям детей и содержанию Программы. Одним из важных условий при создании развивающей предметно–пространственной среды является соответствие материала возрасту дошкольников. </vt:lpstr>
      <vt:lpstr>Соответствие возрасту – одно из значимых и в то же время сложно выполнимых условий. Связано это с тем, что материалы, сложность и доступность их содержания должны соответствовать сегодняшним закономерностям и особенностям развития детей данного конкретного возраста и учитывать те особенности зон развития, которые характерны опять же сегодня каждому отдельному ребенку. Одновременно надо помнить, что следующая возрастная группа является хранителем среды предыдущей группы по многим причинам. Она должна сохранять материалы прошлой ступени развития.  В связи с этим можно рекомендовать ориентироваться на такие показатели соответствия среды возрасту детей» </vt:lpstr>
      <vt:lpstr>Таким образом, при условии правильного организованного педагогического процесса с применением игровых технологий, а также с правильно организованной предметно–развивающей средой познавательное и речевое развитие ребенка будет полноценным и эффективным.   </vt:lpstr>
      <vt:lpstr>Спасибо за внимание!</vt:lpstr>
    </vt:vector>
  </TitlesOfParts>
  <Company>МОУ "Начальная школа д/сад №7"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Познавательно-речевое развитие дошкольников с учетом ФГОС ДО</dc:title>
  <dc:creator>Елена Анатольевна</dc:creator>
  <cp:lastModifiedBy>Елена Анатольевна</cp:lastModifiedBy>
  <cp:revision>21</cp:revision>
  <dcterms:created xsi:type="dcterms:W3CDTF">2016-02-04T06:58:32Z</dcterms:created>
  <dcterms:modified xsi:type="dcterms:W3CDTF">2016-02-04T10:22:05Z</dcterms:modified>
</cp:coreProperties>
</file>