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73" r:id="rId5"/>
    <p:sldId id="274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CC99FF"/>
    <a:srgbClr val="CC0066"/>
    <a:srgbClr val="FF3300"/>
    <a:srgbClr val="00FF00"/>
    <a:srgbClr val="EA2286"/>
    <a:srgbClr val="FF3399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53" autoAdjust="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27637148666499"/>
          <c:y val="7.7525081361195652E-2"/>
          <c:w val="0.53881726034570521"/>
          <c:h val="0.86142412747789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</c:v>
                </c:pt>
                <c:pt idx="1">
                  <c:v>Специальные книги по педагогике</c:v>
                </c:pt>
                <c:pt idx="2">
                  <c:v>Беседы с друзьями, знакомыми</c:v>
                </c:pt>
                <c:pt idx="3">
                  <c:v>Беседы с воспитателями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0.30000000000000027</c:v>
                </c:pt>
                <c:pt idx="2">
                  <c:v>0.5</c:v>
                </c:pt>
                <c:pt idx="3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</c:v>
                </c:pt>
                <c:pt idx="1">
                  <c:v>Специальные книги по педагогике</c:v>
                </c:pt>
                <c:pt idx="2">
                  <c:v>Беседы с друзьями, знакомыми</c:v>
                </c:pt>
                <c:pt idx="3">
                  <c:v>Беседы с воспитателями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СМИ</c:v>
                </c:pt>
                <c:pt idx="1">
                  <c:v>Специальные книги по педагогике</c:v>
                </c:pt>
                <c:pt idx="2">
                  <c:v>Беседы с друзьями, знакомыми</c:v>
                </c:pt>
                <c:pt idx="3">
                  <c:v>Беседы с воспитателями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0345896"/>
        <c:axId val="80346280"/>
      </c:barChart>
      <c:catAx>
        <c:axId val="80345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80346280"/>
        <c:crosses val="autoZero"/>
        <c:auto val="1"/>
        <c:lblAlgn val="ctr"/>
        <c:lblOffset val="100"/>
        <c:noMultiLvlLbl val="0"/>
      </c:catAx>
      <c:valAx>
        <c:axId val="803462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80345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Как часто  Вы посещаете родительские собрания?</a:t>
            </a:r>
          </a:p>
        </c:rich>
      </c:tx>
      <c:layout>
        <c:manualLayout>
          <c:xMode val="edge"/>
          <c:yMode val="edge"/>
          <c:x val="0.17088481902109767"/>
          <c:y val="2.3803432379977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от случая к случаю</c:v>
                </c:pt>
                <c:pt idx="2">
                  <c:v>не посещаю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48</c:v>
                </c:pt>
                <c:pt idx="2">
                  <c:v>28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Нуждаюсь</c:v>
                </c:pt>
                <c:pt idx="1">
                  <c:v>Не нуждаюсь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в равной степени семья и сад</c:v>
                </c:pt>
                <c:pt idx="1">
                  <c:v>в большей мере семья</c:v>
                </c:pt>
                <c:pt idx="2">
                  <c:v>безусловно,семья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более внимательного отношения родителей к проблемам воспитания детей</c:v>
                </c:pt>
                <c:pt idx="1">
                  <c:v>что родители станут выполнять советы воспитателей</c:v>
                </c:pt>
                <c:pt idx="2">
                  <c:v>материально-хозяйственной помощи</c:v>
                </c:pt>
                <c:pt idx="3">
                  <c:v>дисциплинированного выполнения родителями режимных моментов</c:v>
                </c:pt>
                <c:pt idx="4">
                  <c:v>узнать об индивидуальных особенностях детей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0.9</c:v>
                </c:pt>
                <c:pt idx="1">
                  <c:v>0.60000000000000053</c:v>
                </c:pt>
                <c:pt idx="2">
                  <c:v>0.4</c:v>
                </c:pt>
                <c:pt idx="3">
                  <c:v>0.4</c:v>
                </c:pt>
                <c:pt idx="4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более внимательного отношения родителей к проблемам воспитания детей</c:v>
                </c:pt>
                <c:pt idx="1">
                  <c:v>что родители станут выполнять советы воспитателей</c:v>
                </c:pt>
                <c:pt idx="2">
                  <c:v>материально-хозяйственной помощи</c:v>
                </c:pt>
                <c:pt idx="3">
                  <c:v>дисциплинированного выполнения родителями режимных моментов</c:v>
                </c:pt>
                <c:pt idx="4">
                  <c:v>узнать об индивидуальных особенностях детей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более внимательного отношения родителей к проблемам воспитания детей</c:v>
                </c:pt>
                <c:pt idx="1">
                  <c:v>что родители станут выполнять советы воспитателей</c:v>
                </c:pt>
                <c:pt idx="2">
                  <c:v>материально-хозяйственной помощи</c:v>
                </c:pt>
                <c:pt idx="3">
                  <c:v>дисциплинированного выполнения родителями режимных моментов</c:v>
                </c:pt>
                <c:pt idx="4">
                  <c:v>узнать об индивидуальных особенностях детей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955432"/>
        <c:axId val="156955824"/>
      </c:barChart>
      <c:catAx>
        <c:axId val="1569554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6955824"/>
        <c:crosses val="autoZero"/>
        <c:auto val="1"/>
        <c:lblAlgn val="ctr"/>
        <c:lblOffset val="100"/>
        <c:noMultiLvlLbl val="0"/>
      </c:catAx>
      <c:valAx>
        <c:axId val="1569558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56955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26432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ПРОЕКТ</a:t>
            </a:r>
            <a:br>
              <a:rPr lang="ru-RU" sz="3600" b="1" dirty="0" smtClean="0"/>
            </a:br>
            <a:r>
              <a:rPr lang="ru-RU" sz="3600" b="1" dirty="0" smtClean="0"/>
              <a:t>«ОПТИМИЗАЦИЯ СИСТЕМЫ ВЗАИМОДЕЙСТВИЯ ДОУ И СЕМЬИ»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143512"/>
            <a:ext cx="7632848" cy="12858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Автор </a:t>
            </a:r>
            <a:r>
              <a:rPr lang="ru-RU" sz="2800" dirty="0" smtClean="0">
                <a:solidFill>
                  <a:srgbClr val="7030A0"/>
                </a:solidFill>
              </a:rPr>
              <a:t>проекта: </a:t>
            </a:r>
            <a:r>
              <a:rPr lang="ru-RU" sz="2800" dirty="0" smtClean="0">
                <a:solidFill>
                  <a:srgbClr val="7030A0"/>
                </a:solidFill>
              </a:rPr>
              <a:t>Орехова Анастасия Евгеньевна,</a:t>
            </a:r>
          </a:p>
          <a:p>
            <a:r>
              <a:rPr lang="ru-RU" sz="2200" dirty="0" smtClean="0">
                <a:solidFill>
                  <a:srgbClr val="7030A0"/>
                </a:solidFill>
              </a:rPr>
              <a:t>старший воспитатель МБДОУ «Детский сад №183</a:t>
            </a:r>
            <a:r>
              <a:rPr lang="ru-RU" sz="2200" dirty="0" smtClean="0">
                <a:solidFill>
                  <a:srgbClr val="7030A0"/>
                </a:solidFill>
              </a:rPr>
              <a:t>» г. Иваново</a:t>
            </a:r>
            <a:endParaRPr lang="ru-RU" sz="22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Дети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019424"/>
            <a:ext cx="4500594" cy="16954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123728" y="188640"/>
            <a:ext cx="230425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Родительские собрания</a:t>
            </a:r>
            <a:endParaRPr lang="ru-RU" i="1" dirty="0"/>
          </a:p>
        </p:txBody>
      </p:sp>
      <p:sp>
        <p:nvSpPr>
          <p:cNvPr id="9" name="Овал 8"/>
          <p:cNvSpPr/>
          <p:nvPr/>
        </p:nvSpPr>
        <p:spPr>
          <a:xfrm>
            <a:off x="6839744" y="3429000"/>
            <a:ext cx="230425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Клубы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6588224" y="908720"/>
            <a:ext cx="2304256" cy="10801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Договорные площадки</a:t>
            </a:r>
            <a:endParaRPr lang="ru-RU" i="1" dirty="0"/>
          </a:p>
        </p:txBody>
      </p:sp>
      <p:sp>
        <p:nvSpPr>
          <p:cNvPr id="11" name="Овал 10"/>
          <p:cNvSpPr/>
          <p:nvPr/>
        </p:nvSpPr>
        <p:spPr>
          <a:xfrm>
            <a:off x="6660232" y="4653136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Вечера вопросов и ответов</a:t>
            </a:r>
            <a:endParaRPr lang="ru-RU" i="1" dirty="0"/>
          </a:p>
        </p:txBody>
      </p:sp>
      <p:sp>
        <p:nvSpPr>
          <p:cNvPr id="12" name="Овал 11"/>
          <p:cNvSpPr/>
          <p:nvPr/>
        </p:nvSpPr>
        <p:spPr>
          <a:xfrm>
            <a:off x="4932040" y="5517232"/>
            <a:ext cx="2304256" cy="1080120"/>
          </a:xfrm>
          <a:prstGeom prst="ellipse">
            <a:avLst/>
          </a:prstGeom>
          <a:solidFill>
            <a:srgbClr val="EA22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Дни добрых дел</a:t>
            </a:r>
            <a:endParaRPr lang="ru-RU" i="1" dirty="0"/>
          </a:p>
        </p:txBody>
      </p:sp>
      <p:sp>
        <p:nvSpPr>
          <p:cNvPr id="13" name="Овал 12"/>
          <p:cNvSpPr/>
          <p:nvPr/>
        </p:nvSpPr>
        <p:spPr>
          <a:xfrm>
            <a:off x="2483768" y="5589240"/>
            <a:ext cx="2304256" cy="108012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Информирование через сайт ДОУ и стенды</a:t>
            </a:r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395536" y="4869160"/>
            <a:ext cx="2304256" cy="11521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«Обратная связь» (почта ДОУ)</a:t>
            </a:r>
          </a:p>
          <a:p>
            <a:pPr algn="ctr"/>
            <a:endParaRPr lang="ru-RU" i="1" dirty="0"/>
          </a:p>
        </p:txBody>
      </p:sp>
      <p:sp>
        <p:nvSpPr>
          <p:cNvPr id="15" name="Овал 14"/>
          <p:cNvSpPr/>
          <p:nvPr/>
        </p:nvSpPr>
        <p:spPr>
          <a:xfrm>
            <a:off x="0" y="3645024"/>
            <a:ext cx="2304256" cy="108012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Круглые столы</a:t>
            </a:r>
            <a:endParaRPr lang="ru-RU" i="1" dirty="0"/>
          </a:p>
        </p:txBody>
      </p:sp>
      <p:sp>
        <p:nvSpPr>
          <p:cNvPr id="16" name="Овал 15"/>
          <p:cNvSpPr/>
          <p:nvPr/>
        </p:nvSpPr>
        <p:spPr>
          <a:xfrm>
            <a:off x="0" y="2348880"/>
            <a:ext cx="2304256" cy="1080120"/>
          </a:xfrm>
          <a:prstGeom prst="ellipse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Совместное проведение праздников, досугов</a:t>
            </a:r>
            <a:endParaRPr lang="ru-RU" i="1" dirty="0"/>
          </a:p>
        </p:txBody>
      </p:sp>
      <p:sp>
        <p:nvSpPr>
          <p:cNvPr id="17" name="Овал 16"/>
          <p:cNvSpPr/>
          <p:nvPr/>
        </p:nvSpPr>
        <p:spPr>
          <a:xfrm>
            <a:off x="179512" y="1124744"/>
            <a:ext cx="280831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Индивидуальные и групповые консультации</a:t>
            </a:r>
            <a:endParaRPr lang="ru-RU" i="1" dirty="0"/>
          </a:p>
        </p:txBody>
      </p:sp>
      <p:sp>
        <p:nvSpPr>
          <p:cNvPr id="19" name="Солнце 18"/>
          <p:cNvSpPr/>
          <p:nvPr/>
        </p:nvSpPr>
        <p:spPr>
          <a:xfrm>
            <a:off x="2267744" y="1340768"/>
            <a:ext cx="4752528" cy="396044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Формы работы с родителями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27984" y="188640"/>
            <a:ext cx="2592288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«Будь в курсе!» (электронная рассылка)</a:t>
            </a:r>
          </a:p>
          <a:p>
            <a:pPr algn="ctr"/>
            <a:endParaRPr lang="ru-RU" i="1" dirty="0"/>
          </a:p>
        </p:txBody>
      </p:sp>
      <p:sp>
        <p:nvSpPr>
          <p:cNvPr id="22" name="Овал 21"/>
          <p:cNvSpPr/>
          <p:nvPr/>
        </p:nvSpPr>
        <p:spPr>
          <a:xfrm>
            <a:off x="6839744" y="2132856"/>
            <a:ext cx="2304256" cy="11521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/>
          </a:p>
          <a:p>
            <a:pPr algn="ctr"/>
            <a:r>
              <a:rPr lang="ru-RU" i="1" dirty="0" smtClean="0"/>
              <a:t>Мастер-классы</a:t>
            </a:r>
          </a:p>
          <a:p>
            <a:pPr algn="ctr"/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267744" y="1052736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Консультации</a:t>
            </a:r>
            <a:endParaRPr lang="ru-RU" i="1" dirty="0"/>
          </a:p>
        </p:txBody>
      </p:sp>
      <p:sp>
        <p:nvSpPr>
          <p:cNvPr id="9" name="Овал 8"/>
          <p:cNvSpPr/>
          <p:nvPr/>
        </p:nvSpPr>
        <p:spPr>
          <a:xfrm>
            <a:off x="6839744" y="2924944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Тренинги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6516216" y="1916832"/>
            <a:ext cx="2627784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Анкетирование</a:t>
            </a:r>
            <a:endParaRPr lang="ru-RU" i="1" dirty="0"/>
          </a:p>
        </p:txBody>
      </p:sp>
      <p:sp>
        <p:nvSpPr>
          <p:cNvPr id="11" name="Овал 10"/>
          <p:cNvSpPr/>
          <p:nvPr/>
        </p:nvSpPr>
        <p:spPr>
          <a:xfrm>
            <a:off x="6839744" y="4149080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Самообразование</a:t>
            </a:r>
            <a:endParaRPr lang="ru-RU" i="1" dirty="0"/>
          </a:p>
        </p:txBody>
      </p:sp>
      <p:sp>
        <p:nvSpPr>
          <p:cNvPr id="12" name="Овал 11"/>
          <p:cNvSpPr/>
          <p:nvPr/>
        </p:nvSpPr>
        <p:spPr>
          <a:xfrm>
            <a:off x="6228184" y="5373216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Творческие группы</a:t>
            </a:r>
            <a:endParaRPr lang="ru-RU" i="1" dirty="0"/>
          </a:p>
        </p:txBody>
      </p:sp>
      <p:sp>
        <p:nvSpPr>
          <p:cNvPr id="13" name="Овал 12"/>
          <p:cNvSpPr/>
          <p:nvPr/>
        </p:nvSpPr>
        <p:spPr>
          <a:xfrm>
            <a:off x="3347864" y="5805264"/>
            <a:ext cx="2880320" cy="10527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Аукционы знаний, методических находок и идей</a:t>
            </a:r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971600" y="5373216"/>
            <a:ext cx="2304256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Смотры-конкурсы</a:t>
            </a:r>
          </a:p>
          <a:p>
            <a:pPr algn="ctr"/>
            <a:endParaRPr lang="ru-RU" i="1" dirty="0"/>
          </a:p>
        </p:txBody>
      </p:sp>
      <p:sp>
        <p:nvSpPr>
          <p:cNvPr id="15" name="Овал 14"/>
          <p:cNvSpPr/>
          <p:nvPr/>
        </p:nvSpPr>
        <p:spPr>
          <a:xfrm>
            <a:off x="0" y="4221088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Круглые столы</a:t>
            </a:r>
            <a:endParaRPr lang="ru-RU" i="1" dirty="0"/>
          </a:p>
        </p:txBody>
      </p:sp>
      <p:sp>
        <p:nvSpPr>
          <p:cNvPr id="16" name="Овал 15"/>
          <p:cNvSpPr/>
          <p:nvPr/>
        </p:nvSpPr>
        <p:spPr>
          <a:xfrm>
            <a:off x="0" y="2996952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Обобщение опыта</a:t>
            </a:r>
            <a:endParaRPr lang="ru-RU" i="1" dirty="0"/>
          </a:p>
        </p:txBody>
      </p:sp>
      <p:sp>
        <p:nvSpPr>
          <p:cNvPr id="17" name="Овал 16"/>
          <p:cNvSpPr/>
          <p:nvPr/>
        </p:nvSpPr>
        <p:spPr>
          <a:xfrm>
            <a:off x="179512" y="1844824"/>
            <a:ext cx="2592288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Семинары-практикумы</a:t>
            </a:r>
            <a:endParaRPr lang="ru-RU" i="1" dirty="0"/>
          </a:p>
        </p:txBody>
      </p:sp>
      <p:sp>
        <p:nvSpPr>
          <p:cNvPr id="19" name="Солнце 18"/>
          <p:cNvSpPr/>
          <p:nvPr/>
        </p:nvSpPr>
        <p:spPr>
          <a:xfrm>
            <a:off x="2555776" y="1988840"/>
            <a:ext cx="4464496" cy="388843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Формы работы с педагогами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проекте представлены разнообразные формы работы с педагогами</a:t>
            </a:r>
            <a:endParaRPr lang="ru-RU" sz="2800" dirty="0"/>
          </a:p>
        </p:txBody>
      </p:sp>
      <p:sp>
        <p:nvSpPr>
          <p:cNvPr id="20" name="Овал 19"/>
          <p:cNvSpPr/>
          <p:nvPr/>
        </p:nvSpPr>
        <p:spPr>
          <a:xfrm>
            <a:off x="4788024" y="1052736"/>
            <a:ext cx="230425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Мастер-классы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План мероприятий</a:t>
            </a:r>
            <a:endParaRPr lang="ru-RU" sz="28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548677"/>
          <a:ext cx="9143999" cy="6363773"/>
        </p:xfrm>
        <a:graphic>
          <a:graphicData uri="http://schemas.openxmlformats.org/drawingml/2006/table">
            <a:tbl>
              <a:tblPr/>
              <a:tblGrid>
                <a:gridCol w="4860032"/>
                <a:gridCol w="1660234"/>
                <a:gridCol w="2623733"/>
              </a:tblGrid>
              <a:tr h="269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Подготовительный этап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педагогического коллектива «Создание рабочей группы по реализации проекта. Выборы руководителя группы»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Заведующий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локальных актов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руководитель проектной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Изучение литературы по теме проекта, подбор материала для анкетирования педагогического и родительского коллективов.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577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информации по теме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984">
                <a:tc>
                  <a:txBody>
                    <a:bodyPr/>
                    <a:lstStyle/>
                    <a:p>
                      <a:pPr marL="21590" indent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 работы с родителями: опросы для выявлений индивидуальных особенностей ребенка и опросы педагогов по вопросам работы с семьей, и социологические опросы, и опросы родителей для получения их представлений и ожиданий, планов относительно сотрудничества с персоналом детского сада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81" marR="4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404665"/>
          <a:ext cx="8568952" cy="6120678"/>
        </p:xfrm>
        <a:graphic>
          <a:graphicData uri="http://schemas.openxmlformats.org/drawingml/2006/table">
            <a:tbl>
              <a:tblPr/>
              <a:tblGrid>
                <a:gridCol w="3795964"/>
                <a:gridCol w="1676644"/>
                <a:gridCol w="3096344"/>
              </a:tblGrid>
              <a:tr h="1440159">
                <a:tc>
                  <a:txBody>
                    <a:bodyPr/>
                    <a:lstStyle/>
                    <a:p>
                      <a:pPr marL="21590" indent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 данных мониторинга, ознакомление педагогического коллектива с результатами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59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 мероприятий по выделенным направлениям работы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59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Распределение ответственности за проведение мероприятий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1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план работы педагогического коллектива на учебный год,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планах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работы с родителями, корректировка тем родительских собраний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84976" cy="6669361"/>
        </p:xfrm>
        <a:graphic>
          <a:graphicData uri="http://schemas.openxmlformats.org/drawingml/2006/table">
            <a:tbl>
              <a:tblPr/>
              <a:tblGrid>
                <a:gridCol w="4027024"/>
                <a:gridCol w="1949640"/>
                <a:gridCol w="2808312"/>
              </a:tblGrid>
              <a:tr h="30304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Практический/реализационный этап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967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Информационное сопровождение проекта: сайт ДОУ, информационные стенды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проекта, ст.воспитатель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875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«Обратная связь» (почта ДОУ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течение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руководитель проектной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группы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71">
                <a:tc>
                  <a:txBody>
                    <a:bodyPr/>
                    <a:lstStyle/>
                    <a:p>
                      <a:pPr marL="21590" marR="0" indent="17970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«Будь в курсе!» (электронная рассылка родителям о мероприятиях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ДОУ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воспитатели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21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«Признание» (публичное объявление благодарности участникам различных мероприятий проекта)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294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Договорные площадки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начале учебного года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по необходимости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Заведующий, руководитель проектной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группы,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воспитатели групп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21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Консультация для педагогов «Традиционные и инновационные формы  работы  с семьей»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967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Эстафета передового опыта «Педагогический сундучок». Утверждение тем для самообразования по работе с родителями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40"/>
          <a:ext cx="8777067" cy="6572367"/>
        </p:xfrm>
        <a:graphic>
          <a:graphicData uri="http://schemas.openxmlformats.org/drawingml/2006/table">
            <a:tbl>
              <a:tblPr/>
              <a:tblGrid>
                <a:gridCol w="4023398"/>
                <a:gridCol w="2235221"/>
                <a:gridCol w="2518448"/>
              </a:tblGrid>
              <a:tr h="720080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Заседания «Адаптационного клуба»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октябрь, декабрь, февраль, 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воспитатель, педагоги 1-ой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мл.группы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Вечера вопросов и ответов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октябрь, декабрь, февраль, 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воспитатель, педагоги 2-й мл,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средн.,старш.групп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718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Заседания «Клуб родителей будущих первоклассников»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октябрь, декабрь, февраль, май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воспитатель, педагоги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подг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       к школе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3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Дни добрых дел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35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 для воспитателей по использованию ИКТ в работе с родителями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Член рабочей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3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Мастер-класс педагогов для родителей «Час совместной игры»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ст. воспитатель, педагоги групп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3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Консультация для воспитателей «Готовим папку-презентацию группы»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60648"/>
          <a:ext cx="8496944" cy="6578143"/>
        </p:xfrm>
        <a:graphic>
          <a:graphicData uri="http://schemas.openxmlformats.org/drawingml/2006/table">
            <a:tbl>
              <a:tblPr/>
              <a:tblGrid>
                <a:gridCol w="3894990"/>
                <a:gridCol w="2163883"/>
                <a:gridCol w="2438071"/>
              </a:tblGrid>
              <a:tr h="1008112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 для воспитателей «Педагогическая этика общения. Разрешение конфликтных ситуаций»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Член рабочей группы (психолог по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образованию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Спортивный праздник для детей и родителей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 члены педагогического коллектива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 «Разработка проекта оборудования и озеленения прогулочных участков» (участвуют родители и воспитатели групп)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проекта, воспитатели групп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Смотр-конкурс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лучший уголок для родителей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проекта, воспитатели групп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Мастер-класс педагогов для родителей «Развиваем речь ребенка»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ст. воспитатель, воспитатели групп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535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Аукцион знаний, методических находок и идей по работе с родителями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 члены педагогического коллектива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9"/>
          <a:ext cx="8640960" cy="6336702"/>
        </p:xfrm>
        <a:graphic>
          <a:graphicData uri="http://schemas.openxmlformats.org/drawingml/2006/table">
            <a:tbl>
              <a:tblPr/>
              <a:tblGrid>
                <a:gridCol w="3961007"/>
                <a:gridCol w="2200559"/>
                <a:gridCol w="2479394"/>
              </a:tblGrid>
              <a:tr h="33351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Итоговый этап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7554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Итоговый мониторинг «Система взаимодействия ДОУ и семьи». Ознакомление всех членов педагогического коллектива с итогами мониторинга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Ст. воспитатель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042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Представление опыта на педсовете, создание методического банка по работе  с  семьей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042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проектной группы, рабочая группа по реализации проекта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554"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Обобщение опыта по реализации проекта «Оптимизация системы взаимодействия ДОУ и семьи» и представление в МБОУ МЦ г.Иванова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руководитель проектной группы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315595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Эффекты проекта: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2200" b="0" dirty="0" smtClean="0"/>
              <a:t>повышение компетентности педагогов в вопросах работы с родителями и имиджа ДОУ;</a:t>
            </a:r>
            <a:br>
              <a:rPr lang="ru-RU" sz="2200" b="0" dirty="0" smtClean="0"/>
            </a:br>
            <a:r>
              <a:rPr lang="ru-RU" sz="2200" b="0" dirty="0" smtClean="0"/>
              <a:t>- родители – активные участники воспитательно-образовательного процесса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sz="2700" dirty="0" smtClean="0"/>
              <a:t>Продукты</a:t>
            </a:r>
            <a:r>
              <a:rPr lang="ru-RU" sz="2800" dirty="0" smtClean="0"/>
              <a:t> проекта</a:t>
            </a:r>
            <a:r>
              <a:rPr lang="ru-RU" b="0" dirty="0" smtClean="0"/>
              <a:t>:</a:t>
            </a:r>
            <a:br>
              <a:rPr lang="ru-RU" b="0" dirty="0" smtClean="0"/>
            </a:br>
            <a:r>
              <a:rPr lang="ru-RU" sz="2200" b="0" dirty="0" smtClean="0"/>
              <a:t>- методические рекомендации по оптимизации системы взаимодействия ДОУ  и семьи;</a:t>
            </a:r>
            <a:br>
              <a:rPr lang="ru-RU" sz="2200" b="0" dirty="0" smtClean="0"/>
            </a:br>
            <a:r>
              <a:rPr lang="ru-RU" sz="2200" b="0" dirty="0" smtClean="0"/>
              <a:t>- разработки традиционных и инновационных мероприятий по работе с родителями.</a:t>
            </a:r>
            <a:endParaRPr lang="ru-RU" sz="2200" b="0" dirty="0"/>
          </a:p>
        </p:txBody>
      </p:sp>
      <p:pic>
        <p:nvPicPr>
          <p:cNvPr id="6" name="Содержимое 5" descr="Дет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140968"/>
            <a:ext cx="4032448" cy="348951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556792"/>
          <a:ext cx="7416823" cy="3168354"/>
        </p:xfrm>
        <a:graphic>
          <a:graphicData uri="http://schemas.openxmlformats.org/drawingml/2006/table">
            <a:tbl>
              <a:tblPr/>
              <a:tblGrid>
                <a:gridCol w="4164919"/>
                <a:gridCol w="3251904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канцтовары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материалы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методические материалы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5384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Смета расходов для реализации 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проекта будут использоваться средства ДОУ и спонсорская помощь.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31409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Проект</a:t>
            </a:r>
            <a:r>
              <a:rPr lang="ru-RU" sz="3200" dirty="0" smtClean="0"/>
              <a:t> рассчитан на 1 год и предполагает реализацию в 3 этапа: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подготовительный (август-сентябрь), </a:t>
            </a:r>
            <a:br>
              <a:rPr lang="ru-RU" sz="2700" dirty="0" smtClean="0"/>
            </a:br>
            <a:r>
              <a:rPr lang="ru-RU" sz="2700" dirty="0" smtClean="0"/>
              <a:t>практический (октябрь-апрель),</a:t>
            </a:r>
            <a:br>
              <a:rPr lang="ru-RU" sz="2700" dirty="0" smtClean="0"/>
            </a:br>
            <a:r>
              <a:rPr lang="ru-RU" sz="2700" dirty="0" smtClean="0"/>
              <a:t> итоговый (май)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сади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356992"/>
            <a:ext cx="4211960" cy="315897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3284984"/>
            <a:ext cx="4320480" cy="32403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Участники проекта: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администрация ДОУ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педагоги ДОУ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воспитанники ДОУ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родители воспитанников ДОУ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5636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АКТУАЛЬНОСТЬ  ПРОЕКТА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8568952" cy="547260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dirty="0" smtClean="0"/>
              <a:t>  Происходящие в государстве , обществе и образовании перемены предъявляют новые требования к характеру и качеству отношений ДОУ и семьи. Сегодня изменилось  отношение государства к семье, стала другой и сама семья.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/>
              <a:t>В федеральном законе  Российской Федерации от 29 декабря 2012 г. </a:t>
            </a:r>
            <a:r>
              <a:rPr lang="en-US" sz="1800" dirty="0" smtClean="0"/>
              <a:t>N</a:t>
            </a:r>
            <a:r>
              <a:rPr lang="ru-RU" sz="1800" dirty="0" smtClean="0"/>
              <a:t>73-ФЗ «Об образовании в Российской Федерации» впервые сказано, что именно родители являются первыми педагогами своих детей. Но родители испытывают трудности в связи со своей низкой педагогической компетентностью. Проект создан им в помощь.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/>
              <a:t>Педагоги все чаще отмечают отсутствие  интереса у родителей к взаимодействию </a:t>
            </a:r>
          </a:p>
          <a:p>
            <a:pPr algn="just"/>
            <a:r>
              <a:rPr lang="ru-RU" sz="1800" dirty="0" smtClean="0"/>
              <a:t>с ДОУ. Значит, перед ДОУ встает проблема  пересмотра системы работы с семьями </a:t>
            </a:r>
          </a:p>
          <a:p>
            <a:pPr algn="just"/>
            <a:r>
              <a:rPr lang="ru-RU" sz="1800" dirty="0" smtClean="0"/>
              <a:t>воспитанников. Проект направлен на </a:t>
            </a:r>
          </a:p>
          <a:p>
            <a:pPr algn="just"/>
            <a:r>
              <a:rPr lang="ru-RU" sz="1800" dirty="0" smtClean="0"/>
              <a:t>интенсификацию работы с семьей на основе </a:t>
            </a:r>
          </a:p>
          <a:p>
            <a:pPr algn="just"/>
            <a:r>
              <a:rPr lang="ru-RU" sz="1800" dirty="0" smtClean="0"/>
              <a:t>двустороннего воздействия: ДОУ на семью и </a:t>
            </a:r>
          </a:p>
          <a:p>
            <a:pPr algn="just"/>
            <a:r>
              <a:rPr lang="ru-RU" sz="1800" dirty="0" smtClean="0"/>
              <a:t>семьи на ДОУ.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/>
              <a:t>Актуальным является включение семьи </a:t>
            </a:r>
          </a:p>
          <a:p>
            <a:pPr algn="just"/>
            <a:r>
              <a:rPr lang="ru-RU" sz="1800" dirty="0" smtClean="0"/>
              <a:t>в жизнь ребенка в детском саду.  </a:t>
            </a:r>
          </a:p>
          <a:p>
            <a:pPr algn="just"/>
            <a:r>
              <a:rPr lang="ru-RU" sz="1800" dirty="0" smtClean="0"/>
              <a:t>Необходимо заинтересовать родителей </a:t>
            </a:r>
          </a:p>
          <a:p>
            <a:pPr algn="just"/>
            <a:r>
              <a:rPr lang="ru-RU" sz="1800" dirty="0" smtClean="0"/>
              <a:t>в совместной работе, сделать родителей</a:t>
            </a:r>
          </a:p>
          <a:p>
            <a:pPr algn="just"/>
            <a:r>
              <a:rPr lang="ru-RU" sz="1800" dirty="0" smtClean="0"/>
              <a:t> полноценными участниками </a:t>
            </a:r>
            <a:r>
              <a:rPr lang="ru-RU" sz="1800" dirty="0" err="1" smtClean="0"/>
              <a:t>воспитательно</a:t>
            </a:r>
            <a:r>
              <a:rPr lang="ru-RU" sz="1800" dirty="0" smtClean="0"/>
              <a:t>-</a:t>
            </a:r>
          </a:p>
          <a:p>
            <a:pPr algn="just"/>
            <a:r>
              <a:rPr lang="ru-RU" sz="1800" dirty="0" smtClean="0"/>
              <a:t>образовательного процесса.</a:t>
            </a:r>
          </a:p>
          <a:p>
            <a:endParaRPr lang="ru-RU" dirty="0"/>
          </a:p>
        </p:txBody>
      </p:sp>
      <p:pic>
        <p:nvPicPr>
          <p:cNvPr id="9" name="Содержимое 6" descr="Родит.и восп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3284984"/>
            <a:ext cx="3826769" cy="33123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539552" y="884142"/>
            <a:ext cx="8424936" cy="4320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 каких источников Вы получаете информацию о воспитании?</a:t>
            </a:r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7623042"/>
              </p:ext>
            </p:extLst>
          </p:nvPr>
        </p:nvGraphicFramePr>
        <p:xfrm>
          <a:off x="457200" y="1340768"/>
          <a:ext cx="8219256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83545660"/>
              </p:ext>
            </p:extLst>
          </p:nvPr>
        </p:nvGraphicFramePr>
        <p:xfrm>
          <a:off x="539553" y="3140968"/>
          <a:ext cx="81472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Текст 16"/>
          <p:cNvSpPr>
            <a:spLocks noGrp="1"/>
          </p:cNvSpPr>
          <p:nvPr>
            <p:ph type="body" idx="1"/>
          </p:nvPr>
        </p:nvSpPr>
        <p:spPr>
          <a:xfrm>
            <a:off x="539552" y="398984"/>
            <a:ext cx="8424936" cy="4320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Анализ анкетирования родителей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Анализ анкетирования родителей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Как Вы считаете, кто оказывает большее влияние на ребенка – семья или детский сад?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7200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Нуждаетесь ли Вы в помощи педагога?</a:t>
            </a:r>
            <a:endParaRPr lang="ru-RU" sz="1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499993" y="2174874"/>
          <a:ext cx="4644008" cy="427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1" y="2205038"/>
          <a:ext cx="45100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 ожидают от родителей:</a:t>
            </a:r>
            <a:endParaRPr lang="ru-RU" dirty="0"/>
          </a:p>
        </p:txBody>
      </p:sp>
      <p:graphicFrame>
        <p:nvGraphicFramePr>
          <p:cNvPr id="5" name="Содержимое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008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59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83568" y="188640"/>
            <a:ext cx="7776864" cy="93610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Проект «Оптимизация системы взаимодействия </a:t>
            </a:r>
            <a:br>
              <a:rPr lang="ru-RU" sz="3200" b="1" dirty="0" smtClean="0"/>
            </a:br>
            <a:r>
              <a:rPr lang="ru-RU" sz="3200" b="1" dirty="0" smtClean="0"/>
              <a:t>ДОУ и семьи»</a:t>
            </a:r>
            <a:endParaRPr lang="ru-RU" sz="3200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51520" y="1484784"/>
            <a:ext cx="8712968" cy="4896544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Глобальная цель: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увеличить число родителей, принимающих активное участие в жизни детского сада, понимающий проблемы, потребности и нужды ДОУ, занимающих активную позицию в воспитании и развитии ребенка, в общественно-государственном управлении дошкольным учреждением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Конкретная цель: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увеличить число родителей, принимающих  активное  участие  в  жизни  детского  сада, понимающих  проблемы, потребности  и нужды  ДОУ, занимающих  активную  позицию  в  воспитании  и  развитии  ребенка, в общественно-государственном  управлении  дошкольным  учреждением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83568" y="188640"/>
            <a:ext cx="7776864" cy="93610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Проект «Оптимизация системы взаимодействия </a:t>
            </a:r>
            <a:br>
              <a:rPr lang="ru-RU" sz="3200" b="1" dirty="0" smtClean="0"/>
            </a:br>
            <a:r>
              <a:rPr lang="ru-RU" sz="3200" b="1" dirty="0" smtClean="0"/>
              <a:t>ДОУ и семьи»</a:t>
            </a:r>
            <a:endParaRPr lang="ru-RU" sz="3200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51520" y="1484784"/>
            <a:ext cx="8712968" cy="4896544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Задачи: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уточнить круг прав и обязанностей, объем ответственности ДОУ и родителей;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организовать психолого-педагогическое сопровождение, просвещение родителей, активизировать участие родителей в педагогическом процессе;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реализовать единый воспитательный подход в воспитании и обучении детей;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провести мониторинг эффективности различных форм работы с семьей;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подготовить методический материал по работе с семьями воспитанников, в том числе по теме «Новые формы работы с семьей» и «ИКТ в работе с семьей»;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повысить профессиональную компетентность педагогов в вопросах работы с семьей.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9552" y="332656"/>
            <a:ext cx="8208912" cy="648072"/>
          </a:xfrm>
          <a:prstGeom prst="round2Diag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НАПРАВЛЕНИЯ РАБОТЫ С РОДИТЕЛЯМИ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259632" y="980728"/>
            <a:ext cx="864096" cy="1008112"/>
          </a:xfrm>
          <a:prstGeom prst="down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220072" y="980728"/>
            <a:ext cx="864096" cy="3600400"/>
          </a:xfrm>
          <a:prstGeom prst="down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75856" y="980728"/>
            <a:ext cx="864096" cy="2232248"/>
          </a:xfrm>
          <a:prstGeom prst="down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308304" y="980728"/>
            <a:ext cx="864096" cy="4680520"/>
          </a:xfrm>
          <a:prstGeom prst="down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2132856"/>
            <a:ext cx="2699792" cy="576064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Досуговое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9592" y="3356992"/>
            <a:ext cx="3923928" cy="576064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Познавательное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7664" y="4653136"/>
            <a:ext cx="5544616" cy="576064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Наглядно-информационное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83768" y="5877272"/>
            <a:ext cx="6300192" cy="576064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Информационно-аналитическое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1222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ПРОЕКТ «ОПТИМИЗАЦИЯ СИСТЕМЫ ВЗАИМОДЕЙСТВИЯ ДОУ И СЕМЬИ»</vt:lpstr>
      <vt:lpstr>Проект рассчитан на 1 год и предполагает реализацию в 3 этапа:  подготовительный (август-сентябрь),  практический (октябрь-апрель),  итоговый (май) </vt:lpstr>
      <vt:lpstr>АКТУАЛЬНОСТЬ  ПРОЕКТА</vt:lpstr>
      <vt:lpstr>Презентация PowerPoint</vt:lpstr>
      <vt:lpstr>Анализ анкетирования родителей</vt:lpstr>
      <vt:lpstr>Педагоги ожидают от родителей:</vt:lpstr>
      <vt:lpstr>Проект «Оптимизация системы взаимодействия  ДОУ и семьи»</vt:lpstr>
      <vt:lpstr>Проект «Оптимизация системы взаимодействия  ДОУ и семьи»</vt:lpstr>
      <vt:lpstr>Презентация PowerPoint</vt:lpstr>
      <vt:lpstr>Презентация PowerPoint</vt:lpstr>
      <vt:lpstr>В проекте представлены разнообразные формы работы с педагогами</vt:lpstr>
      <vt:lpstr>План мероприятий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Эффекты проекта: - повышение компетентности педагогов в вопросах работы с родителями и имиджа ДОУ; - родители – активные участники воспитательно-образовательного процесса. Продукты проекта: - методические рекомендации по оптимизации системы взаимодействия ДОУ  и семьи; - разработки традиционных и инновационных мероприятий по работе с родителями.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«ОПТИМИЗАЦИЯ СИСТЕМЫ ВЗАИМОДЕЙСТВИЯ ДОУ И СЕМЬИ»</dc:title>
  <cp:lastModifiedBy>Админ</cp:lastModifiedBy>
  <cp:revision>50</cp:revision>
  <dcterms:modified xsi:type="dcterms:W3CDTF">2015-03-24T07:23:02Z</dcterms:modified>
</cp:coreProperties>
</file>