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2" r:id="rId2"/>
    <p:sldId id="331" r:id="rId3"/>
    <p:sldId id="328" r:id="rId4"/>
    <p:sldId id="299" r:id="rId5"/>
    <p:sldId id="259" r:id="rId6"/>
    <p:sldId id="258" r:id="rId7"/>
    <p:sldId id="294" r:id="rId8"/>
    <p:sldId id="304" r:id="rId9"/>
    <p:sldId id="300" r:id="rId10"/>
    <p:sldId id="330" r:id="rId11"/>
    <p:sldId id="310" r:id="rId12"/>
    <p:sldId id="283" r:id="rId13"/>
    <p:sldId id="261" r:id="rId14"/>
    <p:sldId id="311" r:id="rId15"/>
    <p:sldId id="312" r:id="rId16"/>
    <p:sldId id="313" r:id="rId17"/>
    <p:sldId id="315" r:id="rId18"/>
    <p:sldId id="327" r:id="rId19"/>
    <p:sldId id="322" r:id="rId20"/>
    <p:sldId id="323" r:id="rId21"/>
    <p:sldId id="324" r:id="rId22"/>
    <p:sldId id="325" r:id="rId23"/>
    <p:sldId id="326" r:id="rId24"/>
    <p:sldId id="308" r:id="rId25"/>
    <p:sldId id="309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8000"/>
    <a:srgbClr val="0099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76" d="100"/>
          <a:sy n="76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74323-3EB3-4A1E-ACF4-25000A4D3DE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C6E7C-CAB3-4B68-BBC7-B8955C12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14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6E7C-CAB3-4B68-BBC7-B8955C1284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66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 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14282" y="214290"/>
            <a:ext cx="2317177" cy="1428760"/>
          </a:xfrm>
          <a:prstGeom prst="rect">
            <a:avLst/>
          </a:prstGeom>
          <a:noFill/>
        </p:spPr>
      </p:pic>
      <p:pic>
        <p:nvPicPr>
          <p:cNvPr id="12298" name="Picture 10" descr=" 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 rot="21140560">
            <a:off x="30327" y="4012412"/>
            <a:ext cx="1928826" cy="2729250"/>
          </a:xfrm>
          <a:prstGeom prst="rect">
            <a:avLst/>
          </a:prstGeom>
          <a:noFill/>
        </p:spPr>
      </p:pic>
      <p:pic>
        <p:nvPicPr>
          <p:cNvPr id="12296" name="Picture 8" descr=" 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714480" y="4500570"/>
            <a:ext cx="1143008" cy="2024921"/>
          </a:xfrm>
          <a:prstGeom prst="rect">
            <a:avLst/>
          </a:prstGeom>
          <a:noFill/>
        </p:spPr>
      </p:pic>
      <p:pic>
        <p:nvPicPr>
          <p:cNvPr id="12300" name="Picture 12" descr=" "/>
          <p:cNvPicPr>
            <a:picLocks noChangeAspect="1" noChangeArrowheads="1"/>
          </p:cNvPicPr>
          <p:nvPr userDrawn="1"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 rot="816261">
            <a:off x="2575509" y="5145091"/>
            <a:ext cx="1208107" cy="1428064"/>
          </a:xfrm>
          <a:prstGeom prst="rect">
            <a:avLst/>
          </a:prstGeom>
          <a:noFill/>
        </p:spPr>
      </p:pic>
      <p:pic>
        <p:nvPicPr>
          <p:cNvPr id="12302" name="Picture 14" descr=" "/>
          <p:cNvPicPr>
            <a:picLocks noChangeAspect="1" noChangeArrowheads="1"/>
          </p:cNvPicPr>
          <p:nvPr userDrawn="1"/>
        </p:nvPicPr>
        <p:blipFill>
          <a:blip r:embed="rId6" cstate="print"/>
          <a:srcRect r="11111" b="9871"/>
          <a:stretch>
            <a:fillRect/>
          </a:stretch>
        </p:blipFill>
        <p:spPr bwMode="auto">
          <a:xfrm>
            <a:off x="5714976" y="285728"/>
            <a:ext cx="3429024" cy="6357982"/>
          </a:xfrm>
          <a:prstGeom prst="rect">
            <a:avLst/>
          </a:prstGeom>
          <a:noFill/>
        </p:spPr>
      </p:pic>
      <p:pic>
        <p:nvPicPr>
          <p:cNvPr id="12304" name="Picture 16" descr=" "/>
          <p:cNvPicPr>
            <a:picLocks noChangeAspect="1" noChangeArrowheads="1"/>
          </p:cNvPicPr>
          <p:nvPr userDrawn="1"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 rot="295069">
            <a:off x="6572264" y="3000372"/>
            <a:ext cx="1357322" cy="1482450"/>
          </a:xfrm>
          <a:prstGeom prst="rect">
            <a:avLst/>
          </a:prstGeom>
          <a:noFill/>
        </p:spPr>
      </p:pic>
      <p:pic>
        <p:nvPicPr>
          <p:cNvPr id="12306" name="Picture 18" descr=" "/>
          <p:cNvPicPr>
            <a:picLocks noChangeAspect="1" noChangeArrowheads="1"/>
          </p:cNvPicPr>
          <p:nvPr userDrawn="1"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 rot="20499550">
            <a:off x="5876842" y="4327692"/>
            <a:ext cx="1523833" cy="2182703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 userDrawn="1"/>
        </p:nvGrpSpPr>
        <p:grpSpPr>
          <a:xfrm>
            <a:off x="3841446" y="5526598"/>
            <a:ext cx="2301380" cy="1049208"/>
            <a:chOff x="3841446" y="5526598"/>
            <a:chExt cx="2301380" cy="1049208"/>
          </a:xfrm>
        </p:grpSpPr>
        <p:pic>
          <p:nvPicPr>
            <p:cNvPr id="12310" name="Picture 22" descr=" "/>
            <p:cNvPicPr>
              <a:picLocks noChangeAspect="1" noChangeArrowheads="1"/>
            </p:cNvPicPr>
            <p:nvPr userDrawn="1"/>
          </p:nvPicPr>
          <p:blipFill>
            <a:blip r:embed="rId9" cstate="email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email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0" name="Picture 22" descr=" "/>
            <p:cNvPicPr>
              <a:picLocks noChangeAspect="1" noChangeArrowheads="1"/>
            </p:cNvPicPr>
            <p:nvPr userDrawn="1"/>
          </p:nvPicPr>
          <p:blipFill>
            <a:blip r:embed="rId11" cstate="email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3CFA7E-F73B-4AED-8CC2-FD8EB8594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730403"/>
            <a:ext cx="5648623" cy="1204306"/>
          </a:xfrm>
          <a:prstGeom prst="rect">
            <a:avLst/>
          </a:prstGeom>
        </p:spPr>
        <p:txBody>
          <a:bodyPr bIns="9144"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7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4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 "/>
          <p:cNvPicPr>
            <a:picLocks noChangeAspect="1" noChangeArrowheads="1"/>
          </p:cNvPicPr>
          <p:nvPr userDrawn="1"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20898835">
            <a:off x="142501" y="5093476"/>
            <a:ext cx="1071935" cy="1516767"/>
          </a:xfrm>
          <a:prstGeom prst="rect">
            <a:avLst/>
          </a:prstGeom>
          <a:noFill/>
        </p:spPr>
      </p:pic>
      <p:pic>
        <p:nvPicPr>
          <p:cNvPr id="10" name="Picture 8" descr=" 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179091" y="5214950"/>
            <a:ext cx="785818" cy="1392133"/>
          </a:xfrm>
          <a:prstGeom prst="rect">
            <a:avLst/>
          </a:prstGeom>
          <a:noFill/>
        </p:spPr>
      </p:pic>
      <p:pic>
        <p:nvPicPr>
          <p:cNvPr id="11" name="Picture 12" descr=" 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 rot="816261">
            <a:off x="7784890" y="5122686"/>
            <a:ext cx="1208107" cy="1428064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1000100" y="5857892"/>
            <a:ext cx="1714512" cy="692018"/>
            <a:chOff x="3841446" y="5526598"/>
            <a:chExt cx="2301380" cy="1049208"/>
          </a:xfrm>
        </p:grpSpPr>
        <p:pic>
          <p:nvPicPr>
            <p:cNvPr id="13" name="Picture 22" descr=" "/>
            <p:cNvPicPr>
              <a:picLocks noChangeAspect="1" noChangeArrowheads="1"/>
            </p:cNvPicPr>
            <p:nvPr userDrawn="1"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4" name="Picture 22" descr=" "/>
            <p:cNvPicPr>
              <a:picLocks noChangeAspect="1" noChangeArrowheads="1"/>
            </p:cNvPicPr>
            <p:nvPr userDrawn="1"/>
          </p:nvPicPr>
          <p:blipFill>
            <a:blip r:embed="rId6" cstate="email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5" name="Picture 22" descr=" "/>
            <p:cNvPicPr>
              <a:picLocks noChangeAspect="1" noChangeArrowheads="1"/>
            </p:cNvPicPr>
            <p:nvPr userDrawn="1"/>
          </p:nvPicPr>
          <p:blipFill>
            <a:blip r:embed="rId7" cstate="email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 userDrawn="1"/>
        </p:nvGrpSpPr>
        <p:grpSpPr>
          <a:xfrm>
            <a:off x="6429388" y="5857892"/>
            <a:ext cx="1872752" cy="692018"/>
            <a:chOff x="3841446" y="5526598"/>
            <a:chExt cx="2301380" cy="1049208"/>
          </a:xfrm>
        </p:grpSpPr>
        <p:pic>
          <p:nvPicPr>
            <p:cNvPr id="17" name="Picture 22" descr=" "/>
            <p:cNvPicPr>
              <a:picLocks noChangeAspect="1" noChangeArrowheads="1"/>
            </p:cNvPicPr>
            <p:nvPr userDrawn="1"/>
          </p:nvPicPr>
          <p:blipFill>
            <a:blip r:embed="rId8" cstate="email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8" name="Picture 22" descr=" "/>
            <p:cNvPicPr>
              <a:picLocks noChangeAspect="1" noChangeArrowheads="1"/>
            </p:cNvPicPr>
            <p:nvPr userDrawn="1"/>
          </p:nvPicPr>
          <p:blipFill>
            <a:blip r:embed="rId9" cstate="email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email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 userDrawn="1"/>
        </p:nvGrpSpPr>
        <p:grpSpPr>
          <a:xfrm flipH="1">
            <a:off x="4714876" y="5786454"/>
            <a:ext cx="1785950" cy="763456"/>
            <a:chOff x="3841446" y="5526598"/>
            <a:chExt cx="2301380" cy="1049208"/>
          </a:xfrm>
        </p:grpSpPr>
        <p:pic>
          <p:nvPicPr>
            <p:cNvPr id="21" name="Picture 22" descr=" "/>
            <p:cNvPicPr>
              <a:picLocks noChangeAspect="1" noChangeArrowheads="1"/>
            </p:cNvPicPr>
            <p:nvPr userDrawn="1"/>
          </p:nvPicPr>
          <p:blipFill>
            <a:blip r:embed="rId11" cstate="email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2" name="Picture 22" descr=" "/>
            <p:cNvPicPr>
              <a:picLocks noChangeAspect="1" noChangeArrowheads="1"/>
            </p:cNvPicPr>
            <p:nvPr userDrawn="1"/>
          </p:nvPicPr>
          <p:blipFill>
            <a:blip r:embed="rId12" cstate="email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3" name="Picture 22" descr=" "/>
            <p:cNvPicPr>
              <a:picLocks noChangeAspect="1" noChangeArrowheads="1"/>
            </p:cNvPicPr>
            <p:nvPr userDrawn="1"/>
          </p:nvPicPr>
          <p:blipFill>
            <a:blip r:embed="rId13" cstate="email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 userDrawn="1"/>
        </p:nvGrpSpPr>
        <p:grpSpPr>
          <a:xfrm flipH="1">
            <a:off x="2786050" y="5786454"/>
            <a:ext cx="1785950" cy="763456"/>
            <a:chOff x="3841446" y="5526598"/>
            <a:chExt cx="2301380" cy="1049208"/>
          </a:xfrm>
        </p:grpSpPr>
        <p:pic>
          <p:nvPicPr>
            <p:cNvPr id="25" name="Picture 22" descr=" "/>
            <p:cNvPicPr>
              <a:picLocks noChangeAspect="1" noChangeArrowheads="1"/>
            </p:cNvPicPr>
            <p:nvPr userDrawn="1"/>
          </p:nvPicPr>
          <p:blipFill>
            <a:blip r:embed="rId11" cstate="email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6" name="Picture 22" descr=" "/>
            <p:cNvPicPr>
              <a:picLocks noChangeAspect="1" noChangeArrowheads="1"/>
            </p:cNvPicPr>
            <p:nvPr userDrawn="1"/>
          </p:nvPicPr>
          <p:blipFill>
            <a:blip r:embed="rId12" cstate="email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7" name="Picture 22" descr=" "/>
            <p:cNvPicPr>
              <a:picLocks noChangeAspect="1" noChangeArrowheads="1"/>
            </p:cNvPicPr>
            <p:nvPr userDrawn="1"/>
          </p:nvPicPr>
          <p:blipFill>
            <a:blip r:embed="rId13" cstate="email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http://vsezdorovo.net/fon/der/raz/wood34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4015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694" y="2132856"/>
            <a:ext cx="4806534" cy="1153268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как форма познавательного развития детей дошкольного возраста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51720" y="5877272"/>
            <a:ext cx="4883348" cy="378042"/>
          </a:xfrm>
          <a:prstGeom prst="rect">
            <a:avLst/>
          </a:prstGeom>
        </p:spPr>
        <p:txBody>
          <a:bodyPr vert="horz" lIns="68580" tIns="6858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«Октябрьский Детский сад «Сказка»</a:t>
            </a: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43001" y="1052737"/>
            <a:ext cx="5315396" cy="246944"/>
          </a:xfrm>
          <a:prstGeom prst="rect">
            <a:avLst/>
          </a:prstGeom>
        </p:spPr>
        <p:txBody>
          <a:bodyPr vert="horz" lIns="68580" tIns="6858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8964"/>
            <a:ext cx="6327185" cy="121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403648" y="1484784"/>
            <a:ext cx="4320480" cy="501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9712" y="1666426"/>
            <a:ext cx="3115383" cy="4654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3" y="256992"/>
            <a:ext cx="64294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Осознали проблемную ситуацию определили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проекта, разработали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музее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5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868363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4.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 на  Масленицу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ярмарку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gray">
          <a:xfrm>
            <a:off x="940961" y="6000769"/>
            <a:ext cx="2479675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Изготовили поделки на ярмарку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gray">
          <a:xfrm>
            <a:off x="5572132" y="6072206"/>
            <a:ext cx="2193533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gray">
          <a:xfrm>
            <a:off x="381000" y="1739900"/>
            <a:ext cx="42863" cy="355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4000504"/>
            <a:ext cx="2382329" cy="1786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4071942"/>
            <a:ext cx="1249065" cy="1551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4000504"/>
            <a:ext cx="2271258" cy="1703444"/>
          </a:xfrm>
          <a:prstGeom prst="rect">
            <a:avLst/>
          </a:prstGeom>
        </p:spPr>
      </p:pic>
      <p:sp>
        <p:nvSpPr>
          <p:cNvPr id="31755" name="Rectangle 11"/>
          <p:cNvSpPr>
            <a:spLocks noChangeArrowheads="1"/>
          </p:cNvSpPr>
          <p:nvPr/>
        </p:nvSpPr>
        <p:spPr bwMode="gray">
          <a:xfrm>
            <a:off x="3287970" y="6072206"/>
            <a:ext cx="24796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Провели ярмарку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928670"/>
            <a:ext cx="3945548" cy="27532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872288" y="3439081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C3B7"/>
              </a:clrFrom>
              <a:clrTo>
                <a:srgbClr val="C9C3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755" y="2444783"/>
            <a:ext cx="2719503" cy="38677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C3B7"/>
              </a:clrFrom>
              <a:clrTo>
                <a:srgbClr val="C9C3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3781" y="2432835"/>
            <a:ext cx="2736304" cy="389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C3B7"/>
              </a:clrFrom>
              <a:clrTo>
                <a:srgbClr val="C9C3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029" y="2439032"/>
            <a:ext cx="2675023" cy="380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69588" y="2564904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6464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0510" y="3214686"/>
            <a:ext cx="24313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1.Создают предметно-развивающую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среду музея.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Организовывают работу с родителями.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Организовывают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музей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Стимулируют художественно-продуктивную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созданию экспонатов для музея.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6973" y="2484123"/>
            <a:ext cx="113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Родители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6336" y="3000372"/>
            <a:ext cx="25601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Посещают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вместе с детьми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народно-прикладному искусству.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Рассматривают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детьми иллюстрации в книгах о народных промыслах.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Участвуют вместе с детьми в изготовлении поделок для музея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Оказывают помощь в приобретении экспонатов для музея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Заучивают с детьми стихи для рассказывания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2484123"/>
            <a:ext cx="67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Дети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3000372"/>
            <a:ext cx="24288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1.Изготавливают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поделки и экспонаты для музея вместе с родителями и воспитателями.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2.Принимают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конкурсах праздниках и экскурсиях.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3.Собирают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 о своей семье, селе, национальностях своего края, о предметах быта, о народно-прикладном творчестве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5.Спроектировали  деятельность  для  воспитателей, родителей и детей.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C00000"/>
              </a:solidFill>
              <a:latin typeface="Sitka Banner" panose="02000505000000020004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1378496"/>
            <a:ext cx="76328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4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04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 солнышко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создавался совместно с воспитателями, родителями и детьми детского сада, которые подбирали и своими руками изготавливали экспонаты для музея 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Воспитатели, дети и родители II младшей группы создали экспозицию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Деревянная игрушка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4087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14612" y="628908"/>
            <a:ext cx="567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этап: Практический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itka Banner" panose="02000505000000020004" pitchFamily="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itka Banner" panose="02000505000000020004" pitchFamily="2" charset="0"/>
              <a:cs typeface="Arial" pitchFamily="34" charset="0"/>
            </a:endParaRPr>
          </a:p>
        </p:txBody>
      </p:sp>
      <p:pic>
        <p:nvPicPr>
          <p:cNvPr id="5" name="Рисунок 4" descr="F:\музум\дары\SAM_58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3786190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узум\дары\SAM_58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786190"/>
            <a:ext cx="2423325" cy="200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476672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4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средней группы воссоздали уголок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Русская изба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куда вошли предметы домашнего быта: изба, плетень, деревянный стол, лавка, ухват и прялка.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:\музум\дары\SAM_581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357562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музум\дары\SAM_582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928802"/>
            <a:ext cx="29992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332656"/>
            <a:ext cx="79928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04825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048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и воспитателями дети старшей группы создали экспозицию «Село моё родное», куда вошли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фотографии о селе,  альбомы, предметы старины глубокой, электронная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«Октябрьское -село моё родное» и альбом «История улиц моего села».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музум\дары\SAM_58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286124"/>
            <a:ext cx="31009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узум\дары\SAM_58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28612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29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346986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подготовительной группы сшили национальные костюмы для кукол, что стало украшением экспозиции «Народы нашего края», а их дети расписали матрешки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 игрушки, расписанные под Гжель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Барыню. </a:t>
            </a:r>
          </a:p>
        </p:txBody>
      </p:sp>
      <p:pic>
        <p:nvPicPr>
          <p:cNvPr id="6" name="Рисунок 5" descr="F:\музум\музей\SAM_579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00024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CIM\101SSCAM\SDC161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352" y="2009236"/>
            <a:ext cx="1946818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DCIM\101SSCAM\SDC1619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572008"/>
            <a:ext cx="2571768" cy="178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65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11560" y="276618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педагогов в музее создана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«Русских народных инструментов», которая знакомит детей с историей возникновения и создания русских народных инструментов: трещотки, ложки, свистульки.</a:t>
            </a:r>
          </a:p>
        </p:txBody>
      </p:sp>
      <p:pic>
        <p:nvPicPr>
          <p:cNvPr id="9" name="Рисунок 8" descr="F:\музум\музей\SAM_58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85736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3071810"/>
            <a:ext cx="3640632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6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373888"/>
            <a:ext cx="799288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совместной творческой деятельности педагогов, воспитанников и родителей в музее появились интересные экспозиции: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Октябрьское - село моё родное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2428868"/>
            <a:ext cx="4000528" cy="30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7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820163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«Народы нашего края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7" y="1857364"/>
            <a:ext cx="4143404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8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700808"/>
            <a:ext cx="686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Этнографический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узей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«Красно солнышко»</a:t>
            </a:r>
          </a:p>
        </p:txBody>
      </p:sp>
      <p:pic>
        <p:nvPicPr>
          <p:cNvPr id="3" name="Рисунок 2" descr="976735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1512168" cy="1512168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91680" y="548680"/>
            <a:ext cx="1733550" cy="24231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18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195736" y="980728"/>
            <a:ext cx="1733550" cy="24231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66"/>
              </a:avLst>
            </a:prstTxWarp>
          </a:bodyPr>
          <a:lstStyle/>
          <a:p>
            <a:pPr algn="ctr" rtl="0"/>
            <a:endParaRPr lang="ru-RU" sz="18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555776" y="1340768"/>
            <a:ext cx="2736304" cy="28803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18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6488668"/>
            <a:ext cx="51845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latin typeface="a_AlgeriusNr" pitchFamily="82" charset="-52"/>
              </a:rPr>
              <a:t>МАДОУ  «Октябрьский детский сад «Сказка»</a:t>
            </a:r>
            <a:endParaRPr lang="ru-RU" dirty="0">
              <a:ln>
                <a:solidFill>
                  <a:srgbClr val="FFC000"/>
                </a:solidFill>
              </a:ln>
              <a:latin typeface="a_AlgeriusN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655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820163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«Деревянная игрушка»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714620"/>
            <a:ext cx="3846372" cy="25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6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820163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1928802"/>
            <a:ext cx="4449676" cy="33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9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820163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инструменты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2071678"/>
            <a:ext cx="4521114" cy="32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3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5556" y="820163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изба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\Desktop\музум\музей\SAM_577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571744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65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III </a:t>
            </a:r>
            <a:r>
              <a:rPr lang="ru-RU" sz="3200" b="1" i="1" dirty="0" smtClean="0">
                <a:solidFill>
                  <a:srgbClr val="C0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этап. Заключительный</a:t>
            </a:r>
            <a:endParaRPr lang="ru-RU" sz="3200" b="1" i="1" dirty="0">
              <a:solidFill>
                <a:srgbClr val="C00000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204" y="191683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проделанной работы стал праздник «Солнце красно - гори, гори ясно!», на котором дети, родители, специалисты, воспитатели и гости нашего сада в торжественной обстановке открыли наш этнографический музей. Торжественное открытие произошло на день села, посвященного 230-летию его образованию.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IV </a:t>
            </a:r>
            <a:r>
              <a:rPr lang="ru-RU" sz="3200" b="1" i="1" dirty="0" smtClean="0">
                <a:solidFill>
                  <a:srgbClr val="C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этап. Аналитический</a:t>
            </a:r>
            <a:endParaRPr lang="ru-RU" sz="3200" b="1" i="1" dirty="0">
              <a:solidFill>
                <a:srgbClr val="C0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669674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в холле детского сада «Сказка» создана предметно-развивающая среда - этнографический музей «Красно солнышко».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Пополнилось методическое и дидактическое обеспечение, с разработанными экскурсиями, перспективным планирование, создано положение о музее, электронная книга о музее, альбом об улицах родного села. Были созданы 2 новых экспозиции «Игрушки с бабушкиного сундука» и «Подарки для Деда Мороза и Снегурочки», завершение планируется к новому году.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276872"/>
            <a:ext cx="7467172" cy="156966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Спасибо за внимание!</a:t>
            </a:r>
          </a:p>
        </p:txBody>
      </p:sp>
      <p:pic>
        <p:nvPicPr>
          <p:cNvPr id="3" name="Рисунок 2" descr="976735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1512168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404664"/>
            <a:ext cx="51845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latin typeface="a_AlgeriusNr" pitchFamily="82" charset="-52"/>
              </a:rPr>
              <a:t>МАДОУ  «Октябрьский детский сад «Сказка»</a:t>
            </a:r>
            <a:endParaRPr lang="ru-RU" dirty="0">
              <a:ln>
                <a:solidFill>
                  <a:srgbClr val="FFC000"/>
                </a:solidFill>
              </a:ln>
              <a:latin typeface="a_AlgeriusN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3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53258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проекта, срок его реализации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00109"/>
            <a:ext cx="61636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Проект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долгосрочный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Проектно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ориентированный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endParaRPr lang="ru-RU" sz="3600" b="1" dirty="0" smtClean="0">
              <a:solidFill>
                <a:srgbClr val="7030A0"/>
              </a:solidFill>
              <a:latin typeface="Monotype Corsiva" panose="03010101010201010101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endPara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786058"/>
            <a:ext cx="7067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Участники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воспитанники, родители </a:t>
            </a:r>
            <a:endParaRPr lang="en-U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30313" cy="1268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708" y="1532979"/>
            <a:ext cx="6352583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048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642918"/>
            <a:ext cx="5680045" cy="452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5918" y="1214422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детей к народной культуре, традициям и обычаям своего народа через создание этнографического музея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feath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210944">
            <a:off x="6620678" y="3334538"/>
            <a:ext cx="1313880" cy="1313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000108"/>
            <a:ext cx="78581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1.Создать  этнографический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музей в детском саду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2.Сформировать основные представления целостной картины мира через знакомство с историей своего села, этнографией, устным народным творчеством, народно-прикладным искусством, культурой своего народа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3.Выявить национальные традиции русского народа и народов, проживающих в селе Октябрьское (татар, башкир, казахов, мордвы и т.д.) и осознать себя как представителя определенного этноса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4.Помочь ребенку адаптироваться в окружающем его мире с помощью экспозиций музея и народного декоративно- прикладного искусства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5.Сформировать у дошкольников основу музейной культуры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6.Развивать художественное восприятие, наглядно-образное мышление, творческое воображение, устную монологическую и диалогическую речь</a:t>
            </a:r>
          </a:p>
          <a:p>
            <a:pPr algn="ctr"/>
            <a:endParaRPr lang="en-US" sz="1400" b="1" dirty="0" smtClean="0">
              <a:solidFill>
                <a:srgbClr val="7030A0"/>
              </a:solidFill>
              <a:latin typeface="Monotype Corsiva" panose="03010101010201010101" pitchFamily="66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rgbClr val="7030A0"/>
              </a:solidFill>
              <a:latin typeface="Monotype Corsiva" panose="03010101010201010101" pitchFamily="66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rgbClr val="7030A0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algn="ctr"/>
            <a:endParaRPr lang="ru-RU" dirty="0" smtClean="0">
              <a:latin typeface="Monotype Corsiva" panose="03010101010201010101" pitchFamily="66" charset="0"/>
            </a:endParaRPr>
          </a:p>
          <a:p>
            <a:pPr lvl="0"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40599"/>
            <a:ext cx="2656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1028700" algn="l"/>
              </a:tabLst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eather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865855">
            <a:off x="7501072" y="3786305"/>
            <a:ext cx="1313880" cy="1313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94448" y="642918"/>
            <a:ext cx="748883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 ПРОЕКТА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использовании голографического подхода в педагогике, который основывается на том, что для разностороннего формирования ребенка необходимо правильно, многомерно и объемно сочетать все знания и носить характер объемности и многомерности, отражая объемность окружающей среды и с жизненным опытом ребенка.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Голографический подход в педагогике – это и система педагогических методов воспитания и обучения, построенные на жизненном опыте многих поколений людей и направленная на объемное естественно – научное и духовно – нравственное воспитание Образа Мира. Этот подход способствует многомерному освоению окружающего пространства, формирует чувственное восприятие мира, его тонкое понимание и гармоничную жизнь в нем.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85786" y="3857628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в холле детского сада предметно- развивающей среды культуры быта русского народа – этнографического музея «Красно солнышко», что делает дошкольников сопричастными к наследию прошлого своего села.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5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63688" y="162880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этнографического музея в детском саду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59632" y="2636912"/>
            <a:ext cx="64324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8580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объема   сформированности знаний,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858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  и  навыков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 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освоения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858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окружающего мира,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истории и культуры родного края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59632" y="3861048"/>
            <a:ext cx="10196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8580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структуры и содержания предметно-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858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развивающей среды детского сада.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87624" y="4797152"/>
            <a:ext cx="5300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8580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дидактическое обеспечение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858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(планирование, конспекты,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экскурсии в музей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67877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  результат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340768"/>
            <a:ext cx="7632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 социологический опрос среди родителей, педагогов и детей, мы выявили, что абсолютное большинство опрошенных респондентов (97,3%) поддерживает идею создания музея в детском саду «Сказка»,  86,5 %  опрошенных  считают, что детям будет интересно в музеи , 54% отмечают, что детям будет полезно знать о предметах старины глубокой, а 71,6%   изъявили желание помочь в создании  музея или предоставить в дар музею семейные ценности. Таким образом, можно сделать вывод, что абсолютное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большинство наших родителей поддержали идею создания музея в детском саду. С полученными результатами мы обратились к заведующему МАДОО «Октябрьский детский сад «Сказка» Т.А.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Грубской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 идеей создания музея, ей эта задумка понравилась и началась работа.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801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.Проанализировали социологический опрос среди родителей, педагогов и детей, с целью выявления их мнения о создании музея.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2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1036</Words>
  <Application>Microsoft Office PowerPoint</Application>
  <PresentationFormat>Экран (4:3)</PresentationFormat>
  <Paragraphs>105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Проект, как форма познавательного развития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4. Провели  на  Масленицу-ярмарку.</vt:lpstr>
      <vt:lpstr>  5.Спроектировали  деятельность  для  воспитателей, родителей и детей.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Людмила</cp:lastModifiedBy>
  <cp:revision>159</cp:revision>
  <dcterms:created xsi:type="dcterms:W3CDTF">2015-06-22T18:12:40Z</dcterms:created>
  <dcterms:modified xsi:type="dcterms:W3CDTF">2016-02-05T16:06:10Z</dcterms:modified>
</cp:coreProperties>
</file>