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5" r:id="rId4"/>
    <p:sldId id="274" r:id="rId5"/>
    <p:sldId id="258" r:id="rId6"/>
    <p:sldId id="256" r:id="rId7"/>
    <p:sldId id="259" r:id="rId8"/>
    <p:sldId id="260" r:id="rId9"/>
    <p:sldId id="261" r:id="rId10"/>
    <p:sldId id="269" r:id="rId11"/>
    <p:sldId id="270" r:id="rId12"/>
    <p:sldId id="268" r:id="rId13"/>
    <p:sldId id="267" r:id="rId14"/>
    <p:sldId id="266" r:id="rId15"/>
    <p:sldId id="271" r:id="rId16"/>
    <p:sldId id="272" r:id="rId17"/>
    <p:sldId id="265" r:id="rId18"/>
    <p:sldId id="273" r:id="rId19"/>
    <p:sldId id="262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D0B1C-0AD3-4D58-B4D6-135AC593BF7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D0B1C-0AD3-4D58-B4D6-135AC593BF74}" type="datetimeFigureOut">
              <a:rPr lang="ru-RU" smtClean="0"/>
              <a:pPr/>
              <a:t>25.03.2015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60CED-4E33-4B0D-9B7D-988DF2D7D4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0%D0%B8%D1%82%D1%87%D0%B0_%D0%BE_%D0%B1%D0%BB%D1%83%D0%B4%D0%BD%D0%BE%D0%BC_%D1%81%D1%8B%D0%BD%D0%B5" TargetMode="External"/><Relationship Id="rId2" Type="http://schemas.openxmlformats.org/officeDocument/2006/relationships/hyperlink" Target="https://ru.wikipedia.org/wiki/%D0%A0%D0%B5%D0%BC%D0%B1%D1%80%D0%B0%D0%BD%D0%B4%D1%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Прежде он [Иванов] чувствовал </a:t>
            </a:r>
            <a:br>
              <a:rPr lang="ru-RU" dirty="0"/>
            </a:br>
            <a:r>
              <a:rPr lang="ru-RU" dirty="0"/>
              <a:t>другую жизнь через преграду самолюбия и </a:t>
            </a:r>
            <a:br>
              <a:rPr lang="ru-RU" dirty="0"/>
            </a:br>
            <a:r>
              <a:rPr lang="ru-RU" dirty="0"/>
              <a:t>собственного интереса, а теперь внезапно </a:t>
            </a:r>
            <a:br>
              <a:rPr lang="ru-RU" dirty="0"/>
            </a:br>
            <a:r>
              <a:rPr lang="ru-RU" dirty="0"/>
              <a:t>коснулся её обнажившимся сердцем.</a:t>
            </a:r>
          </a:p>
          <a:p>
            <a:r>
              <a:rPr lang="ru-RU" i="1" dirty="0"/>
              <a:t>А. Платонов</a:t>
            </a:r>
            <a:r>
              <a:rPr lang="ru-RU" dirty="0"/>
              <a:t>. «Возвращение»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25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+mn-lt"/>
              </a:rPr>
              <a:t>Узнать, почему Алексей Иванов так долго не возвращался домой</a:t>
            </a:r>
            <a:endParaRPr lang="ru-RU" b="1" dirty="0">
              <a:latin typeface="+mn-lt"/>
            </a:endParaRPr>
          </a:p>
        </p:txBody>
      </p:sp>
      <p:pic>
        <p:nvPicPr>
          <p:cNvPr id="4" name="Содержимое 3" descr="scr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 flipV="1">
            <a:off x="1115616" y="2204864"/>
            <a:ext cx="7560840" cy="3967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0160"/>
          </a:xfrm>
        </p:spPr>
        <p:txBody>
          <a:bodyPr>
            <a:normAutofit/>
          </a:bodyPr>
          <a:lstStyle/>
          <a:p>
            <a:r>
              <a:rPr lang="ru-RU" dirty="0" smtClean="0"/>
              <a:t>Узнать, с чем связаны страх и растерянность героя</a:t>
            </a:r>
            <a:endParaRPr lang="ru-RU" b="1" dirty="0">
              <a:latin typeface="+mn-lt"/>
            </a:endParaRPr>
          </a:p>
        </p:txBody>
      </p:sp>
      <p:pic>
        <p:nvPicPr>
          <p:cNvPr id="6" name="Содержимое 5" descr="frame_50e26a3823c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2204864"/>
            <a:ext cx="7488832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 ПРОИЗВЕДЕНИЯ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7" y="1412777"/>
          <a:ext cx="8373615" cy="4896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723"/>
                <a:gridCol w="1674723"/>
                <a:gridCol w="1674723"/>
                <a:gridCol w="1674723"/>
                <a:gridCol w="1674723"/>
              </a:tblGrid>
              <a:tr h="699506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4.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2.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1.    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 ПРОИЗВЕДЕНИЯ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7" y="1412777"/>
          <a:ext cx="8373615" cy="4896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723"/>
                <a:gridCol w="1674723"/>
                <a:gridCol w="1674723"/>
                <a:gridCol w="1674723"/>
                <a:gridCol w="1674723"/>
              </a:tblGrid>
              <a:tr h="699506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Л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4.</a:t>
                      </a:r>
                    </a:p>
                    <a:p>
                      <a:pPr algn="ctr"/>
                      <a:r>
                        <a:rPr lang="ru-RU" b="1" dirty="0" smtClean="0"/>
                        <a:t>П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2.</a:t>
                      </a:r>
                    </a:p>
                    <a:p>
                      <a:pPr algn="ctr"/>
                      <a:r>
                        <a:rPr lang="ru-RU" b="1" dirty="0" smtClean="0"/>
                        <a:t>М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Е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1.     Н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С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Я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Ш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  <a:tr h="699506"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Й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Этимология имён героев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Ивановы – русская распространённая фамилия.</a:t>
            </a:r>
          </a:p>
          <a:p>
            <a:r>
              <a:rPr lang="ru-RU" b="1" dirty="0" smtClean="0"/>
              <a:t>Алексей (</a:t>
            </a:r>
            <a:r>
              <a:rPr lang="ru-RU" b="1" dirty="0" err="1" smtClean="0"/>
              <a:t>древнегреч</a:t>
            </a:r>
            <a:r>
              <a:rPr lang="ru-RU" b="1" dirty="0" smtClean="0"/>
              <a:t>.) – оберегающий, защитник. </a:t>
            </a:r>
          </a:p>
          <a:p>
            <a:r>
              <a:rPr lang="ru-RU" b="1" dirty="0" smtClean="0"/>
              <a:t>Мария (</a:t>
            </a:r>
            <a:r>
              <a:rPr lang="ru-RU" b="1" dirty="0" err="1" smtClean="0"/>
              <a:t>древнеевр</a:t>
            </a:r>
            <a:r>
              <a:rPr lang="ru-RU" b="1" dirty="0" smtClean="0"/>
              <a:t>.) - горькая, любимая, упрямая.</a:t>
            </a:r>
          </a:p>
          <a:p>
            <a:r>
              <a:rPr lang="ru-RU" b="1" dirty="0" smtClean="0"/>
              <a:t>Любовь -  имена Вера, Надежда, Любовь в христианском именослове соотносятся с мученицами-сёстрами.</a:t>
            </a:r>
          </a:p>
          <a:p>
            <a:r>
              <a:rPr lang="ru-RU" b="1" dirty="0" smtClean="0"/>
              <a:t>Петруша (</a:t>
            </a:r>
            <a:r>
              <a:rPr lang="ru-RU" b="1" dirty="0" err="1" smtClean="0"/>
              <a:t>древнегреч</a:t>
            </a:r>
            <a:r>
              <a:rPr lang="ru-RU" b="1" dirty="0" smtClean="0"/>
              <a:t>.) - скала, утёс, каменная глыба.</a:t>
            </a:r>
          </a:p>
          <a:p>
            <a:r>
              <a:rPr lang="ru-RU" b="1" dirty="0" smtClean="0"/>
              <a:t>Настя (</a:t>
            </a:r>
            <a:r>
              <a:rPr lang="ru-RU" b="1" dirty="0" err="1" smtClean="0"/>
              <a:t>древнегреч</a:t>
            </a:r>
            <a:r>
              <a:rPr lang="ru-RU" b="1" dirty="0" smtClean="0"/>
              <a:t>.) - воскресение, возвращение к жизни.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18457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   -Выяснить, только ли на         Родину, домой, вернулся герой.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-Выяснить, когда герой  действительно вернулся.</a:t>
            </a:r>
            <a:br>
              <a:rPr lang="ru-RU" dirty="0" smtClean="0"/>
            </a:br>
            <a:endParaRPr lang="ru-RU" b="1" dirty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080444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Источники света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Луна</a:t>
            </a:r>
          </a:p>
          <a:p>
            <a:r>
              <a:rPr lang="ru-RU" sz="4400" b="1" dirty="0" smtClean="0"/>
              <a:t>Керосиновая лампа</a:t>
            </a:r>
          </a:p>
          <a:p>
            <a:r>
              <a:rPr lang="ru-RU" sz="4400" b="1" dirty="0" smtClean="0"/>
              <a:t>Экран компьютера</a:t>
            </a:r>
          </a:p>
          <a:p>
            <a:r>
              <a:rPr lang="ru-RU" sz="4400" b="1" dirty="0" smtClean="0"/>
              <a:t>Свеча</a:t>
            </a:r>
          </a:p>
          <a:p>
            <a:r>
              <a:rPr lang="ru-RU" sz="4400" b="1" dirty="0" smtClean="0"/>
              <a:t>Огонь в печи</a:t>
            </a:r>
          </a:p>
          <a:p>
            <a:r>
              <a:rPr lang="ru-RU" sz="4400" b="1" dirty="0" smtClean="0"/>
              <a:t>Костёр</a:t>
            </a:r>
          </a:p>
          <a:p>
            <a:r>
              <a:rPr lang="ru-RU" sz="4400" b="1" dirty="0" smtClean="0"/>
              <a:t>Молния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+mn-lt"/>
              </a:rPr>
              <a:t>Образы-символы в рассказе</a:t>
            </a:r>
            <a:endParaRPr lang="ru-RU" b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19256" cy="63976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СВЕТ, ТЕПЛО, ЛЮБОВЬ</a:t>
            </a:r>
            <a:endParaRPr lang="ru-RU" sz="3600" dirty="0"/>
          </a:p>
        </p:txBody>
      </p:sp>
      <p:pic>
        <p:nvPicPr>
          <p:cNvPr id="7" name="Содержимое 6" descr="0d22cee845befb09d7a141addce722b7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2276872"/>
            <a:ext cx="3203848" cy="458112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0bad180d0b0d181d0bdd18bd0b9-d0bed0b3d0bed0bdd18c-d0b2-d0bfd0b5d187d0b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203848" y="2276872"/>
            <a:ext cx="2929508" cy="4581128"/>
          </a:xfrm>
        </p:spPr>
      </p:pic>
      <p:pic>
        <p:nvPicPr>
          <p:cNvPr id="1027" name="Picture 3" descr="C:\Users\Пользователь\Desktop\урок\17bdc352278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276872"/>
            <a:ext cx="2987824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ВОЗВРАЩЕНИЕ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На Родину        домой, в семью  к себе, к добру                         </a:t>
            </a:r>
          </a:p>
          <a:p>
            <a:pPr>
              <a:buNone/>
            </a:pPr>
            <a:r>
              <a:rPr lang="ru-RU" b="1" dirty="0" smtClean="0"/>
              <a:t>Только когда двое его ребятишек отчаянно, спотыкаясь и падая, пытаются угнаться за составом и жестами призывают его вернуться к ним, Иванов смог преодолеть свое самолюбие и коснуться жизни «обнажившимся сердцем», в этот момент наступило духовное прозрение и состоялось настоящее возвращение.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 rot="1902989">
            <a:off x="1972363" y="1287704"/>
            <a:ext cx="484632" cy="976643"/>
          </a:xfrm>
          <a:prstGeom prst="downArrow">
            <a:avLst>
              <a:gd name="adj1" fmla="val 50000"/>
              <a:gd name="adj2" fmla="val 5290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211960" y="1412776"/>
            <a:ext cx="484632" cy="7920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0358124">
            <a:off x="6191893" y="1318640"/>
            <a:ext cx="484632" cy="82630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Рефлексия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            - </a:t>
            </a:r>
            <a:r>
              <a:rPr lang="ru-RU" sz="1800" b="1" dirty="0" smtClean="0"/>
              <a:t>удалось помочь герою вернуться домой, к родным, к самому себе</a:t>
            </a:r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 algn="ctr">
              <a:buNone/>
            </a:pPr>
            <a:endParaRPr lang="ru-RU" sz="1800" b="1" dirty="0" smtClean="0"/>
          </a:p>
          <a:p>
            <a:pPr>
              <a:buNone/>
            </a:pPr>
            <a:r>
              <a:rPr lang="ru-RU" sz="1800" b="1" dirty="0" smtClean="0"/>
              <a:t>                                            -  не смогли вернуть Иванова домой</a:t>
            </a:r>
          </a:p>
          <a:p>
            <a:pPr algn="ctr">
              <a:buNone/>
            </a:pPr>
            <a:endParaRPr lang="ru-RU" b="1" dirty="0"/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971600" y="3789040"/>
            <a:ext cx="2016224" cy="936104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988840"/>
            <a:ext cx="1584176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348880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2348880"/>
            <a:ext cx="36004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4725144"/>
            <a:ext cx="1584176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извлечение 8"/>
          <p:cNvSpPr/>
          <p:nvPr/>
        </p:nvSpPr>
        <p:spPr>
          <a:xfrm>
            <a:off x="467544" y="1052736"/>
            <a:ext cx="2016224" cy="936104"/>
          </a:xfrm>
          <a:prstGeom prst="flowChartExtra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5085184"/>
            <a:ext cx="360040" cy="3600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23728" y="5085184"/>
            <a:ext cx="360040" cy="36004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316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7400" y="908720"/>
            <a:ext cx="2819400" cy="554461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08720"/>
            <a:ext cx="5338936" cy="5217443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/>
              <a:t>У одного человека было два сына. </a:t>
            </a:r>
          </a:p>
          <a:p>
            <a:r>
              <a:rPr lang="ru-RU" sz="2400" b="1" dirty="0" smtClean="0"/>
              <a:t>Младший из них сказал отцу: "Отец! Дай мне следуемую мне часть имения". Отец исполнил его просьбу. По прошествии немногих дней, младший сын, собрав все, пошел в дальнюю страну и там, живя распутно, растратил все свое имущество. Когда же он все прожил, настал великий голод в той стране, и он начал нуждаться. </a:t>
            </a:r>
          </a:p>
          <a:p>
            <a:r>
              <a:rPr lang="ru-RU" sz="2400" b="1" dirty="0" smtClean="0"/>
              <a:t> Тогда пришедши в себя, он вспомнил об отце, раскаялся в поступке своем и подумал: "Встану, пойду к отцу моему, и скажу ему: "Отец! Я согрешил против неба и пред тобою, и уже не достоин называться сыном твоим; прими меня в число наемников твоих".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22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+mn-lt"/>
              </a:rPr>
              <a:t>Домашнее задание: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прогнозирование  «Как  сложится  судьба  героев (за  рамками  рассказа);</a:t>
            </a:r>
          </a:p>
          <a:p>
            <a:r>
              <a:rPr lang="ru-RU" dirty="0" smtClean="0"/>
              <a:t>письмо  герою (Иванову, Петрушке…);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img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356992"/>
            <a:ext cx="2232248" cy="2808312"/>
          </a:xfrm>
          <a:prstGeom prst="rect">
            <a:avLst/>
          </a:prstGeom>
        </p:spPr>
      </p:pic>
      <p:pic>
        <p:nvPicPr>
          <p:cNvPr id="17410" name="Picture 2" descr="C:\Users\Пользователь\Desktop\урок\scr_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356992"/>
            <a:ext cx="252028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4788024" cy="6309320"/>
          </a:xfrm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 smtClean="0"/>
              <a:t>«</a:t>
            </a:r>
            <a:r>
              <a:rPr lang="ru-RU" b="1" dirty="0"/>
              <a:t>Возвращение блудного сына»</a:t>
            </a:r>
            <a:r>
              <a:rPr lang="ru-RU" dirty="0"/>
              <a:t> — знаменитая </a:t>
            </a:r>
            <a:r>
              <a:rPr lang="ru-RU" dirty="0" smtClean="0"/>
              <a:t>картина </a:t>
            </a:r>
            <a:r>
              <a:rPr lang="ru-RU" dirty="0" smtClean="0">
                <a:hlinkClick r:id="rId2" tooltip="Рембрандт"/>
              </a:rPr>
              <a:t>Рембрандта</a:t>
            </a:r>
            <a:r>
              <a:rPr lang="ru-RU" dirty="0"/>
              <a:t> на сюжет новозаветной </a:t>
            </a:r>
            <a:r>
              <a:rPr lang="ru-RU" dirty="0">
                <a:hlinkClick r:id="rId3" tooltip="Притча о блудном сыне"/>
              </a:rPr>
              <a:t>притчи о блудном сыне</a:t>
            </a:r>
            <a:r>
              <a:rPr lang="ru-RU" dirty="0"/>
              <a:t>, экспонирующаяся в Эрмитаже.</a:t>
            </a:r>
          </a:p>
          <a:p>
            <a:r>
              <a:rPr lang="ru-RU" dirty="0" smtClean="0"/>
              <a:t>На </a:t>
            </a:r>
            <a:r>
              <a:rPr lang="ru-RU" dirty="0"/>
              <a:t>картине изображён финальный эпизод притчи, когда блудный сын возвращается домой, «и когда он был ещё далеко, увидел его отец его и сжалился; и, побежав, пал ему на шею и целовал его», а его старший праведный брат, остававшийся с отцом, осердился и не хотел войти.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4355976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44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Двадцать шестое марта.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</a:rPr>
              <a:t>СЛОВО ДНЯ:</a:t>
            </a:r>
          </a:p>
          <a:p>
            <a:r>
              <a:rPr lang="ru-RU" sz="4000" b="1" dirty="0">
                <a:solidFill>
                  <a:srgbClr val="C00000"/>
                </a:solidFill>
              </a:rPr>
              <a:t>Отборный</a:t>
            </a:r>
            <a:r>
              <a:rPr lang="ru-RU" sz="4000" dirty="0"/>
              <a:t>-отобранный из числа других, как лучший; хороший, отличный по качеству.</a:t>
            </a:r>
            <a:endParaRPr lang="en-US" sz="4000" dirty="0"/>
          </a:p>
          <a:p>
            <a:r>
              <a:rPr lang="en-US" sz="4000" dirty="0">
                <a:solidFill>
                  <a:srgbClr val="C00000"/>
                </a:solidFill>
              </a:rPr>
              <a:t>    </a:t>
            </a:r>
            <a:r>
              <a:rPr lang="en-US" sz="4000" b="1" dirty="0">
                <a:solidFill>
                  <a:srgbClr val="C00000"/>
                </a:solidFill>
              </a:rPr>
              <a:t>ha</a:t>
            </a:r>
            <a:r>
              <a:rPr lang="ru-RU" sz="4000" b="1" dirty="0" err="1">
                <a:solidFill>
                  <a:srgbClr val="C00000"/>
                </a:solidFill>
              </a:rPr>
              <a:t>йланма</a:t>
            </a:r>
            <a:endParaRPr lang="en-US" sz="4000" b="1" dirty="0">
              <a:solidFill>
                <a:srgbClr val="C00000"/>
              </a:solidFill>
            </a:endParaRPr>
          </a:p>
          <a:p>
            <a:r>
              <a:rPr lang="ru-RU" sz="4000" dirty="0" smtClean="0">
                <a:solidFill>
                  <a:srgbClr val="C00000"/>
                </a:solidFill>
              </a:rPr>
              <a:t>      </a:t>
            </a:r>
            <a:r>
              <a:rPr lang="en-US" sz="4000" b="1" dirty="0" smtClean="0">
                <a:solidFill>
                  <a:srgbClr val="C00000"/>
                </a:solidFill>
              </a:rPr>
              <a:t>Selected </a:t>
            </a:r>
            <a:endParaRPr lang="en-US" sz="4000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70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1"/>
            <a:ext cx="8229600" cy="9087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ВОЗВРАЩЕНИЕ</a:t>
            </a:r>
            <a:endParaRPr lang="ru-RU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4" name="Содержимое 3" descr="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1772816"/>
            <a:ext cx="3888431" cy="4752528"/>
          </a:xfrm>
        </p:spPr>
      </p:pic>
      <p:pic>
        <p:nvPicPr>
          <p:cNvPr id="1026" name="Picture 2" descr="C:\Users\Пользователь\Desktop\урок\0003-003-Rasskaz-Semja-Ivanova-Vozvrasch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4347964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24744"/>
            <a:ext cx="81369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71600" y="2276871"/>
            <a:ext cx="7488832" cy="367240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Возвращение…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 рассказу А. П. Платонова «Возвращение»)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805264"/>
            <a:ext cx="4032448" cy="576063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+mn-lt"/>
              </a:rPr>
              <a:t>КУДА?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980728"/>
            <a:ext cx="3888432" cy="830997"/>
          </a:xfr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 b="1" dirty="0" smtClean="0"/>
              <a:t>КТО?</a:t>
            </a:r>
            <a:endParaRPr lang="ru-RU" sz="4800" b="1" dirty="0"/>
          </a:p>
        </p:txBody>
      </p:sp>
      <p:sp>
        <p:nvSpPr>
          <p:cNvPr id="4" name="Овал 3"/>
          <p:cNvSpPr/>
          <p:nvPr/>
        </p:nvSpPr>
        <p:spPr>
          <a:xfrm>
            <a:off x="2699792" y="2708920"/>
            <a:ext cx="3096344" cy="208823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ВОЗВРАЩЕНИЕ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868144" y="3429000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1907704" y="3501008"/>
            <a:ext cx="720080" cy="504056"/>
          </a:xfrm>
          <a:prstGeom prst="leftArrow">
            <a:avLst>
              <a:gd name="adj1" fmla="val 50000"/>
              <a:gd name="adj2" fmla="val 53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11960" y="4869160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4067944" y="2132856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ертикальный свиток 17"/>
          <p:cNvSpPr/>
          <p:nvPr/>
        </p:nvSpPr>
        <p:spPr>
          <a:xfrm>
            <a:off x="179512" y="1628800"/>
            <a:ext cx="1753352" cy="4176464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2267744" y="836712"/>
            <a:ext cx="4392488" cy="115212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2195736" y="5517232"/>
            <a:ext cx="4536504" cy="108012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ертикальный свиток 20"/>
          <p:cNvSpPr/>
          <p:nvPr/>
        </p:nvSpPr>
        <p:spPr>
          <a:xfrm>
            <a:off x="6804248" y="1700808"/>
            <a:ext cx="2016224" cy="4248472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092280" y="3356992"/>
            <a:ext cx="1368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ЭМОЦИЯ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67545" y="3429000"/>
            <a:ext cx="1152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ВРЕМЯ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805264"/>
            <a:ext cx="4032448" cy="57606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+mn-lt"/>
              </a:rPr>
              <a:t>На Родину, домой</a:t>
            </a:r>
            <a:br>
              <a:rPr lang="ru-RU" sz="3600" b="1" dirty="0" smtClean="0">
                <a:latin typeface="+mn-lt"/>
              </a:rPr>
            </a:b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и только?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3768" y="1052736"/>
            <a:ext cx="3888432" cy="584775"/>
          </a:xfr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Алексей Иванов</a:t>
            </a:r>
          </a:p>
        </p:txBody>
      </p:sp>
      <p:sp>
        <p:nvSpPr>
          <p:cNvPr id="4" name="Овал 3"/>
          <p:cNvSpPr/>
          <p:nvPr/>
        </p:nvSpPr>
        <p:spPr>
          <a:xfrm>
            <a:off x="2699792" y="2708920"/>
            <a:ext cx="3096344" cy="208823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ВОЗВРАЩЕНИЕ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868144" y="3429000"/>
            <a:ext cx="64807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1907704" y="3501008"/>
            <a:ext cx="720080" cy="504056"/>
          </a:xfrm>
          <a:prstGeom prst="leftArrow">
            <a:avLst>
              <a:gd name="adj1" fmla="val 50000"/>
              <a:gd name="adj2" fmla="val 532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11960" y="4869160"/>
            <a:ext cx="360040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4067944" y="2132856"/>
            <a:ext cx="432048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Вертикальный свиток 17"/>
          <p:cNvSpPr/>
          <p:nvPr/>
        </p:nvSpPr>
        <p:spPr>
          <a:xfrm>
            <a:off x="179512" y="1628800"/>
            <a:ext cx="1753352" cy="4176464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2267744" y="836712"/>
            <a:ext cx="4392488" cy="1152128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2195736" y="5517232"/>
            <a:ext cx="4536504" cy="108012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ертикальный свиток 20"/>
          <p:cNvSpPr/>
          <p:nvPr/>
        </p:nvSpPr>
        <p:spPr>
          <a:xfrm>
            <a:off x="6804248" y="1700808"/>
            <a:ext cx="2016224" cy="4248472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7092280" y="3356992"/>
            <a:ext cx="1368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Страх, уныние,</a:t>
            </a:r>
          </a:p>
          <a:p>
            <a:r>
              <a:rPr lang="ru-RU" b="1" dirty="0" smtClean="0"/>
              <a:t>растерянность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Почему?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7545" y="3429000"/>
            <a:ext cx="1152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6 дней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Почему?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+mn-lt"/>
              </a:rPr>
              <a:t>Цели урока:</a:t>
            </a:r>
            <a:endParaRPr lang="ru-RU" sz="48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Узнать, почему Алексей Иванов так долго не возвращался домой;</a:t>
            </a:r>
          </a:p>
          <a:p>
            <a:r>
              <a:rPr lang="ru-RU" sz="4000" dirty="0" smtClean="0"/>
              <a:t>Узнать, с чем связаны страх и растерянность героя;</a:t>
            </a:r>
          </a:p>
          <a:p>
            <a:r>
              <a:rPr lang="ru-RU" sz="4000" dirty="0" smtClean="0"/>
              <a:t>Выяснить, только ли на Родину, домой, вернулся герой.</a:t>
            </a:r>
          </a:p>
          <a:p>
            <a:r>
              <a:rPr lang="ru-RU" sz="4000" dirty="0" smtClean="0"/>
              <a:t>Выяснить, когда герой действительно вернулся.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00"/>
      </a:hlink>
      <a:folHlink>
        <a:srgbClr val="FBD5B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508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Двадцать шестое марта.</vt:lpstr>
      <vt:lpstr>ВОЗВРАЩЕНИЕ</vt:lpstr>
      <vt:lpstr>Презентация PowerPoint</vt:lpstr>
      <vt:lpstr>КУДА?</vt:lpstr>
      <vt:lpstr>На Родину, домой и только?</vt:lpstr>
      <vt:lpstr>Цели урока:</vt:lpstr>
      <vt:lpstr>Узнать, почему Алексей Иванов так долго не возвращался домой</vt:lpstr>
      <vt:lpstr>Узнать, с чем связаны страх и растерянность героя</vt:lpstr>
      <vt:lpstr>ГЕРОИ ПРОИЗВЕДЕНИЯ</vt:lpstr>
      <vt:lpstr>ГЕРОИ ПРОИЗВЕДЕНИЯ</vt:lpstr>
      <vt:lpstr>Этимология имён героев</vt:lpstr>
      <vt:lpstr>   -Выяснить, только ли на         Родину, домой, вернулся герой.        -Выяснить, когда герой  действительно вернулся. </vt:lpstr>
      <vt:lpstr>Источники света</vt:lpstr>
      <vt:lpstr>Образы-символы в рассказе</vt:lpstr>
      <vt:lpstr>ВОЗВРАЩЕНИЕ</vt:lpstr>
      <vt:lpstr>Рефлексия</vt:lpstr>
      <vt:lpstr>Домашнее задание: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Грачева</cp:lastModifiedBy>
  <cp:revision>40</cp:revision>
  <dcterms:created xsi:type="dcterms:W3CDTF">2013-08-17T11:04:20Z</dcterms:created>
  <dcterms:modified xsi:type="dcterms:W3CDTF">2015-03-25T15:55:34Z</dcterms:modified>
</cp:coreProperties>
</file>