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6" r:id="rId4"/>
    <p:sldId id="275" r:id="rId5"/>
    <p:sldId id="277" r:id="rId6"/>
    <p:sldId id="259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68F99-81CA-4725-ABBA-DEC9A53BE0C0}" type="datetimeFigureOut">
              <a:rPr lang="ru-RU" smtClean="0"/>
              <a:t>25.03.2015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D030D-A96B-4BA1-8560-32BCBF80B6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68F99-81CA-4725-ABBA-DEC9A53BE0C0}" type="datetimeFigureOut">
              <a:rPr lang="ru-RU" smtClean="0"/>
              <a:t>25.03.2015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D030D-A96B-4BA1-8560-32BCBF80B6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68F99-81CA-4725-ABBA-DEC9A53BE0C0}" type="datetimeFigureOut">
              <a:rPr lang="ru-RU" smtClean="0"/>
              <a:t>25.03.2015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D030D-A96B-4BA1-8560-32BCBF80B6D3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68F99-81CA-4725-ABBA-DEC9A53BE0C0}" type="datetimeFigureOut">
              <a:rPr lang="ru-RU" smtClean="0"/>
              <a:t>25.03.2015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D030D-A96B-4BA1-8560-32BCBF80B6D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68F99-81CA-4725-ABBA-DEC9A53BE0C0}" type="datetimeFigureOut">
              <a:rPr lang="ru-RU" smtClean="0"/>
              <a:t>25.03.2015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D030D-A96B-4BA1-8560-32BCBF80B6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68F99-81CA-4725-ABBA-DEC9A53BE0C0}" type="datetimeFigureOut">
              <a:rPr lang="ru-RU" smtClean="0"/>
              <a:t>25.03.2015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D030D-A96B-4BA1-8560-32BCBF80B6D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68F99-81CA-4725-ABBA-DEC9A53BE0C0}" type="datetimeFigureOut">
              <a:rPr lang="ru-RU" smtClean="0"/>
              <a:t>25.03.2015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D030D-A96B-4BA1-8560-32BCBF80B6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68F99-81CA-4725-ABBA-DEC9A53BE0C0}" type="datetimeFigureOut">
              <a:rPr lang="ru-RU" smtClean="0"/>
              <a:t>25.03.2015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D030D-A96B-4BA1-8560-32BCBF80B6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68F99-81CA-4725-ABBA-DEC9A53BE0C0}" type="datetimeFigureOut">
              <a:rPr lang="ru-RU" smtClean="0"/>
              <a:t>25.03.2015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D030D-A96B-4BA1-8560-32BCBF80B6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68F99-81CA-4725-ABBA-DEC9A53BE0C0}" type="datetimeFigureOut">
              <a:rPr lang="ru-RU" smtClean="0"/>
              <a:t>25.03.2015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D030D-A96B-4BA1-8560-32BCBF80B6D3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68F99-81CA-4725-ABBA-DEC9A53BE0C0}" type="datetimeFigureOut">
              <a:rPr lang="ru-RU" smtClean="0"/>
              <a:t>25.03.2015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D030D-A96B-4BA1-8560-32BCBF80B6D3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3568F99-81CA-4725-ABBA-DEC9A53BE0C0}" type="datetimeFigureOut">
              <a:rPr lang="ru-RU" smtClean="0"/>
              <a:t>25.03.2015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CDD030D-A96B-4BA1-8560-32BCBF80B6D3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ru.wikipedia.org/wiki/%D0%A0%D0%B8%D1%82%D0%BE%D1%80%D0%B8%D1%87%D0%B5%D1%81%D0%BA%D0%B0%D1%8F_%D1%84%D0%B8%D0%B3%D1%83%D1%80%D0%B0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60648"/>
            <a:ext cx="8640960" cy="2736304"/>
          </a:xfrm>
        </p:spPr>
        <p:txBody>
          <a:bodyPr>
            <a:noAutofit/>
          </a:bodyPr>
          <a:lstStyle/>
          <a:p>
            <a:r>
              <a:rPr lang="ru-RU" sz="5400" dirty="0">
                <a:solidFill>
                  <a:schemeClr val="tx1"/>
                </a:solidFill>
              </a:rPr>
              <a:t>Двадцать шестое марта.</a:t>
            </a:r>
            <a:br>
              <a:rPr lang="ru-RU" sz="5400" dirty="0">
                <a:solidFill>
                  <a:schemeClr val="tx1"/>
                </a:solidFill>
              </a:rPr>
            </a:br>
            <a:r>
              <a:rPr lang="ru-RU" sz="5400" dirty="0">
                <a:solidFill>
                  <a:schemeClr val="tx1"/>
                </a:solidFill>
              </a:rPr>
              <a:t>Классная </a:t>
            </a:r>
            <a:r>
              <a:rPr lang="ru-RU" sz="5400" dirty="0" smtClean="0">
                <a:solidFill>
                  <a:schemeClr val="tx1"/>
                </a:solidFill>
              </a:rPr>
              <a:t>работа.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353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3036220"/>
              </p:ext>
            </p:extLst>
          </p:nvPr>
        </p:nvGraphicFramePr>
        <p:xfrm>
          <a:off x="323528" y="2636910"/>
          <a:ext cx="4392488" cy="3785616"/>
        </p:xfrm>
        <a:graphic>
          <a:graphicData uri="http://schemas.openxmlformats.org/drawingml/2006/table">
            <a:tbl>
              <a:tblPr firstRow="1" firstCol="1" bandRow="1"/>
              <a:tblGrid>
                <a:gridCol w="4392488"/>
              </a:tblGrid>
              <a:tr h="3990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Кто</a:t>
                      </a:r>
                      <a:endParaRPr lang="ru-RU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0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Что </a:t>
                      </a:r>
                      <a:endParaRPr lang="ru-RU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0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Какова</a:t>
                      </a:r>
                      <a:endParaRPr lang="ru-RU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0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Какой</a:t>
                      </a:r>
                      <a:endParaRPr lang="ru-RU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0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Чей</a:t>
                      </a:r>
                      <a:endParaRPr lang="ru-RU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0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Сколько </a:t>
                      </a:r>
                      <a:endParaRPr lang="ru-RU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226576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И</a:t>
            </a:r>
            <a:r>
              <a:rPr lang="ru-RU" dirty="0" smtClean="0">
                <a:solidFill>
                  <a:schemeClr val="tx1"/>
                </a:solidFill>
              </a:rPr>
              <a:t>спользуя вопросительные местоимения,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составить вопросы,  ответы на которые можно найти в тексте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636912"/>
            <a:ext cx="4176464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643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4838683"/>
              </p:ext>
            </p:extLst>
          </p:nvPr>
        </p:nvGraphicFramePr>
        <p:xfrm>
          <a:off x="323526" y="1988840"/>
          <a:ext cx="8568953" cy="4752528"/>
        </p:xfrm>
        <a:graphic>
          <a:graphicData uri="http://schemas.openxmlformats.org/drawingml/2006/table">
            <a:tbl>
              <a:tblPr firstRow="1" firstCol="1" bandRow="1"/>
              <a:tblGrid>
                <a:gridCol w="2856019"/>
                <a:gridCol w="2856019"/>
                <a:gridCol w="2856915"/>
              </a:tblGrid>
              <a:tr h="47525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и. кто что</a:t>
                      </a:r>
                      <a:endParaRPr lang="ru-RU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р. кого чего</a:t>
                      </a:r>
                      <a:endParaRPr lang="ru-RU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д. кому чему</a:t>
                      </a:r>
                      <a:endParaRPr lang="ru-RU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в. кого что</a:t>
                      </a:r>
                      <a:endParaRPr lang="ru-RU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т. кем чем</a:t>
                      </a:r>
                      <a:endParaRPr lang="ru-RU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п. о ком о чём</a:t>
                      </a:r>
                      <a:endParaRPr lang="ru-RU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и. чей</a:t>
                      </a:r>
                      <a:endParaRPr lang="ru-RU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р. чьего</a:t>
                      </a:r>
                      <a:endParaRPr lang="ru-RU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д. чьему</a:t>
                      </a:r>
                      <a:endParaRPr lang="ru-RU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в. чей</a:t>
                      </a:r>
                      <a:endParaRPr lang="ru-RU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т. чьим</a:t>
                      </a:r>
                      <a:endParaRPr lang="ru-RU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п. о чьём</a:t>
                      </a:r>
                      <a:endParaRPr lang="ru-RU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и. сколько</a:t>
                      </a:r>
                      <a:endParaRPr lang="ru-RU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р. скольких</a:t>
                      </a:r>
                      <a:endParaRPr lang="ru-RU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д. скольким</a:t>
                      </a:r>
                      <a:endParaRPr lang="ru-RU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в. сколько</a:t>
                      </a:r>
                      <a:endParaRPr lang="ru-RU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т. сколькими</a:t>
                      </a:r>
                      <a:endParaRPr lang="ru-RU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п. о скольких</a:t>
                      </a:r>
                      <a:endParaRPr lang="ru-RU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Особенности склонения вопросительных местоимений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689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М</a:t>
            </a:r>
            <a:r>
              <a:rPr lang="ru-RU" dirty="0" smtClean="0"/>
              <a:t>ожет </a:t>
            </a:r>
            <a:r>
              <a:rPr lang="ru-RU" dirty="0"/>
              <a:t>ли быть вопрос, не требующий ответа?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" y="1772816"/>
            <a:ext cx="4932039" cy="4353347"/>
          </a:xfrm>
          <a:solidFill>
            <a:schemeClr val="bg1"/>
          </a:solidFill>
        </p:spPr>
        <p:txBody>
          <a:bodyPr/>
          <a:lstStyle/>
          <a:p>
            <a:pPr marL="0" indent="0" algn="ctr">
              <a:buNone/>
            </a:pPr>
            <a:r>
              <a:rPr lang="ru-RU" sz="3200" b="1" smtClean="0"/>
              <a:t>Лермонтов М.Ю</a:t>
            </a:r>
            <a:r>
              <a:rPr lang="ru-RU" sz="3200" b="1" dirty="0"/>
              <a:t>. «Парус»</a:t>
            </a:r>
          </a:p>
          <a:p>
            <a:pPr marL="0" indent="0" algn="ctr">
              <a:buNone/>
            </a:pPr>
            <a:r>
              <a:rPr lang="ru-RU" sz="3200" b="1" dirty="0">
                <a:solidFill>
                  <a:srgbClr val="002060"/>
                </a:solidFill>
              </a:rPr>
              <a:t>Белеет парус одинокий</a:t>
            </a:r>
          </a:p>
          <a:p>
            <a:pPr marL="0" indent="0" algn="ctr">
              <a:buNone/>
            </a:pPr>
            <a:r>
              <a:rPr lang="ru-RU" sz="3200" b="1" dirty="0">
                <a:solidFill>
                  <a:srgbClr val="002060"/>
                </a:solidFill>
              </a:rPr>
              <a:t>В тумане моря голубом.</a:t>
            </a:r>
          </a:p>
          <a:p>
            <a:pPr marL="0" indent="0" algn="ctr">
              <a:buNone/>
            </a:pPr>
            <a:r>
              <a:rPr lang="ru-RU" sz="3200" b="1" dirty="0">
                <a:solidFill>
                  <a:srgbClr val="002060"/>
                </a:solidFill>
              </a:rPr>
              <a:t>Что ищет он в краю далёком?</a:t>
            </a:r>
          </a:p>
          <a:p>
            <a:pPr marL="0" indent="0" algn="ctr">
              <a:buNone/>
            </a:pPr>
            <a:r>
              <a:rPr lang="ru-RU" sz="3200" b="1" dirty="0">
                <a:solidFill>
                  <a:srgbClr val="002060"/>
                </a:solidFill>
              </a:rPr>
              <a:t>Что кинул он в краю родном?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772816"/>
            <a:ext cx="4211960" cy="4513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446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>
            <a:normAutofit/>
          </a:bodyPr>
          <a:lstStyle/>
          <a:p>
            <a:r>
              <a:rPr lang="ru-RU" b="1" dirty="0" err="1">
                <a:solidFill>
                  <a:srgbClr val="C00000"/>
                </a:solidFill>
              </a:rPr>
              <a:t>Ритори́ческий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вопро́с</a:t>
            </a:r>
            <a:r>
              <a:rPr lang="ru-RU" dirty="0"/>
              <a:t> — </a:t>
            </a:r>
            <a:r>
              <a:rPr lang="ru-RU" dirty="0">
                <a:hlinkClick r:id="rId2" tooltip="Риторическая фигура"/>
              </a:rPr>
              <a:t>риторическая фигура</a:t>
            </a:r>
            <a:r>
              <a:rPr lang="ru-RU" dirty="0"/>
              <a:t>, представляющая собой вопрос-утверждение, на который не нужен ответ.</a:t>
            </a:r>
          </a:p>
          <a:p>
            <a:r>
              <a:rPr lang="ru-RU" dirty="0"/>
              <a:t>По сути, риторический вопрос — это вопрос, ответ на который не требуется или не ожидается в силу его крайней очевидности и </a:t>
            </a:r>
            <a:r>
              <a:rPr lang="ru-RU" dirty="0" smtClean="0"/>
              <a:t>правдивости, фактически</a:t>
            </a:r>
            <a:r>
              <a:rPr lang="ru-RU" dirty="0"/>
              <a:t>, представляет собой утверждение, высказанное в вопросительной форме. </a:t>
            </a:r>
            <a:endParaRPr lang="ru-RU" dirty="0" smtClean="0"/>
          </a:p>
          <a:p>
            <a:r>
              <a:rPr lang="ru-RU" dirty="0" smtClean="0"/>
              <a:t>Например</a:t>
            </a:r>
            <a:r>
              <a:rPr lang="ru-RU" dirty="0"/>
              <a:t>, задающий вопрос </a:t>
            </a:r>
            <a:r>
              <a:rPr lang="ru-RU" i="1" dirty="0"/>
              <a:t>«Сколько еще мы будем терпеть эту несправедливость?»</a:t>
            </a:r>
            <a:r>
              <a:rPr lang="ru-RU" dirty="0"/>
              <a:t> не ожидает ответа, а хочет подчеркнуть, что </a:t>
            </a:r>
            <a:r>
              <a:rPr lang="ru-RU" i="1" dirty="0"/>
              <a:t>«Мы терпим несправедливость, причём слишком долго»</a:t>
            </a:r>
            <a:r>
              <a:rPr lang="ru-RU" dirty="0"/>
              <a:t> и как бы намекает, что </a:t>
            </a:r>
            <a:r>
              <a:rPr lang="ru-RU" i="1" dirty="0"/>
              <a:t>«Пора уже перестать её терпеть и предпринять что-то по этому поводу»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4240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529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Что нового мы сегодня узнали на уроке?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106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484784"/>
            <a:ext cx="7408333" cy="5373216"/>
          </a:xfrm>
        </p:spPr>
        <p:txBody>
          <a:bodyPr>
            <a:noAutofit/>
          </a:bodyPr>
          <a:lstStyle/>
          <a:p>
            <a:r>
              <a:rPr lang="ru-RU" sz="3200" dirty="0"/>
              <a:t>Выучить материал учебника по теме «Вопросительные предложения».</a:t>
            </a:r>
          </a:p>
          <a:p>
            <a:r>
              <a:rPr lang="ru-RU" sz="3200" dirty="0"/>
              <a:t>Составить вопросительные предложения, обозначить в них местоимения и  их падеж.</a:t>
            </a:r>
          </a:p>
          <a:p>
            <a:r>
              <a:rPr lang="ru-RU" sz="3200" dirty="0"/>
              <a:t>Подобрать поэтические отрывки с риторическими вопросами.</a:t>
            </a:r>
          </a:p>
          <a:p>
            <a:r>
              <a:rPr lang="ru-RU" sz="3200" dirty="0"/>
              <a:t>Выписать слова с пропусками и скобками из текста и </a:t>
            </a:r>
            <a:r>
              <a:rPr lang="ru-RU" sz="3200"/>
              <a:t>обозначить </a:t>
            </a:r>
            <a:r>
              <a:rPr lang="ru-RU" sz="3200" smtClean="0"/>
              <a:t>орфограммы.</a:t>
            </a:r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Домашнее задание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12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700808"/>
            <a:ext cx="7408333" cy="4425355"/>
          </a:xfrm>
        </p:spPr>
        <p:txBody>
          <a:bodyPr/>
          <a:lstStyle/>
          <a:p>
            <a:r>
              <a:rPr lang="ru-RU" sz="4400" dirty="0">
                <a:solidFill>
                  <a:srgbClr val="C00000"/>
                </a:solidFill>
              </a:rPr>
              <a:t>Отборный</a:t>
            </a:r>
            <a:r>
              <a:rPr lang="ru-RU" sz="4400" dirty="0"/>
              <a:t>-отобранный из числа других, как лучший; хороший, отличный по качеству.</a:t>
            </a:r>
            <a:endParaRPr lang="en-US" sz="4400" dirty="0"/>
          </a:p>
          <a:p>
            <a:r>
              <a:rPr lang="en-US" sz="4400" dirty="0">
                <a:solidFill>
                  <a:srgbClr val="C00000"/>
                </a:solidFill>
              </a:rPr>
              <a:t>    ha</a:t>
            </a:r>
            <a:r>
              <a:rPr lang="ru-RU" sz="4400" dirty="0" err="1">
                <a:solidFill>
                  <a:srgbClr val="C00000"/>
                </a:solidFill>
              </a:rPr>
              <a:t>йланма</a:t>
            </a:r>
            <a:endParaRPr lang="en-US" sz="4400" dirty="0">
              <a:solidFill>
                <a:srgbClr val="C00000"/>
              </a:solidFill>
            </a:endParaRPr>
          </a:p>
          <a:p>
            <a:r>
              <a:rPr lang="ru-RU" sz="4400" smtClean="0">
                <a:solidFill>
                  <a:srgbClr val="C00000"/>
                </a:solidFill>
              </a:rPr>
              <a:t>    </a:t>
            </a:r>
            <a:r>
              <a:rPr lang="en-US" sz="4400" smtClean="0">
                <a:solidFill>
                  <a:srgbClr val="C00000"/>
                </a:solidFill>
              </a:rPr>
              <a:t>Selected </a:t>
            </a:r>
            <a:endParaRPr lang="en-US" sz="4400" dirty="0">
              <a:solidFill>
                <a:srgbClr val="C00000"/>
              </a:solidFill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Слово дня:</a:t>
            </a:r>
          </a:p>
        </p:txBody>
      </p:sp>
    </p:spTree>
    <p:extLst>
      <p:ext uri="{BB962C8B-B14F-4D97-AF65-F5344CB8AC3E}">
        <p14:creationId xmlns:p14="http://schemas.microsoft.com/office/powerpoint/2010/main" val="114529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728192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П</a:t>
            </a:r>
            <a:r>
              <a:rPr lang="ru-RU" dirty="0" smtClean="0">
                <a:solidFill>
                  <a:schemeClr val="tx1"/>
                </a:solidFill>
              </a:rPr>
              <a:t>равописание </a:t>
            </a:r>
            <a:r>
              <a:rPr lang="ru-RU" dirty="0">
                <a:solidFill>
                  <a:schemeClr val="tx1"/>
                </a:solidFill>
              </a:rPr>
              <a:t>числительных, прилагательных и личных местоимений.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916948487"/>
              </p:ext>
            </p:extLst>
          </p:nvPr>
        </p:nvGraphicFramePr>
        <p:xfrm>
          <a:off x="755576" y="1916835"/>
          <a:ext cx="3600400" cy="4896822"/>
        </p:xfrm>
        <a:graphic>
          <a:graphicData uri="http://schemas.openxmlformats.org/drawingml/2006/table">
            <a:tbl>
              <a:tblPr firstRow="1" firstCol="1" bandRow="1"/>
              <a:tblGrid>
                <a:gridCol w="3600400"/>
              </a:tblGrid>
              <a:tr h="4721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1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пятьдесят книг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1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каменный дом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1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пчелиный рой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62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восемьдесят тетрадей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1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неясный день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62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около девяноста часов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1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обо мне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Объект 6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586150825"/>
              </p:ext>
            </p:extLst>
          </p:nvPr>
        </p:nvGraphicFramePr>
        <p:xfrm>
          <a:off x="4427984" y="1916834"/>
          <a:ext cx="4032448" cy="4787616"/>
        </p:xfrm>
        <a:graphic>
          <a:graphicData uri="http://schemas.openxmlformats.org/drawingml/2006/table">
            <a:tbl>
              <a:tblPr firstRow="1" firstCol="1" bandRow="1"/>
              <a:tblGrid>
                <a:gridCol w="4032448"/>
              </a:tblGrid>
              <a:tr h="4886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16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семьдесят бассейнов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86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весенний разлив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16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миллион километров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86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песчаный пляж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86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четыреста домов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86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неглубокий пруд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58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перед нами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682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060848"/>
            <a:ext cx="7408333" cy="4065315"/>
          </a:xfrm>
        </p:spPr>
        <p:txBody>
          <a:bodyPr>
            <a:normAutofit/>
          </a:bodyPr>
          <a:lstStyle/>
          <a:p>
            <a:pPr lvl="0"/>
            <a:r>
              <a:rPr lang="ru-RU" sz="4000" b="1" dirty="0"/>
              <a:t>Что такое местоимение?</a:t>
            </a:r>
          </a:p>
          <a:p>
            <a:pPr lvl="0"/>
            <a:r>
              <a:rPr lang="ru-RU" sz="4000" b="1" dirty="0"/>
              <a:t>Перечислить личные местоимения</a:t>
            </a:r>
          </a:p>
          <a:p>
            <a:pPr lvl="0"/>
            <a:r>
              <a:rPr lang="ru-RU" sz="4000" b="1" dirty="0"/>
              <a:t>Просклонять возвратное местоимение.</a:t>
            </a:r>
          </a:p>
          <a:p>
            <a:endParaRPr lang="ru-RU" sz="4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Коллективная проверка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66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7" y="1628800"/>
            <a:ext cx="8352928" cy="48965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 smtClean="0"/>
              <a:t>Цели:</a:t>
            </a:r>
          </a:p>
          <a:p>
            <a:r>
              <a:rPr lang="ru-RU" sz="4000" i="1" dirty="0"/>
              <a:t>Углубить и расширить знания о </a:t>
            </a:r>
            <a:r>
              <a:rPr lang="ru-RU" sz="4000" i="1" dirty="0" smtClean="0"/>
              <a:t>правописании вопросительных местоимений; </a:t>
            </a:r>
          </a:p>
          <a:p>
            <a:r>
              <a:rPr lang="ru-RU" sz="4000" i="1" dirty="0" smtClean="0"/>
              <a:t>учиться </a:t>
            </a:r>
            <a:r>
              <a:rPr lang="ru-RU" sz="4000" i="1" dirty="0"/>
              <a:t>правильно писать </a:t>
            </a:r>
            <a:r>
              <a:rPr lang="ru-RU" sz="4000" i="1" dirty="0" smtClean="0"/>
              <a:t>вопросительные местоимения.</a:t>
            </a:r>
            <a:endParaRPr lang="ru-RU" sz="4000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Вопросительные местоимения.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015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871296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370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0"/>
            <a:ext cx="4571999" cy="68580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endParaRPr lang="ru-RU" sz="4000" b="1" dirty="0" smtClean="0"/>
          </a:p>
          <a:p>
            <a:pPr algn="ctr"/>
            <a:r>
              <a:rPr lang="ru-RU" sz="4000" b="1" dirty="0" smtClean="0"/>
              <a:t>Кто</a:t>
            </a:r>
            <a:endParaRPr lang="ru-RU" sz="4000" b="1" dirty="0"/>
          </a:p>
          <a:p>
            <a:pPr algn="ctr"/>
            <a:r>
              <a:rPr lang="ru-RU" sz="4000" b="1" dirty="0"/>
              <a:t>Что</a:t>
            </a:r>
          </a:p>
          <a:p>
            <a:pPr algn="ctr"/>
            <a:r>
              <a:rPr lang="ru-RU" sz="4000" b="1" dirty="0"/>
              <a:t>Какой</a:t>
            </a:r>
          </a:p>
          <a:p>
            <a:pPr algn="ctr"/>
            <a:r>
              <a:rPr lang="ru-RU" sz="4000" b="1" dirty="0"/>
              <a:t>Каков</a:t>
            </a:r>
          </a:p>
          <a:p>
            <a:pPr algn="ctr"/>
            <a:r>
              <a:rPr lang="ru-RU" sz="4000" b="1" dirty="0"/>
              <a:t>Чей</a:t>
            </a:r>
          </a:p>
          <a:p>
            <a:pPr algn="ctr"/>
            <a:r>
              <a:rPr lang="ru-RU" sz="4000" b="1" dirty="0"/>
              <a:t>Который</a:t>
            </a:r>
          </a:p>
          <a:p>
            <a:pPr algn="ctr"/>
            <a:r>
              <a:rPr lang="ru-RU" sz="4000" b="1" dirty="0"/>
              <a:t>Сколько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6064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492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916832"/>
            <a:ext cx="8568951" cy="4209331"/>
          </a:xfrm>
        </p:spPr>
        <p:txBody>
          <a:bodyPr/>
          <a:lstStyle/>
          <a:p>
            <a:r>
              <a:rPr lang="ru-RU" sz="5400" dirty="0"/>
              <a:t>Вопросительные местоимения служат для того, чтобы задать </a:t>
            </a:r>
            <a:r>
              <a:rPr lang="ru-RU" sz="5400" dirty="0" smtClean="0"/>
              <a:t>вопрос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Вывод: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365104"/>
            <a:ext cx="3528392" cy="2492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297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8964488" cy="6597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89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72</TotalTime>
  <Words>294</Words>
  <Application>Microsoft Office PowerPoint</Application>
  <PresentationFormat>Экран (4:3)</PresentationFormat>
  <Paragraphs>82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Волна</vt:lpstr>
      <vt:lpstr>Двадцать шестое марта. Классная работа.</vt:lpstr>
      <vt:lpstr>Слово дня:</vt:lpstr>
      <vt:lpstr>Правописание числительных, прилагательных и личных местоимений.</vt:lpstr>
      <vt:lpstr>Коллективная проверка</vt:lpstr>
      <vt:lpstr>Вопросительные местоимения.</vt:lpstr>
      <vt:lpstr>Презентация PowerPoint</vt:lpstr>
      <vt:lpstr>Презентация PowerPoint</vt:lpstr>
      <vt:lpstr>Вывод:</vt:lpstr>
      <vt:lpstr>Презентация PowerPoint</vt:lpstr>
      <vt:lpstr>Используя вопросительные местоимения, составить вопросы,  ответы на которые можно найти в тексте</vt:lpstr>
      <vt:lpstr>Особенности склонения вопросительных местоимений</vt:lpstr>
      <vt:lpstr>Может ли быть вопрос, не требующий ответа?</vt:lpstr>
      <vt:lpstr>Презентация PowerPoint</vt:lpstr>
      <vt:lpstr>Что нового мы сегодня узнали на уроке?</vt:lpstr>
      <vt:lpstr>Домашнее задание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Двадцать шестое марта. Классная работа.</dc:title>
  <dc:creator>Грачева</dc:creator>
  <cp:lastModifiedBy>Грачева</cp:lastModifiedBy>
  <cp:revision>13</cp:revision>
  <dcterms:created xsi:type="dcterms:W3CDTF">2015-03-24T17:31:58Z</dcterms:created>
  <dcterms:modified xsi:type="dcterms:W3CDTF">2015-03-25T16:18:53Z</dcterms:modified>
</cp:coreProperties>
</file>