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69" r:id="rId3"/>
    <p:sldId id="270" r:id="rId4"/>
    <p:sldId id="272" r:id="rId5"/>
    <p:sldId id="257" r:id="rId6"/>
    <p:sldId id="258" r:id="rId7"/>
    <p:sldId id="274" r:id="rId8"/>
    <p:sldId id="276" r:id="rId9"/>
    <p:sldId id="277" r:id="rId10"/>
    <p:sldId id="279" r:id="rId11"/>
    <p:sldId id="278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8318D-5356-4729-827E-9381F11A5C53}" type="datetimeFigureOut">
              <a:rPr lang="ru-RU" smtClean="0"/>
              <a:pPr/>
              <a:t>13.02.2010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6449D-6AED-4FBA-8C8F-C3CA76C8CF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8318D-5356-4729-827E-9381F11A5C53}" type="datetimeFigureOut">
              <a:rPr lang="ru-RU" smtClean="0"/>
              <a:pPr/>
              <a:t>13.02.2010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6449D-6AED-4FBA-8C8F-C3CA76C8CF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8318D-5356-4729-827E-9381F11A5C53}" type="datetimeFigureOut">
              <a:rPr lang="ru-RU" smtClean="0"/>
              <a:pPr/>
              <a:t>13.02.2010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6449D-6AED-4FBA-8C8F-C3CA76C8CF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8318D-5356-4729-827E-9381F11A5C53}" type="datetimeFigureOut">
              <a:rPr lang="ru-RU" smtClean="0"/>
              <a:pPr/>
              <a:t>13.02.2010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6449D-6AED-4FBA-8C8F-C3CA76C8CF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8318D-5356-4729-827E-9381F11A5C53}" type="datetimeFigureOut">
              <a:rPr lang="ru-RU" smtClean="0"/>
              <a:pPr/>
              <a:t>13.02.2010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6449D-6AED-4FBA-8C8F-C3CA76C8CF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8318D-5356-4729-827E-9381F11A5C53}" type="datetimeFigureOut">
              <a:rPr lang="ru-RU" smtClean="0"/>
              <a:pPr/>
              <a:t>13.02.2010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6449D-6AED-4FBA-8C8F-C3CA76C8CF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8318D-5356-4729-827E-9381F11A5C53}" type="datetimeFigureOut">
              <a:rPr lang="ru-RU" smtClean="0"/>
              <a:pPr/>
              <a:t>13.02.2010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6449D-6AED-4FBA-8C8F-C3CA76C8CF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8318D-5356-4729-827E-9381F11A5C53}" type="datetimeFigureOut">
              <a:rPr lang="ru-RU" smtClean="0"/>
              <a:pPr/>
              <a:t>13.02.2010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6449D-6AED-4FBA-8C8F-C3CA76C8CF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8318D-5356-4729-827E-9381F11A5C53}" type="datetimeFigureOut">
              <a:rPr lang="ru-RU" smtClean="0"/>
              <a:pPr/>
              <a:t>13.02.2010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6449D-6AED-4FBA-8C8F-C3CA76C8CF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8318D-5356-4729-827E-9381F11A5C53}" type="datetimeFigureOut">
              <a:rPr lang="ru-RU" smtClean="0"/>
              <a:pPr/>
              <a:t>13.02.2010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6449D-6AED-4FBA-8C8F-C3CA76C8CF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8318D-5356-4729-827E-9381F11A5C53}" type="datetimeFigureOut">
              <a:rPr lang="ru-RU" smtClean="0"/>
              <a:pPr/>
              <a:t>13.02.2010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6449D-6AED-4FBA-8C8F-C3CA76C8CF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08318D-5356-4729-827E-9381F11A5C53}" type="datetimeFigureOut">
              <a:rPr lang="ru-RU" smtClean="0"/>
              <a:pPr/>
              <a:t>13.02.2010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76449D-6AED-4FBA-8C8F-C3CA76C8CF4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F:\Незнайка\28349.jpg"/>
          <p:cNvPicPr>
            <a:picLocks noChangeAspect="1" noChangeArrowheads="1"/>
          </p:cNvPicPr>
          <p:nvPr/>
        </p:nvPicPr>
        <p:blipFill>
          <a:blip r:embed="rId2">
            <a:lum contrast="30000"/>
          </a:blip>
          <a:srcRect l="45372" b="41511"/>
          <a:stretch>
            <a:fillRect/>
          </a:stretch>
        </p:blipFill>
        <p:spPr bwMode="auto">
          <a:xfrm>
            <a:off x="4572000" y="500042"/>
            <a:ext cx="3929090" cy="29657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19" descr="незнайка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146" t="18036" r="54739" b="19888"/>
          <a:stretch>
            <a:fillRect/>
          </a:stretch>
        </p:blipFill>
        <p:spPr bwMode="auto">
          <a:xfrm rot="21418883">
            <a:off x="133326" y="1400374"/>
            <a:ext cx="4485678" cy="51817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олна 1"/>
          <p:cNvSpPr/>
          <p:nvPr/>
        </p:nvSpPr>
        <p:spPr>
          <a:xfrm>
            <a:off x="214282" y="500042"/>
            <a:ext cx="4286280" cy="1212472"/>
          </a:xfrm>
          <a:prstGeom prst="wave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</a:rPr>
              <a:t>ДОБРО ПОМНИ, А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  <p:sp>
        <p:nvSpPr>
          <p:cNvPr id="3" name="Волна 2"/>
          <p:cNvSpPr/>
          <p:nvPr/>
        </p:nvSpPr>
        <p:spPr>
          <a:xfrm>
            <a:off x="214282" y="1928802"/>
            <a:ext cx="4286280" cy="1143008"/>
          </a:xfrm>
          <a:prstGeom prst="wave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</a:rPr>
              <a:t>ЧТО ПОСЕЕШЬ, ТО И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  <p:sp>
        <p:nvSpPr>
          <p:cNvPr id="5" name="Волна 4"/>
          <p:cNvSpPr/>
          <p:nvPr/>
        </p:nvSpPr>
        <p:spPr>
          <a:xfrm>
            <a:off x="285720" y="3571876"/>
            <a:ext cx="4071966" cy="1071570"/>
          </a:xfrm>
          <a:prstGeom prst="wave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</a:rPr>
              <a:t>ЗА ДОБРО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  <p:sp>
        <p:nvSpPr>
          <p:cNvPr id="6" name="Волна 5"/>
          <p:cNvSpPr/>
          <p:nvPr/>
        </p:nvSpPr>
        <p:spPr>
          <a:xfrm>
            <a:off x="285720" y="5000636"/>
            <a:ext cx="4071966" cy="1071570"/>
          </a:xfrm>
          <a:prstGeom prst="wave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</a:rPr>
              <a:t>ХУДО ТОМУ, КТО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  <p:sp>
        <p:nvSpPr>
          <p:cNvPr id="7" name="Волна 6"/>
          <p:cNvSpPr/>
          <p:nvPr/>
        </p:nvSpPr>
        <p:spPr>
          <a:xfrm>
            <a:off x="5072066" y="1714488"/>
            <a:ext cx="3786214" cy="1212472"/>
          </a:xfrm>
          <a:prstGeom prst="wav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</a:rPr>
              <a:t>ПОЖНЕШЬ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  <p:sp>
        <p:nvSpPr>
          <p:cNvPr id="8" name="Волна 7"/>
          <p:cNvSpPr/>
          <p:nvPr/>
        </p:nvSpPr>
        <p:spPr>
          <a:xfrm>
            <a:off x="4643438" y="2928934"/>
            <a:ext cx="3643338" cy="1141034"/>
          </a:xfrm>
          <a:prstGeom prst="wav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</a:rPr>
              <a:t>ЗЛО ЗАБЫВАЙ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  <p:sp>
        <p:nvSpPr>
          <p:cNvPr id="9" name="Волна 8"/>
          <p:cNvSpPr/>
          <p:nvPr/>
        </p:nvSpPr>
        <p:spPr>
          <a:xfrm>
            <a:off x="4572000" y="4000504"/>
            <a:ext cx="4286280" cy="1571636"/>
          </a:xfrm>
          <a:prstGeom prst="wave">
            <a:avLst>
              <a:gd name="adj1" fmla="val 13246"/>
              <a:gd name="adj2" fmla="val 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</a:rPr>
              <a:t>ДОБРА НЕ ДЕЛАЕТ НИКОМУ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  <p:sp>
        <p:nvSpPr>
          <p:cNvPr id="10" name="Волна 9"/>
          <p:cNvSpPr/>
          <p:nvPr/>
        </p:nvSpPr>
        <p:spPr>
          <a:xfrm>
            <a:off x="4786314" y="5429264"/>
            <a:ext cx="4000528" cy="1212472"/>
          </a:xfrm>
          <a:prstGeom prst="wav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</a:rPr>
              <a:t>ДОБРОМ ПЛАТИ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528 2.6272E-6 L -4.44444E-6 2.6272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55412E-6 L -0.00591 -0.2432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" y="-1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-0.06129 L 0.00381 0.1290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476250"/>
            <a:ext cx="4244975" cy="6192838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3600"/>
              <a:t>Плохо </a:t>
            </a:r>
          </a:p>
          <a:p>
            <a:pPr>
              <a:buFont typeface="Wingdings" pitchFamily="2" charset="2"/>
              <a:buNone/>
            </a:pPr>
            <a:r>
              <a:rPr lang="ru-RU" sz="3600"/>
              <a:t>Зло</a:t>
            </a:r>
          </a:p>
          <a:p>
            <a:pPr>
              <a:buFont typeface="Wingdings" pitchFamily="2" charset="2"/>
              <a:buNone/>
            </a:pPr>
            <a:r>
              <a:rPr lang="ru-RU" sz="3600"/>
              <a:t>Война</a:t>
            </a:r>
          </a:p>
          <a:p>
            <a:pPr>
              <a:buFont typeface="Wingdings" pitchFamily="2" charset="2"/>
              <a:buNone/>
            </a:pPr>
            <a:r>
              <a:rPr lang="ru-RU" sz="3600"/>
              <a:t>Жадность</a:t>
            </a:r>
          </a:p>
          <a:p>
            <a:pPr>
              <a:buFont typeface="Wingdings" pitchFamily="2" charset="2"/>
              <a:buNone/>
            </a:pPr>
            <a:r>
              <a:rPr lang="ru-RU" sz="3600"/>
              <a:t>Грубость</a:t>
            </a:r>
          </a:p>
          <a:p>
            <a:pPr>
              <a:buFont typeface="Wingdings" pitchFamily="2" charset="2"/>
              <a:buNone/>
            </a:pPr>
            <a:r>
              <a:rPr lang="ru-RU" sz="3600"/>
              <a:t>Жестокость</a:t>
            </a:r>
          </a:p>
          <a:p>
            <a:pPr>
              <a:buFont typeface="Wingdings" pitchFamily="2" charset="2"/>
              <a:buNone/>
            </a:pPr>
            <a:r>
              <a:rPr lang="ru-RU" sz="3600"/>
              <a:t>Ложь</a:t>
            </a:r>
          </a:p>
          <a:p>
            <a:pPr>
              <a:buFont typeface="Wingdings" pitchFamily="2" charset="2"/>
              <a:buNone/>
            </a:pPr>
            <a:r>
              <a:rPr lang="ru-RU" sz="3600"/>
              <a:t>Предательство</a:t>
            </a:r>
          </a:p>
          <a:p>
            <a:pPr>
              <a:buFont typeface="Wingdings" pitchFamily="2" charset="2"/>
              <a:buNone/>
            </a:pPr>
            <a:endParaRPr lang="ru-RU" sz="3200"/>
          </a:p>
          <a:p>
            <a:pPr>
              <a:buFont typeface="Wingdings" pitchFamily="2" charset="2"/>
              <a:buNone/>
            </a:pPr>
            <a:endParaRPr lang="ru-RU"/>
          </a:p>
        </p:txBody>
      </p:sp>
      <p:sp>
        <p:nvSpPr>
          <p:cNvPr id="17417" name="Rectangle 9"/>
          <p:cNvSpPr>
            <a:spLocks noGrp="1" noChangeArrowheads="1"/>
          </p:cNvSpPr>
          <p:nvPr>
            <p:ph type="body" sz="half" idx="2"/>
          </p:nvPr>
        </p:nvSpPr>
        <p:spPr>
          <a:xfrm>
            <a:off x="3708400" y="476250"/>
            <a:ext cx="5435600" cy="5649913"/>
          </a:xfrm>
        </p:spPr>
        <p:txBody>
          <a:bodyPr/>
          <a:lstStyle/>
          <a:p>
            <a:pPr>
              <a:buFontTx/>
              <a:buChar char="-"/>
            </a:pPr>
            <a:r>
              <a:rPr lang="ru-RU" sz="3600"/>
              <a:t>Хорошо</a:t>
            </a:r>
          </a:p>
          <a:p>
            <a:pPr>
              <a:buFontTx/>
              <a:buChar char="-"/>
            </a:pPr>
            <a:r>
              <a:rPr lang="ru-RU" sz="3600"/>
              <a:t>Добро</a:t>
            </a:r>
          </a:p>
          <a:p>
            <a:pPr>
              <a:buFontTx/>
              <a:buChar char="-"/>
            </a:pPr>
            <a:r>
              <a:rPr lang="ru-RU" sz="3600"/>
              <a:t>Мир</a:t>
            </a:r>
          </a:p>
          <a:p>
            <a:pPr>
              <a:buFontTx/>
              <a:buChar char="-"/>
            </a:pPr>
            <a:r>
              <a:rPr lang="ru-RU" sz="3600"/>
              <a:t>Щедрость</a:t>
            </a:r>
          </a:p>
          <a:p>
            <a:pPr>
              <a:buFontTx/>
              <a:buChar char="-"/>
            </a:pPr>
            <a:r>
              <a:rPr lang="ru-RU" sz="3600"/>
              <a:t>Вежливость</a:t>
            </a:r>
          </a:p>
          <a:p>
            <a:pPr>
              <a:buFontTx/>
              <a:buChar char="-"/>
            </a:pPr>
            <a:r>
              <a:rPr lang="ru-RU" sz="3600"/>
              <a:t>Ласка</a:t>
            </a:r>
          </a:p>
          <a:p>
            <a:pPr>
              <a:buFontTx/>
              <a:buChar char="-"/>
            </a:pPr>
            <a:r>
              <a:rPr lang="ru-RU" sz="3600"/>
              <a:t>Правда</a:t>
            </a:r>
          </a:p>
          <a:p>
            <a:pPr>
              <a:buFontTx/>
              <a:buChar char="-"/>
            </a:pPr>
            <a:r>
              <a:rPr lang="ru-RU" sz="3600"/>
              <a:t>Преданность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7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74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74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74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74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74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74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74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74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74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74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74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74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74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74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74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74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74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74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74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74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74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Пользователь\Documents\Молодой педагог\Мимика\2827872_large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0"/>
            <a:ext cx="3001063" cy="35004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Пользователь\Documents\Молодой педагог\Мимика\img_15911895_247_0.jpg"/>
          <p:cNvPicPr>
            <a:picLocks noChangeAspect="1" noChangeArrowheads="1"/>
          </p:cNvPicPr>
          <p:nvPr/>
        </p:nvPicPr>
        <p:blipFill>
          <a:blip r:embed="rId3"/>
          <a:srcRect l="2595" t="11250" r="9169" b="6249"/>
          <a:stretch>
            <a:fillRect/>
          </a:stretch>
        </p:blipFill>
        <p:spPr bwMode="auto">
          <a:xfrm>
            <a:off x="214282" y="714356"/>
            <a:ext cx="2704902" cy="35004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 descr="C:\Users\Пользователь\Documents\Молодой педагог\Мимика\804ea1001fe0.jpg"/>
          <p:cNvPicPr>
            <a:picLocks noChangeAspect="1" noChangeArrowheads="1"/>
          </p:cNvPicPr>
          <p:nvPr/>
        </p:nvPicPr>
        <p:blipFill>
          <a:blip r:embed="rId4"/>
          <a:srcRect l="6384" t="48276" r="51830" b="9236"/>
          <a:stretch>
            <a:fillRect/>
          </a:stretch>
        </p:blipFill>
        <p:spPr bwMode="auto">
          <a:xfrm>
            <a:off x="2143108" y="214290"/>
            <a:ext cx="2714644" cy="2601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C:\Users\Пользователь\Documents\Молодой педагог\Мимика\2193179.jpg"/>
          <p:cNvPicPr>
            <a:picLocks noChangeAspect="1" noChangeArrowheads="1"/>
          </p:cNvPicPr>
          <p:nvPr/>
        </p:nvPicPr>
        <p:blipFill>
          <a:blip r:embed="rId5"/>
          <a:srcRect l="10735" t="-5882" r="14117"/>
          <a:stretch>
            <a:fillRect/>
          </a:stretch>
        </p:blipFill>
        <p:spPr bwMode="auto">
          <a:xfrm>
            <a:off x="2071670" y="3286124"/>
            <a:ext cx="2639262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Picture 7" descr="C:\Users\Пользователь\Documents\Молодой педагог\Мимика\21293246fcbee0_b.jpg"/>
          <p:cNvPicPr>
            <a:picLocks noChangeAspect="1" noChangeArrowheads="1"/>
          </p:cNvPicPr>
          <p:nvPr/>
        </p:nvPicPr>
        <p:blipFill>
          <a:blip r:embed="rId6"/>
          <a:srcRect l="36207"/>
          <a:stretch>
            <a:fillRect/>
          </a:stretch>
        </p:blipFill>
        <p:spPr bwMode="auto">
          <a:xfrm>
            <a:off x="5929322" y="3786190"/>
            <a:ext cx="2730963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Пользователь\Documents\Молодой педагог\Мимика\1321_0207.jpg"/>
          <p:cNvPicPr>
            <a:picLocks noChangeAspect="1" noChangeArrowheads="1"/>
          </p:cNvPicPr>
          <p:nvPr/>
        </p:nvPicPr>
        <p:blipFill>
          <a:blip r:embed="rId7"/>
          <a:srcRect r="3049" b="10122"/>
          <a:stretch>
            <a:fillRect/>
          </a:stretch>
        </p:blipFill>
        <p:spPr bwMode="auto">
          <a:xfrm>
            <a:off x="4076156" y="1214422"/>
            <a:ext cx="2788031" cy="38576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Users\Пользователь\Documents\Молодой педагог\Мимика\b265cada2112e33d37168f1a7fb3937b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5720" y="4357694"/>
            <a:ext cx="2303906" cy="23085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3 -0.05062  0.075 -0.08259  0.125 -0.08259  C 0.175 -0.08259  0.22 -0.05062  0.25 0  C 0.22 0.05062  0.175 0.08259  0.125 0.08259  C 0.075 0.08259  0.03 0.05062  0 0  Z" pathEditMode="relative" ptsTypes="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3 -0.05062  0.075 -0.08259  0.125 -0.08259  C 0.175 -0.08259  0.22 -0.05062  0.25 0  C 0.22 0.05062  0.175 0.08259  0.125 0.08259  C 0.075 0.08259  0.03 0.05062  0 0  Z" pathEditMode="relative" ptsTypes="">
                                      <p:cBhvr>
                                        <p:cTn id="10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3 -0.05062  0.075 -0.08259  0.125 -0.08259  C 0.175 -0.08259  0.22 -0.05062  0.25 0  C 0.22 0.05062  0.175 0.08259  0.125 0.08259  C 0.075 0.08259  0.03 0.05062  0 0  Z" pathEditMode="relative" ptsTypes="">
                                      <p:cBhvr>
                                        <p:cTn id="14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ocuments\ЕМА рисунки\детские писатели\Маленький принц\аэ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357166"/>
            <a:ext cx="3571900" cy="4286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28596" y="5214950"/>
            <a:ext cx="85011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«Улыбка объединяет!»</a:t>
            </a:r>
            <a:endParaRPr lang="ru-RU" sz="72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2051" name="Picture 3" descr="C:\Users\Пользователь\Documents\ЕМА рисунки\детские писатели\Маленький принц\прынц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2143116"/>
            <a:ext cx="1768484" cy="2536649"/>
          </a:xfrm>
          <a:prstGeom prst="rect">
            <a:avLst/>
          </a:prstGeom>
          <a:noFill/>
        </p:spPr>
      </p:pic>
      <p:pic>
        <p:nvPicPr>
          <p:cNvPr id="2052" name="Picture 4" descr="C:\Users\Пользователь\Documents\ЕМА рисунки\детские писатели\Маленький принц\принц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22" y="1285860"/>
            <a:ext cx="1758745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J023289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07821" y="1142984"/>
            <a:ext cx="4945205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908050"/>
            <a:ext cx="7772400" cy="2663826"/>
          </a:xfrm>
        </p:spPr>
        <p:txBody>
          <a:bodyPr>
            <a:noAutofit/>
          </a:bodyPr>
          <a:lstStyle/>
          <a:p>
            <a:r>
              <a:rPr lang="ru-RU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Поговорим  </a:t>
            </a:r>
            <a:r>
              <a:rPr lang="ru-RU" sz="9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ru-RU" sz="9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9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 </a:t>
            </a:r>
            <a:r>
              <a:rPr lang="ru-RU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доброте</a:t>
            </a:r>
          </a:p>
        </p:txBody>
      </p:sp>
      <p:pic>
        <p:nvPicPr>
          <p:cNvPr id="2052" name="Picture 4" descr="J023406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071942"/>
            <a:ext cx="2923658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WordArt 5"/>
          <p:cNvSpPr>
            <a:spLocks noChangeArrowheads="1" noChangeShapeType="1" noTextEdit="1"/>
          </p:cNvSpPr>
          <p:nvPr/>
        </p:nvSpPr>
        <p:spPr bwMode="auto">
          <a:xfrm>
            <a:off x="714348" y="1142984"/>
            <a:ext cx="7643866" cy="4071966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chemeClr val="accent1">
                    <a:lumMod val="75000"/>
                  </a:schemeClr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доброта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42852"/>
            <a:ext cx="8964612" cy="1000132"/>
          </a:xfrm>
        </p:spPr>
        <p:txBody>
          <a:bodyPr>
            <a:normAutofit/>
          </a:bodyPr>
          <a:lstStyle/>
          <a:p>
            <a:r>
              <a:rPr lang="ru-RU" sz="4000" b="1" i="1" dirty="0">
                <a:solidFill>
                  <a:srgbClr val="C00000"/>
                </a:solidFill>
              </a:rPr>
              <a:t>Доброта…Добро… Что это такое?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68413"/>
            <a:ext cx="9144000" cy="5232421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b="1" i="1" dirty="0">
                <a:solidFill>
                  <a:srgbClr val="FF0000"/>
                </a:solidFill>
              </a:rPr>
              <a:t>Доброта</a:t>
            </a:r>
            <a:r>
              <a:rPr lang="ru-RU" sz="2800" b="1" dirty="0"/>
              <a:t> – отзывчивость, сочувствие, дружеское расположение к людям; всё положительное, хорошее, полезное. (Л.Толстой)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800" b="1" dirty="0"/>
          </a:p>
          <a:p>
            <a:pPr>
              <a:lnSpc>
                <a:spcPct val="80000"/>
              </a:lnSpc>
            </a:pPr>
            <a:r>
              <a:rPr lang="ru-RU" b="1" i="1" dirty="0">
                <a:solidFill>
                  <a:srgbClr val="FF0000"/>
                </a:solidFill>
              </a:rPr>
              <a:t>Доброта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/>
              <a:t>– это как сказочный цветок, который может расцвести в душе каждого из нас.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800" b="1" dirty="0"/>
          </a:p>
          <a:p>
            <a:pPr>
              <a:lnSpc>
                <a:spcPct val="80000"/>
              </a:lnSpc>
            </a:pPr>
            <a:r>
              <a:rPr lang="ru-RU" b="1" i="1" dirty="0">
                <a:solidFill>
                  <a:srgbClr val="FF0000"/>
                </a:solidFill>
              </a:rPr>
              <a:t>Доброта</a:t>
            </a:r>
            <a:r>
              <a:rPr lang="ru-RU" sz="2800" b="1" dirty="0"/>
              <a:t> – это стремление человека дать полное счастье всем людям, всему человечеству.</a:t>
            </a:r>
          </a:p>
          <a:p>
            <a:pPr>
              <a:lnSpc>
                <a:spcPct val="80000"/>
              </a:lnSpc>
            </a:pPr>
            <a:endParaRPr lang="ru-RU" sz="2800" b="1" dirty="0"/>
          </a:p>
          <a:p>
            <a:pPr>
              <a:lnSpc>
                <a:spcPct val="80000"/>
              </a:lnSpc>
            </a:pPr>
            <a:r>
              <a:rPr lang="ru-RU" sz="2800" b="1" dirty="0"/>
              <a:t>Против всего можно устоять, но не против </a:t>
            </a:r>
            <a:r>
              <a:rPr lang="ru-RU" b="1" i="1" dirty="0">
                <a:solidFill>
                  <a:srgbClr val="C00000"/>
                </a:solidFill>
              </a:rPr>
              <a:t>доброты</a:t>
            </a:r>
            <a:r>
              <a:rPr lang="ru-RU" sz="2800" b="1" dirty="0"/>
              <a:t>. (Ж.Ж. Руссо)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98" decel="1000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Oval 4"/>
          <p:cNvSpPr>
            <a:spLocks noChangeArrowheads="1"/>
          </p:cNvSpPr>
          <p:nvPr/>
        </p:nvSpPr>
        <p:spPr bwMode="auto">
          <a:xfrm>
            <a:off x="3857620" y="0"/>
            <a:ext cx="1150938" cy="27813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wrap="none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Доброжелательный</a:t>
            </a:r>
          </a:p>
        </p:txBody>
      </p:sp>
      <p:sp>
        <p:nvSpPr>
          <p:cNvPr id="22533" name="Oval 5"/>
          <p:cNvSpPr>
            <a:spLocks noChangeArrowheads="1"/>
          </p:cNvSpPr>
          <p:nvPr/>
        </p:nvSpPr>
        <p:spPr bwMode="auto">
          <a:xfrm>
            <a:off x="3786182" y="4149725"/>
            <a:ext cx="1150938" cy="2708275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wrap="none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Добросердечный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2534" name="Oval 6"/>
          <p:cNvSpPr>
            <a:spLocks noChangeArrowheads="1"/>
          </p:cNvSpPr>
          <p:nvPr/>
        </p:nvSpPr>
        <p:spPr bwMode="auto">
          <a:xfrm rot="5221345">
            <a:off x="6143052" y="1958106"/>
            <a:ext cx="1150937" cy="2808287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10800000" vert="eaVert" wrap="none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Добродушный</a:t>
            </a:r>
          </a:p>
        </p:txBody>
      </p:sp>
      <p:sp>
        <p:nvSpPr>
          <p:cNvPr id="22535" name="Oval 7"/>
          <p:cNvSpPr>
            <a:spLocks noChangeArrowheads="1"/>
          </p:cNvSpPr>
          <p:nvPr/>
        </p:nvSpPr>
        <p:spPr bwMode="auto">
          <a:xfrm rot="5221345">
            <a:off x="1356706" y="2100982"/>
            <a:ext cx="1150937" cy="2808287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10800000" vert="eaVert" wrap="none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Добронравный</a:t>
            </a:r>
          </a:p>
        </p:txBody>
      </p:sp>
      <p:sp>
        <p:nvSpPr>
          <p:cNvPr id="22536" name="Oval 8"/>
          <p:cNvSpPr>
            <a:spLocks noChangeArrowheads="1"/>
          </p:cNvSpPr>
          <p:nvPr/>
        </p:nvSpPr>
        <p:spPr bwMode="auto">
          <a:xfrm rot="3336305">
            <a:off x="5623134" y="578261"/>
            <a:ext cx="1150937" cy="2808288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10800000" vert="eaVert" wrap="none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Добродетельный</a:t>
            </a:r>
          </a:p>
        </p:txBody>
      </p:sp>
      <p:sp>
        <p:nvSpPr>
          <p:cNvPr id="22538" name="Oval 10"/>
          <p:cNvSpPr>
            <a:spLocks noChangeArrowheads="1"/>
          </p:cNvSpPr>
          <p:nvPr/>
        </p:nvSpPr>
        <p:spPr bwMode="auto">
          <a:xfrm rot="3422010">
            <a:off x="1957302" y="3502328"/>
            <a:ext cx="1150937" cy="273685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10800000" vert="eaVert" wrap="none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Добропорядочный</a:t>
            </a:r>
          </a:p>
        </p:txBody>
      </p:sp>
      <p:sp>
        <p:nvSpPr>
          <p:cNvPr id="22539" name="Oval 11"/>
          <p:cNvSpPr>
            <a:spLocks noChangeArrowheads="1"/>
          </p:cNvSpPr>
          <p:nvPr/>
        </p:nvSpPr>
        <p:spPr bwMode="auto">
          <a:xfrm rot="7324557">
            <a:off x="5634799" y="3401013"/>
            <a:ext cx="1150938" cy="2808287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10800000" vert="eaVert" wrap="none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Добросовестный</a:t>
            </a:r>
          </a:p>
        </p:txBody>
      </p:sp>
      <p:sp>
        <p:nvSpPr>
          <p:cNvPr id="22540" name="Oval 12"/>
          <p:cNvSpPr>
            <a:spLocks noChangeArrowheads="1"/>
          </p:cNvSpPr>
          <p:nvPr/>
        </p:nvSpPr>
        <p:spPr bwMode="auto">
          <a:xfrm rot="7413606">
            <a:off x="2025289" y="653747"/>
            <a:ext cx="1150938" cy="2735263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10800000" vert="eaVert" wrap="none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Добродетель</a:t>
            </a:r>
          </a:p>
        </p:txBody>
      </p:sp>
      <p:sp>
        <p:nvSpPr>
          <p:cNvPr id="22541" name="Oval 13"/>
          <p:cNvSpPr>
            <a:spLocks noChangeArrowheads="1"/>
          </p:cNvSpPr>
          <p:nvPr/>
        </p:nvSpPr>
        <p:spPr bwMode="auto">
          <a:xfrm>
            <a:off x="3286116" y="2571744"/>
            <a:ext cx="2071702" cy="1800225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ДОБРО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253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2253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2253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2253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70" decel="100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770" decel="100000"/>
                                        <p:tgtEl>
                                          <p:spTgt spid="2253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0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70" decel="1000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770" decel="100000"/>
                                        <p:tgtEl>
                                          <p:spTgt spid="2253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5" dur="77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7" dur="77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9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70" decel="1000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770" decel="100000"/>
                                        <p:tgtEl>
                                          <p:spTgt spid="2253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4" dur="77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6" dur="77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8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70" decel="1000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770" decel="100000"/>
                                        <p:tgtEl>
                                          <p:spTgt spid="2254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3" dur="77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5" dur="77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7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70" decel="1000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770" decel="100000"/>
                                        <p:tgtEl>
                                          <p:spTgt spid="2254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2" dur="77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4" dur="77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animBg="1"/>
      <p:bldP spid="22533" grpId="0" animBg="1"/>
      <p:bldP spid="22534" grpId="0" animBg="1"/>
      <p:bldP spid="22535" grpId="0" animBg="1"/>
      <p:bldP spid="22536" grpId="0" animBg="1"/>
      <p:bldP spid="22538" grpId="0" animBg="1"/>
      <p:bldP spid="22539" grpId="0" animBg="1"/>
      <p:bldP spid="22540" grpId="0" animBg="1"/>
      <p:bldP spid="2254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3714752"/>
            <a:ext cx="74295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Игра « Добрый или злой ?»</a:t>
            </a:r>
            <a:endParaRPr lang="ru-RU" sz="48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 contrast="18000"/>
          </a:blip>
          <a:srcRect/>
          <a:stretch>
            <a:fillRect/>
          </a:stretch>
        </p:blipFill>
        <p:spPr bwMode="auto">
          <a:xfrm>
            <a:off x="-285784" y="0"/>
            <a:ext cx="2643206" cy="3256165"/>
          </a:xfrm>
          <a:prstGeom prst="rect">
            <a:avLst/>
          </a:prstGeom>
          <a:noFill/>
        </p:spPr>
      </p:pic>
      <p:pic>
        <p:nvPicPr>
          <p:cNvPr id="6" name="Picture 5" descr="15C4FD02"/>
          <p:cNvPicPr>
            <a:picLocks noChangeAspect="1" noChangeArrowheads="1"/>
          </p:cNvPicPr>
          <p:nvPr/>
        </p:nvPicPr>
        <p:blipFill>
          <a:blip r:embed="rId3">
            <a:lum contrast="30000"/>
          </a:blip>
          <a:srcRect/>
          <a:stretch>
            <a:fillRect/>
          </a:stretch>
        </p:blipFill>
        <p:spPr bwMode="auto">
          <a:xfrm>
            <a:off x="5143504" y="285728"/>
            <a:ext cx="2373317" cy="35087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92" r="5727"/>
          <a:stretch>
            <a:fillRect/>
          </a:stretch>
        </p:blipFill>
        <p:spPr bwMode="auto">
          <a:xfrm>
            <a:off x="2643174" y="357166"/>
            <a:ext cx="2745805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143636" y="928670"/>
            <a:ext cx="3197234" cy="3530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57290" y="1142984"/>
            <a:ext cx="2000264" cy="2763574"/>
          </a:xfrm>
          <a:prstGeom prst="rect">
            <a:avLst/>
          </a:prstGeom>
          <a:noFill/>
        </p:spPr>
      </p:pic>
      <p:pic>
        <p:nvPicPr>
          <p:cNvPr id="2050" name="Picture 2" descr="F:\Незнайка\1951.gif"/>
          <p:cNvPicPr>
            <a:picLocks noChangeAspect="1" noChangeArrowheads="1"/>
          </p:cNvPicPr>
          <p:nvPr/>
        </p:nvPicPr>
        <p:blipFill>
          <a:blip r:embed="rId7">
            <a:lum bright="10000" contrast="40000"/>
          </a:blip>
          <a:srcRect/>
          <a:stretch>
            <a:fillRect/>
          </a:stretch>
        </p:blipFill>
        <p:spPr bwMode="auto">
          <a:xfrm flipH="1">
            <a:off x="5962623" y="3429000"/>
            <a:ext cx="3181377" cy="3181377"/>
          </a:xfrm>
          <a:prstGeom prst="rect">
            <a:avLst/>
          </a:prstGeom>
          <a:noFill/>
        </p:spPr>
      </p:pic>
      <p:pic>
        <p:nvPicPr>
          <p:cNvPr id="11" name="Picture 6" descr="Дюймовочка3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285720" y="3143248"/>
            <a:ext cx="3143240" cy="3132694"/>
          </a:xfrm>
          <a:prstGeom prst="rect">
            <a:avLst/>
          </a:prstGeom>
          <a:noFill/>
        </p:spPr>
      </p:pic>
      <p:pic>
        <p:nvPicPr>
          <p:cNvPr id="12" name="Picture 6" descr="im0337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30000"/>
          </a:blip>
          <a:srcRect/>
          <a:stretch>
            <a:fillRect/>
          </a:stretch>
        </p:blipFill>
        <p:spPr bwMode="auto">
          <a:xfrm flipH="1">
            <a:off x="2643174" y="3071810"/>
            <a:ext cx="3929090" cy="35445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133</Words>
  <Application>Microsoft Office PowerPoint</Application>
  <PresentationFormat>Экран (4:3)</PresentationFormat>
  <Paragraphs>45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Поговорим   о доброте</vt:lpstr>
      <vt:lpstr>Слайд 6</vt:lpstr>
      <vt:lpstr>Доброта…Добро… Что это такое?</vt:lpstr>
      <vt:lpstr>Слайд 8</vt:lpstr>
      <vt:lpstr>Слайд 9</vt:lpstr>
      <vt:lpstr>Слайд 10</vt:lpstr>
      <vt:lpstr>Слайд 11</vt:lpstr>
      <vt:lpstr>Слайд 12</vt:lpstr>
    </vt:vector>
  </TitlesOfParts>
  <Company>acer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Ефимова</dc:creator>
  <cp:lastModifiedBy>Ефимова</cp:lastModifiedBy>
  <cp:revision>3</cp:revision>
  <dcterms:created xsi:type="dcterms:W3CDTF">2010-02-12T11:39:49Z</dcterms:created>
  <dcterms:modified xsi:type="dcterms:W3CDTF">2010-02-13T01:35:25Z</dcterms:modified>
</cp:coreProperties>
</file>