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7" r:id="rId13"/>
    <p:sldId id="258" r:id="rId14"/>
    <p:sldId id="259" r:id="rId15"/>
    <p:sldId id="260" r:id="rId16"/>
    <p:sldId id="261" r:id="rId17"/>
    <p:sldId id="262" r:id="rId18"/>
    <p:sldId id="266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ts val="600"/>
      </a:spcBef>
      <a:spcAft>
        <a:spcPct val="0"/>
      </a:spcAft>
      <a:buClr>
        <a:schemeClr val="accent1"/>
      </a:buClr>
      <a:buSzPct val="80000"/>
      <a:buFont typeface="Wingdings 2" pitchFamily="18" charset="2"/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ts val="600"/>
      </a:spcBef>
      <a:spcAft>
        <a:spcPct val="0"/>
      </a:spcAft>
      <a:buClr>
        <a:schemeClr val="accent1"/>
      </a:buClr>
      <a:buSzPct val="80000"/>
      <a:buFont typeface="Wingdings 2" pitchFamily="18" charset="2"/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ts val="600"/>
      </a:spcBef>
      <a:spcAft>
        <a:spcPct val="0"/>
      </a:spcAft>
      <a:buClr>
        <a:schemeClr val="accent1"/>
      </a:buClr>
      <a:buSzPct val="80000"/>
      <a:buFont typeface="Wingdings 2" pitchFamily="18" charset="2"/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ts val="600"/>
      </a:spcBef>
      <a:spcAft>
        <a:spcPct val="0"/>
      </a:spcAft>
      <a:buClr>
        <a:schemeClr val="accent1"/>
      </a:buClr>
      <a:buSzPct val="80000"/>
      <a:buFont typeface="Wingdings 2" pitchFamily="18" charset="2"/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ts val="600"/>
      </a:spcBef>
      <a:spcAft>
        <a:spcPct val="0"/>
      </a:spcAft>
      <a:buClr>
        <a:schemeClr val="accent1"/>
      </a:buClr>
      <a:buSzPct val="80000"/>
      <a:buFont typeface="Wingdings 2" pitchFamily="18" charset="2"/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rgbClr val="320E04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CF3133-1EDD-4084-8E54-A3C0717B2A97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B56358-E5FF-4BAF-91A7-80ACB916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4239-107B-4CF9-8749-A567688B6000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AF3D-54EE-4A05-A46A-5EFA6EAD9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56CC-DEA1-49DC-B3FA-929FB4185CF1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86C5-8927-4F3A-B34C-9EF0F5225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6564-832A-4BF5-87D4-A9ADA2F19411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97B80-ED16-40F2-81A1-9359F03B2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DCBA8A-FB84-4214-BB90-6C15FA24265C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974EA-4A23-4A98-A227-F05F0F3BE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94B2-B824-4C6C-AC83-A74FA6859710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2E92-D7CB-4847-813A-F1681BA40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92A877-91C8-4907-A731-3FDBCDE030EC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DA2A50-84F9-461A-8E4A-5CA68C01B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E1DC4-703C-43AA-83FE-C7054ED44E11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F479-BE38-422D-83BC-D78FE3708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4A32A8-4BD2-4DA8-BD38-A5AD992AF903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B1A7C2-1686-407B-9509-651420427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DFED7E-AE86-43A2-8BEC-274D9BB87A3F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60A38-2487-4F45-A169-1542A99FD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fontAlgn="auto">
              <a:lnSpc>
                <a:spcPts val="3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3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709F4-2819-4AA8-8491-DE17209A92C0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3D309C-BBFB-4E28-AB00-47A32056D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F01B520-8DDF-4F0C-A18A-B8A44022A8DE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FD07525-CAC5-4A5F-9DBC-534F927DB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6" r:id="rId10"/>
    <p:sldLayoutId id="2147483767" r:id="rId11"/>
  </p:sldLayoutIdLst>
  <p:transition spd="med"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57188"/>
            <a:ext cx="8358187" cy="2500312"/>
          </a:xfrm>
        </p:spPr>
        <p:txBody>
          <a:bodyPr>
            <a:noAutofit/>
          </a:bodyPr>
          <a:lstStyle/>
          <a:p>
            <a:pPr marL="26988" algn="ctr" eaLnBrk="1" hangingPunct="1"/>
            <a:r>
              <a:rPr lang="ru-RU" sz="3200" smtClean="0">
                <a:solidFill>
                  <a:srgbClr val="320E04"/>
                </a:solidFill>
                <a:latin typeface="Arial" charset="0"/>
              </a:rPr>
              <a:t>Урок по роману </a:t>
            </a:r>
          </a:p>
          <a:p>
            <a:pPr marL="26988" algn="ctr" eaLnBrk="1" hangingPunct="1"/>
            <a:r>
              <a:rPr lang="ru-RU" sz="3200" smtClean="0">
                <a:solidFill>
                  <a:srgbClr val="320E04"/>
                </a:solidFill>
                <a:latin typeface="Arial" charset="0"/>
              </a:rPr>
              <a:t>И.С.Тургенева «Отцы и дети» </a:t>
            </a:r>
          </a:p>
          <a:p>
            <a:pPr marL="26988" algn="ctr" eaLnBrk="1" hangingPunct="1"/>
            <a:r>
              <a:rPr lang="ru-RU" sz="3200" smtClean="0">
                <a:solidFill>
                  <a:srgbClr val="320E04"/>
                </a:solidFill>
                <a:latin typeface="Arial" charset="0"/>
              </a:rPr>
              <a:t>в форме заседания </a:t>
            </a:r>
            <a:r>
              <a:rPr lang="en-US" sz="3200" smtClean="0">
                <a:solidFill>
                  <a:srgbClr val="320E04"/>
                </a:solidFill>
                <a:latin typeface="Arial" charset="0"/>
              </a:rPr>
              <a:t>PR</a:t>
            </a:r>
            <a:r>
              <a:rPr lang="ru-RU" sz="3200" smtClean="0">
                <a:solidFill>
                  <a:srgbClr val="320E04"/>
                </a:solidFill>
                <a:latin typeface="Arial" charset="0"/>
              </a:rPr>
              <a:t>-кампании</a:t>
            </a:r>
            <a:endParaRPr lang="ru-RU" sz="3200" smtClean="0">
              <a:solidFill>
                <a:srgbClr val="320E04"/>
              </a:solidFill>
              <a:latin typeface="Arial Black" pitchFamily="34" charset="0"/>
            </a:endParaRPr>
          </a:p>
        </p:txBody>
      </p:sp>
      <p:pic>
        <p:nvPicPr>
          <p:cNvPr id="13314" name="Picture 2" descr="D:\Фотки\200px-Otsy18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857500"/>
            <a:ext cx="2786062" cy="350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 descr="D:\Фотки\1078301052(s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881308"/>
            <a:ext cx="2536048" cy="3381397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effectLst/>
                <a:latin typeface="Arial" charset="0"/>
              </a:rPr>
              <a:t>Задание на дом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Написать рецензию (положительную или отрицательную) на фильм по роману И.С.Тургенева «Отцы и дети»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effectLst/>
                <a:latin typeface="Arial" charset="0"/>
              </a:rPr>
              <a:t>Заключение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Подведем итоги нашего урока, проведенного в форме задания </a:t>
            </a:r>
            <a:r>
              <a:rPr lang="en-US" smtClean="0">
                <a:latin typeface="Arial" charset="0"/>
              </a:rPr>
              <a:t>PR</a:t>
            </a:r>
            <a:r>
              <a:rPr lang="ru-RU" smtClean="0">
                <a:latin typeface="Arial" charset="0"/>
              </a:rPr>
              <a:t>-агентства, которое «раскручивало» роман И.С.Тургенева «Отцы и дети». 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Как вы думаете, удалось ли нам создать действительно конкурентную продукцию?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  </a:t>
            </a:r>
            <a:r>
              <a:rPr lang="ru-RU" i="1" smtClean="0">
                <a:latin typeface="Arial" charset="0"/>
              </a:rPr>
              <a:t>Учащиеся делятся впечатлениями об уроке.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1000125" y="500063"/>
            <a:ext cx="7358063" cy="52149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/>
              <a:t>    </a:t>
            </a:r>
            <a:r>
              <a:rPr lang="ru-RU" b="1" u="sng" smtClean="0"/>
              <a:t> </a:t>
            </a:r>
            <a:r>
              <a:rPr lang="ru-RU" b="1" u="sng" smtClean="0">
                <a:latin typeface="Arial" charset="0"/>
              </a:rPr>
              <a:t>Словарная работа</a:t>
            </a:r>
          </a:p>
          <a:p>
            <a:pPr eaLnBrk="1" hangingPunct="1">
              <a:buFont typeface="Wingdings 2" pitchFamily="18" charset="2"/>
              <a:buNone/>
            </a:pPr>
            <a:endParaRPr lang="ru-RU" b="1" u="sng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b="1" u="sng" smtClean="0"/>
              <a:t>PR</a:t>
            </a:r>
            <a:r>
              <a:rPr lang="en-US" smtClean="0"/>
              <a:t> </a:t>
            </a:r>
            <a:r>
              <a:rPr lang="ru-RU" smtClean="0"/>
              <a:t> (</a:t>
            </a:r>
            <a:r>
              <a:rPr lang="ru-RU" i="1" smtClean="0"/>
              <a:t>англ</a:t>
            </a:r>
            <a:r>
              <a:rPr lang="ru-RU" smtClean="0"/>
              <a:t>. </a:t>
            </a:r>
            <a:r>
              <a:rPr lang="ru-RU" i="1" smtClean="0"/>
              <a:t>Public Relations</a:t>
            </a:r>
            <a:r>
              <a:rPr lang="ru-RU" smtClean="0"/>
              <a:t> — связи с общественностью, отношения с общественностью</a:t>
            </a:r>
            <a:r>
              <a:rPr lang="en-US" smtClean="0"/>
              <a:t>) -</a:t>
            </a:r>
            <a:r>
              <a:rPr lang="ru-RU" smtClean="0"/>
              <a:t> особый вид деятельности, направленный на формирование общественного мнения по широкому спектру вопросов (политическая акция, избирательная кампания, бизнес, производство, реклама и </a:t>
            </a:r>
            <a:r>
              <a:rPr lang="ru-RU" smtClean="0">
                <a:latin typeface="Arial" charset="0"/>
              </a:rPr>
              <a:t>др.</a:t>
            </a:r>
            <a:r>
              <a:rPr lang="ru-RU" smtClean="0"/>
              <a:t>).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785813" y="642938"/>
            <a:ext cx="8143875" cy="5429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    </a:t>
            </a:r>
            <a:r>
              <a:rPr lang="en-US" b="1" u="sng" smtClean="0"/>
              <a:t>PR – </a:t>
            </a:r>
            <a:r>
              <a:rPr lang="ru-RU" b="1" u="sng" smtClean="0"/>
              <a:t>агентство </a:t>
            </a:r>
            <a:r>
              <a:rPr lang="ru-RU" smtClean="0"/>
              <a:t>- представительное учреждение,</a:t>
            </a:r>
            <a:br>
              <a:rPr lang="ru-RU" smtClean="0"/>
            </a:br>
            <a:r>
              <a:rPr lang="ru-RU" smtClean="0"/>
              <a:t>занимающиеся созданием благоприятного имиджа конкретной организации, ее представителей, конкретной личности, продукта или идеи в глазах общественности и социальных групп: акционеров, финансовых кругов и т.д.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1071563" y="428625"/>
            <a:ext cx="7497762" cy="4800600"/>
          </a:xfrm>
        </p:spPr>
        <p:txBody>
          <a:bodyPr/>
          <a:lstStyle/>
          <a:p>
            <a:pPr eaLnBrk="1" hangingPunct="1"/>
            <a:r>
              <a:rPr lang="en-US" b="1" u="sng" smtClean="0"/>
              <a:t>PR – </a:t>
            </a:r>
            <a:r>
              <a:rPr lang="ru-RU" b="1" u="sng" smtClean="0"/>
              <a:t>кампания </a:t>
            </a:r>
            <a:r>
              <a:rPr lang="ru-RU" smtClean="0"/>
              <a:t>- совокупность мероприятий, направленных на установление взаимовыгодных, гармоничных отношений между организацией и общественностью, от которой зависит успех функционирования этой организации.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1000125" y="857250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endParaRPr lang="ru-RU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</a:t>
            </a:r>
            <a:r>
              <a:rPr lang="ru-RU" b="1" u="sng" smtClean="0"/>
              <a:t>Слоган</a:t>
            </a:r>
            <a:r>
              <a:rPr lang="ru-RU" smtClean="0"/>
              <a:t>  — лаконичная, легко запоминающаяся фраза, выражающая суть рекламного сообщения.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1071563" y="785813"/>
            <a:ext cx="749776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</a:t>
            </a:r>
            <a:endParaRPr lang="ru-RU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</a:t>
            </a:r>
            <a:r>
              <a:rPr lang="ru-RU" b="1" u="sng" smtClean="0"/>
              <a:t> Саундтрек </a:t>
            </a:r>
            <a:r>
              <a:rPr lang="ru-RU" smtClean="0"/>
              <a:t>(англ. </a:t>
            </a:r>
            <a:r>
              <a:rPr lang="ru-RU" i="1" smtClean="0"/>
              <a:t>soundtrack, разг.</a:t>
            </a:r>
            <a:r>
              <a:rPr lang="ru-RU" smtClean="0"/>
              <a:t>)-звуковая дорожка. Музыкальное оформление какого-либо материала, например, фильма, мультфильма.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1214438" y="642938"/>
            <a:ext cx="749776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endParaRPr lang="ru-RU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</a:t>
            </a:r>
            <a:r>
              <a:rPr lang="ru-RU" smtClean="0"/>
              <a:t> </a:t>
            </a:r>
            <a:r>
              <a:rPr lang="ru-RU" b="1" u="sng" smtClean="0"/>
              <a:t>Креатив</a:t>
            </a:r>
            <a:r>
              <a:rPr lang="ru-RU" smtClean="0"/>
              <a:t> - творческие способности индивида, характеризующиеся готовностью к созданию принципиально новых идей, отклоняющихся от традиционных или принятых схем мышления.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Литература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1. Л.И.Абдулина, Н.Н.Будникова, Г.И.Полторжицкая.</a:t>
            </a:r>
          </a:p>
          <a:p>
            <a:r>
              <a:rPr lang="ru-RU" smtClean="0">
                <a:latin typeface="Arial" charset="0"/>
              </a:rPr>
              <a:t>Нетрадиционные уроки литературы. 5 – 11 классы.</a:t>
            </a:r>
          </a:p>
          <a:p>
            <a:r>
              <a:rPr lang="ru-RU" smtClean="0">
                <a:latin typeface="Arial" charset="0"/>
              </a:rPr>
              <a:t>Москава, «Вако», 2011</a:t>
            </a: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Arial" charset="0"/>
              </a:rPr>
              <a:t>Цели урока: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углубить представление учащихся о романе И.С.Тургенева «Отцы и дети»;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познакомить учащихся с журналистской терминологией;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развивать и совершенствовать монологическую речь, творческие способности учащихся;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способствовать социализации учащихся.</a:t>
            </a:r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Вступление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 Ребята, вы познакомились с романом И.С.Тургенева «Отцы и дети». Скажите, только честно, будут ли люди это произведение буквально «сметать» с книжных полок магазинов и библиотек?  </a:t>
            </a:r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Приглашение к игре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 Наверное, нет. А давайте попробуем развернуть </a:t>
            </a:r>
            <a:r>
              <a:rPr lang="en-US" smtClean="0"/>
              <a:t>PR – </a:t>
            </a:r>
            <a:r>
              <a:rPr lang="ru-RU" smtClean="0">
                <a:latin typeface="Arial" charset="0"/>
              </a:rPr>
              <a:t>кампанию по «раскрутке» этого великого произведения.</a:t>
            </a:r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effectLst/>
                <a:latin typeface="Arial" charset="0"/>
              </a:rPr>
              <a:t>Организация работы </a:t>
            </a:r>
            <a:r>
              <a:rPr lang="en-US" sz="3200" smtClean="0">
                <a:effectLst/>
              </a:rPr>
              <a:t>PR – </a:t>
            </a:r>
            <a:r>
              <a:rPr lang="ru-RU" sz="3200" smtClean="0">
                <a:effectLst/>
                <a:latin typeface="Arial" charset="0"/>
              </a:rPr>
              <a:t>агентства</a:t>
            </a:r>
            <a:r>
              <a:rPr lang="ru-RU" sz="3900" smtClean="0">
                <a:effectLst/>
                <a:latin typeface="Arial" charset="0"/>
              </a:rPr>
              <a:t>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 Представьте: мы сотрудники </a:t>
            </a:r>
            <a:r>
              <a:rPr lang="en-US" smtClean="0"/>
              <a:t>PR – </a:t>
            </a:r>
            <a:r>
              <a:rPr lang="ru-RU" smtClean="0">
                <a:latin typeface="Arial" charset="0"/>
              </a:rPr>
              <a:t>агентства. К нам поступил заказ на «раскрутку» романа И.С.Тургенева «Отцы и дети». Наш клиент, поклонник творчества великого писателя, готов вложить любые средства для этой цели.</a:t>
            </a:r>
          </a:p>
          <a:p>
            <a:r>
              <a:rPr lang="ru-RU" smtClean="0">
                <a:latin typeface="Arial" charset="0"/>
              </a:rPr>
              <a:t>- С чего начнем? Какие будут предложения?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effectLst/>
                <a:latin typeface="Arial" charset="0"/>
              </a:rPr>
              <a:t>План  проведения </a:t>
            </a:r>
            <a:r>
              <a:rPr lang="en-US" sz="3200" smtClean="0">
                <a:effectLst/>
                <a:latin typeface="Arial" charset="0"/>
              </a:rPr>
              <a:t>PR</a:t>
            </a:r>
            <a:r>
              <a:rPr lang="en-US" smtClean="0">
                <a:effectLst/>
                <a:latin typeface="Arial" charset="0"/>
              </a:rPr>
              <a:t>-</a:t>
            </a:r>
            <a:r>
              <a:rPr lang="ru-RU" sz="3200" smtClean="0">
                <a:effectLst/>
                <a:latin typeface="Arial" charset="0"/>
              </a:rPr>
              <a:t>кампании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Предложения учащихся: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экранизация романа;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съемки рекламы;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выбор саундтрека к фильму;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создание телевизионной версии в формате мини-сериала;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- создание клипа и его ротация на ведущих музыкальных каналах страны;</a:t>
            </a: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 публикация интервью с актерами фильма;</a:t>
            </a:r>
          </a:p>
          <a:p>
            <a:r>
              <a:rPr lang="ru-RU" smtClean="0">
                <a:latin typeface="Arial" charset="0"/>
              </a:rPr>
              <a:t>- выбор слогана, отражающего концепцию </a:t>
            </a:r>
            <a:r>
              <a:rPr lang="en-US" smtClean="0"/>
              <a:t>PR – </a:t>
            </a:r>
            <a:r>
              <a:rPr lang="ru-RU" smtClean="0">
                <a:latin typeface="Arial" charset="0"/>
              </a:rPr>
              <a:t>кампании;</a:t>
            </a: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effectLst/>
                <a:latin typeface="Arial" charset="0"/>
              </a:rPr>
              <a:t>Работа в группах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Учащиеся распределяются по группам, выбирая для себя роли:</a:t>
            </a:r>
          </a:p>
          <a:p>
            <a:r>
              <a:rPr lang="ru-RU" i="1" smtClean="0">
                <a:latin typeface="Arial" charset="0"/>
              </a:rPr>
              <a:t>-</a:t>
            </a:r>
            <a:r>
              <a:rPr lang="ru-RU" smtClean="0">
                <a:latin typeface="Arial" charset="0"/>
              </a:rPr>
              <a:t>музыкальные редакторы</a:t>
            </a:r>
            <a:r>
              <a:rPr lang="ru-RU" i="1" smtClean="0">
                <a:latin typeface="Arial" charset="0"/>
              </a:rPr>
              <a:t> – подбор яркого музыкального произведения для саундтрека, клипа;</a:t>
            </a:r>
          </a:p>
          <a:p>
            <a:r>
              <a:rPr lang="ru-RU" i="1" smtClean="0">
                <a:latin typeface="Arial" charset="0"/>
              </a:rPr>
              <a:t>- </a:t>
            </a:r>
            <a:r>
              <a:rPr lang="ru-RU" smtClean="0">
                <a:latin typeface="Arial" charset="0"/>
              </a:rPr>
              <a:t>журналисты</a:t>
            </a:r>
            <a:r>
              <a:rPr lang="ru-RU" i="1" smtClean="0">
                <a:latin typeface="Arial" charset="0"/>
              </a:rPr>
              <a:t> – написать анонсы к фильму;</a:t>
            </a:r>
          </a:p>
          <a:p>
            <a:r>
              <a:rPr lang="ru-RU" i="1" smtClean="0">
                <a:latin typeface="Arial" charset="0"/>
              </a:rPr>
              <a:t>- </a:t>
            </a:r>
            <a:r>
              <a:rPr lang="ru-RU" smtClean="0">
                <a:latin typeface="Arial" charset="0"/>
              </a:rPr>
              <a:t>режиссер и его помощники</a:t>
            </a:r>
            <a:r>
              <a:rPr lang="ru-RU" i="1" smtClean="0">
                <a:latin typeface="Arial" charset="0"/>
              </a:rPr>
              <a:t> – подбор актеров к фильму.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effectLst/>
                <a:latin typeface="Arial" charset="0"/>
              </a:rPr>
              <a:t>Проверка выполненной работы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smtClean="0">
                <a:latin typeface="Arial" charset="0"/>
              </a:rPr>
              <a:t>1. Слоган – «</a:t>
            </a:r>
            <a:r>
              <a:rPr lang="ru-RU" sz="2800" i="1" smtClean="0">
                <a:latin typeface="Arial" charset="0"/>
              </a:rPr>
              <a:t>Без любви нет жизни»</a:t>
            </a:r>
          </a:p>
          <a:p>
            <a:r>
              <a:rPr lang="ru-RU" sz="2800" i="1" smtClean="0">
                <a:latin typeface="Arial" charset="0"/>
              </a:rPr>
              <a:t>2. Обсуждение сюжета рекламного ролика.</a:t>
            </a:r>
          </a:p>
          <a:p>
            <a:r>
              <a:rPr lang="ru-RU" sz="2800" i="1" smtClean="0">
                <a:latin typeface="Arial" charset="0"/>
              </a:rPr>
              <a:t>3. Обсуждение сюжета клипа (самые яркие моменты романа).</a:t>
            </a:r>
          </a:p>
          <a:p>
            <a:r>
              <a:rPr lang="ru-RU" sz="2800" i="1" smtClean="0">
                <a:latin typeface="Arial" charset="0"/>
              </a:rPr>
              <a:t>4. Прослушивание версии саундтрека.</a:t>
            </a:r>
          </a:p>
          <a:p>
            <a:r>
              <a:rPr lang="ru-RU" sz="2800" i="1" smtClean="0">
                <a:latin typeface="Arial" charset="0"/>
              </a:rPr>
              <a:t>5. Обсуждение вариантов анонса.</a:t>
            </a:r>
          </a:p>
          <a:p>
            <a:r>
              <a:rPr lang="ru-RU" sz="2800" i="1" smtClean="0">
                <a:latin typeface="Arial" charset="0"/>
              </a:rPr>
              <a:t>6. Подбор актеров на главные роли.</a:t>
            </a:r>
          </a:p>
        </p:txBody>
      </p:sp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</TotalTime>
  <Words>415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Calibri</vt:lpstr>
      <vt:lpstr>Constantia</vt:lpstr>
      <vt:lpstr>Wingdings 2</vt:lpstr>
      <vt:lpstr>Verdana</vt:lpstr>
      <vt:lpstr>Arial Black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Цели урока:</vt:lpstr>
      <vt:lpstr>Вступление</vt:lpstr>
      <vt:lpstr>Приглашение к игре</vt:lpstr>
      <vt:lpstr>Организация работы PR – агентства </vt:lpstr>
      <vt:lpstr>План  проведения PR-кампании</vt:lpstr>
      <vt:lpstr>Слайд 7</vt:lpstr>
      <vt:lpstr>Работа в группах</vt:lpstr>
      <vt:lpstr>Проверка выполненной работы</vt:lpstr>
      <vt:lpstr>Задание на дом</vt:lpstr>
      <vt:lpstr>Заключение</vt:lpstr>
      <vt:lpstr>Слайд 12</vt:lpstr>
      <vt:lpstr>Слайд 13</vt:lpstr>
      <vt:lpstr>Слайд 14</vt:lpstr>
      <vt:lpstr>Слайд 15</vt:lpstr>
      <vt:lpstr>Слайд 16</vt:lpstr>
      <vt:lpstr>Слайд 17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Ильмира</dc:creator>
  <cp:lastModifiedBy>User</cp:lastModifiedBy>
  <cp:revision>15</cp:revision>
  <dcterms:created xsi:type="dcterms:W3CDTF">2011-12-13T17:16:25Z</dcterms:created>
  <dcterms:modified xsi:type="dcterms:W3CDTF">2012-09-25T19:02:05Z</dcterms:modified>
</cp:coreProperties>
</file>