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2" r:id="rId3"/>
    <p:sldId id="265" r:id="rId4"/>
    <p:sldId id="284" r:id="rId5"/>
    <p:sldId id="285" r:id="rId6"/>
    <p:sldId id="263" r:id="rId7"/>
    <p:sldId id="303" r:id="rId8"/>
    <p:sldId id="272" r:id="rId9"/>
    <p:sldId id="275" r:id="rId10"/>
    <p:sldId id="286" r:id="rId11"/>
    <p:sldId id="300" r:id="rId12"/>
    <p:sldId id="302" r:id="rId13"/>
    <p:sldId id="276" r:id="rId14"/>
    <p:sldId id="280" r:id="rId15"/>
    <p:sldId id="282" r:id="rId16"/>
    <p:sldId id="283" r:id="rId17"/>
    <p:sldId id="298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645B0-6C06-47B6-BA03-E745C91913C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DF0C44-76AD-4BC1-9244-3D250B18B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7E9AA-D08A-4A8F-842A-CABFF2E9005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D81CD-9D35-48D4-85E1-C7FDA094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8648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2DF-3B83-42E1-9F5F-2BBF0B6506B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BDA8-6FE4-4D07-BB6B-BA0AD6F4D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7116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A133-059B-48BF-8D78-D8B3C7D7AF4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C74F-180B-41F6-8998-E0C231AD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547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48AD-0E6D-4554-9754-B1DB95EB797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E777-F501-4ECB-854D-546E0C84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9475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3F778-F156-4835-83E1-CE44FAEA3002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57F699-97D6-47C8-8F67-7141470F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7484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B491-7EF5-4046-AB08-590F7098E5C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D914-7EC3-49E7-90D9-696D21046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9398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A812-6C12-42BD-8764-2D68B763620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949EA-6403-466D-9B5F-56120459D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62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0FBE-5562-454B-B9F6-F0E3B90AB50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C936-E2CB-4143-850E-D6A87FD20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51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5D407-4604-495C-8D98-4277987AAB6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46691-1DE2-4E9A-A41A-FDAF70C61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315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88A9DC-9181-42B5-B2C8-F64EB8EED51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99924-5EC8-48EF-AE6F-3C410CDB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9947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ACDBA-85A3-4F91-9118-5500FC9CC07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0F27D-0959-4690-8ADF-77F98E9ED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0707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8BCDA25-88B5-47A7-ABE1-60D762E725DD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C5A300C-F79C-4042-A971-380EF2449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5" r:id="rId3"/>
    <p:sldLayoutId id="2147483750" r:id="rId4"/>
    <p:sldLayoutId id="2147483756" r:id="rId5"/>
    <p:sldLayoutId id="2147483751" r:id="rId6"/>
    <p:sldLayoutId id="2147483757" r:id="rId7"/>
    <p:sldLayoutId id="2147483758" r:id="rId8"/>
    <p:sldLayoutId id="2147483759" r:id="rId9"/>
    <p:sldLayoutId id="2147483752" r:id="rId10"/>
    <p:sldLayoutId id="214748375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8358187" cy="4714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Профилактика эмоционального выгорания и поддержка психического здоровья педагогов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5286375"/>
            <a:ext cx="7316787" cy="1571625"/>
          </a:xfrm>
        </p:spPr>
        <p:txBody>
          <a:bodyPr/>
          <a:lstStyle/>
          <a:p>
            <a:pPr marL="26988" eaLnBrk="1" hangingPunct="1"/>
            <a:r>
              <a:rPr lang="ru-RU" b="1" i="1" dirty="0" smtClean="0">
                <a:solidFill>
                  <a:srgbClr val="770F62"/>
                </a:solidFill>
              </a:rPr>
              <a:t>Подготовила педагог</a:t>
            </a:r>
            <a:r>
              <a:rPr lang="en-US" b="1" i="1" dirty="0" smtClean="0">
                <a:solidFill>
                  <a:srgbClr val="770F62"/>
                </a:solidFill>
                <a:latin typeface="Corbel" pitchFamily="34" charset="0"/>
              </a:rPr>
              <a:t>-</a:t>
            </a:r>
            <a:r>
              <a:rPr lang="ru-RU" b="1" i="1" dirty="0" smtClean="0">
                <a:solidFill>
                  <a:srgbClr val="770F62"/>
                </a:solidFill>
              </a:rPr>
              <a:t>психолог </a:t>
            </a:r>
          </a:p>
          <a:p>
            <a:pPr marL="26988" eaLnBrk="1" hangingPunct="1"/>
            <a:r>
              <a:rPr lang="ru-RU" b="1" i="1" dirty="0" smtClean="0">
                <a:solidFill>
                  <a:srgbClr val="770F62"/>
                </a:solidFill>
              </a:rPr>
              <a:t>МАДОУ г.Нижневартовска </a:t>
            </a:r>
            <a:r>
              <a:rPr lang="ru-RU" b="1" i="1" dirty="0" err="1" smtClean="0">
                <a:solidFill>
                  <a:srgbClr val="770F62"/>
                </a:solidFill>
              </a:rPr>
              <a:t>д</a:t>
            </a:r>
            <a:r>
              <a:rPr lang="ru-RU" b="1" i="1" dirty="0" smtClean="0">
                <a:solidFill>
                  <a:srgbClr val="770F62"/>
                </a:solidFill>
              </a:rPr>
              <a:t>/с 15</a:t>
            </a:r>
            <a:endParaRPr lang="ru-RU" b="1" i="1" dirty="0" smtClean="0">
              <a:solidFill>
                <a:srgbClr val="770F62"/>
              </a:solidFill>
            </a:endParaRPr>
          </a:p>
          <a:p>
            <a:pPr marL="26988" eaLnBrk="1" hangingPunct="1"/>
            <a:r>
              <a:rPr lang="ru-RU" b="1" i="1" dirty="0" err="1" smtClean="0">
                <a:solidFill>
                  <a:srgbClr val="770F62"/>
                </a:solidFill>
              </a:rPr>
              <a:t>Катаргина</a:t>
            </a:r>
            <a:r>
              <a:rPr lang="ru-RU" b="1" i="1" dirty="0" smtClean="0">
                <a:solidFill>
                  <a:srgbClr val="770F62"/>
                </a:solidFill>
              </a:rPr>
              <a:t> Ирина Александровна</a:t>
            </a:r>
            <a:endParaRPr lang="ru-RU" b="1" i="1" dirty="0" smtClean="0">
              <a:solidFill>
                <a:srgbClr val="770F62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919663"/>
            <a:ext cx="207168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338"/>
            <a:ext cx="12858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939953" y="122578"/>
            <a:ext cx="622818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27432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988" algn="r" eaLnBrk="1" hangingPunct="1"/>
            <a:endParaRPr lang="ru-RU" sz="1200" b="1" i="1" dirty="0" smtClean="0">
              <a:solidFill>
                <a:srgbClr val="770F6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ф</a:t>
            </a:r>
            <a:r>
              <a:rPr lang="en-GB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447800"/>
            <a:ext cx="4286250" cy="512445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Различные движения потягивания и расслабления мышц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Посещение бассейна, тренажерного зала, занятия йогой и т.д.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28813"/>
            <a:ext cx="4048125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7762" cy="868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</a:t>
            </a: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214438"/>
            <a:ext cx="7786687" cy="503396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РЕЛАКСАЦИЯ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— это метод, с помощью которого можно частично или полностью избавляться от физического или психического напряжения.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00438"/>
            <a:ext cx="3529013" cy="23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3240087" cy="24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imagesCAAEW0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6528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User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04813"/>
            <a:ext cx="33607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User\Pictures\imagesCADMNW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44900"/>
            <a:ext cx="3786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User\Pictures\imagesCAOLDSJ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User\Pictures\imagesCAU20S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2686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2. ЕСТЕСТВЕННЫЕ СПОСОБЫ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РЕГУЛЯЦИИ ОРГАНИЗМА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5" y="1500188"/>
            <a:ext cx="6648450" cy="48006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длительный сон,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вкусная еда,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общение с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природой 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животными,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движение,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танцы,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музыка.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" y="3571875"/>
            <a:ext cx="17843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AXO-1\Рабочий стол\КАРТИНКИ\отпустите\Офигевший к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500188"/>
            <a:ext cx="1643063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5" descr="C:\Documents and Settings\AXO-1\Рабочий стол\КАРТИНКИ\с телефона 2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857875"/>
            <a:ext cx="78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786190"/>
            <a:ext cx="1333504" cy="188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215188" y="3714750"/>
            <a:ext cx="15938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XO-1\Рабочий стол\КАРТИНКИ\маи рисунки\презентация\got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00" y="1500188"/>
            <a:ext cx="127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939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ЕСТЕСТВЕННЫЕ СПОСОБЫ РЕГУЛЯЦИИ ОРГАНИЗМА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643063" y="2428875"/>
            <a:ext cx="7291387" cy="38195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баня, сауна, массаж;</a:t>
            </a:r>
          </a:p>
          <a:p>
            <a:pPr eaLnBrk="1" hangingPunct="1"/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горячая ванна </a:t>
            </a:r>
            <a:endParaRPr lang="en-US" sz="5400" b="1" smtClean="0">
              <a:solidFill>
                <a:srgbClr val="852F74"/>
              </a:solidFill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с пеной; </a:t>
            </a:r>
          </a:p>
          <a:p>
            <a:pPr eaLnBrk="1" hangingPunct="1"/>
            <a:r>
              <a:rPr lang="en-US" sz="5400" b="1" smtClean="0">
                <a:solidFill>
                  <a:srgbClr val="852F74"/>
                </a:solidFill>
                <a:latin typeface="Cambria" pitchFamily="18" charset="0"/>
              </a:rPr>
              <a:t>SPA-</a:t>
            </a:r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процедуры.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1428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00500"/>
            <a:ext cx="15716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434387" cy="14398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3. Способы эмоциональной саморегуляции: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050" y="1785938"/>
            <a:ext cx="7092950" cy="5072062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смех, улыбка, юмор;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размышления о хорошем, приятном;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рассматривание цветов в помещении, пейзажа за окном, фотографий, других приятных или дорогих вещей;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мысленное обращение к высшим силам (Богу, Вселенной, великой идее);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Picture 2" descr="C:\Documents and Settings\AXO-1\Рабочий стол\КАРТИНКИ\с телефона 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XO-1\Рабочий стол\КАРТИНКИ\маи рисунки\презентация\Camom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1643062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Способы эмоциональной саморегуляции:</a:t>
            </a: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1357313"/>
            <a:ext cx="6862762" cy="5286375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«купание» (реальное или мысленное) в солнечных лучах;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вдыхание свежего воздуха;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чтение стихов;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высказывание похвалы, комплиментов кому-либо просто так.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Занятие любимым делом - хобби 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600" dirty="0"/>
          </a:p>
        </p:txBody>
      </p:sp>
      <p:pic>
        <p:nvPicPr>
          <p:cNvPr id="4" name="Picture 4" descr="C:\Documents and Settings\AXO-1\Рабочий стол\КАРТИНКИ\с телефона 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28750"/>
            <a:ext cx="18986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AXO-1\Рабочий стол\КАРТИНКИ\с телефона 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00500"/>
            <a:ext cx="192881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2144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САМОВНУШЕНИЕ И САМОПООЩРЕНИЕ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643063" y="1214438"/>
            <a:ext cx="7291387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Находите возможность хвалить себя в течение рабочего дня </a:t>
            </a:r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не менее 3–5 раз.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В случае даже незначительных успехов целесообразно хвалить себя, мысленно говоря:</a:t>
            </a:r>
            <a:br>
              <a:rPr lang="ru-RU" b="1" smtClean="0">
                <a:solidFill>
                  <a:srgbClr val="852F74"/>
                </a:solidFill>
                <a:latin typeface="Cambr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«МОЛОДЕЦ!», «УМНИЦА!», «ЗДОРОВО ПОЛУЧИЛОСЬ!», «Я ОТЛИЧНО СПРАВИЛАСЬ!», «КАК Я ЛЮБЛЮ СЕБЯ!».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Дарите себе подарочки и милые безделушки.</a:t>
            </a:r>
          </a:p>
        </p:txBody>
      </p:sp>
      <p:pic>
        <p:nvPicPr>
          <p:cNvPr id="24580" name="Picture 2" descr="C:\Documents and Settings\AXO-1\Рабочий стол\КАРТИНКИ\с телефона 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1285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Documents and Settings\AXO-1\Рабочий стол\КАРТИНКИ\с телефона 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0" y="142875"/>
            <a:ext cx="2089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Documents and Settings\AXO-1\Рабочий стол\КАРТИНКИ\с телефона 2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72000"/>
            <a:ext cx="1190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/>
                </a:solidFill>
                <a:latin typeface="Cambria" pitchFamily="18" charset="0"/>
              </a:rPr>
              <a:t>ВЫВОДЫ: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5053013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852F74"/>
                </a:solidFill>
                <a:latin typeface="Cambria" pitchFamily="18" charset="0"/>
              </a:rPr>
              <a:t>ЗАБОТЬТЕСЬ О СВОЕМ ПСИХИЧЕСКОМ ЗДОРОВЬЕ, КОЛЛЕГИ!</a:t>
            </a:r>
          </a:p>
          <a:p>
            <a:pPr eaLnBrk="1" hangingPunct="1"/>
            <a:r>
              <a:rPr lang="ru-RU" sz="4400" b="1" smtClean="0">
                <a:solidFill>
                  <a:srgbClr val="852F74"/>
                </a:solidFill>
                <a:latin typeface="Cambria" pitchFamily="18" charset="0"/>
              </a:rPr>
              <a:t>НЕ ДОВОДИТЕ УРОВЕНЬ ПСИХИЧЕСКИХ НАРУЗОК ДО КРИТИЧЕСКИХ!</a:t>
            </a:r>
          </a:p>
          <a:p>
            <a:pPr eaLnBrk="1" hangingPunct="1"/>
            <a:endParaRPr lang="ru-RU" smtClean="0"/>
          </a:p>
        </p:txBody>
      </p:sp>
      <p:pic>
        <p:nvPicPr>
          <p:cNvPr id="25604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17145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14938"/>
            <a:ext cx="17145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ГЛАВНЫЙ СЕКРЕТ</a:t>
            </a:r>
            <a: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–</a:t>
            </a:r>
            <a:b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</a:b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УЛЫБКА!!!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357313"/>
            <a:ext cx="7027863" cy="5260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Немного истории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85813" y="857250"/>
            <a:ext cx="8358187" cy="6000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solidFill>
                  <a:srgbClr val="772754"/>
                </a:solidFill>
                <a:latin typeface="Cambria" pitchFamily="18" charset="0"/>
              </a:rPr>
              <a:t>      </a:t>
            </a: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Термин «burnout» («выгорание», «сгорание») предложил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 Г. Фрейденбергер в 1974 г.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для описания деморализации, разочарования и крайней усталости, наблюдаемых у специалистов, работающих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 в системе профессий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«человек-человек». 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Picture 4" descr="LECTURE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00563"/>
            <a:ext cx="30718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214813"/>
            <a:ext cx="7499350" cy="1857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СПАСИБО ЗА ВНИМАНИЕ!</a:t>
            </a:r>
            <a:endParaRPr lang="ru-RU" sz="9600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C:\Documents and Settings\AXO-1\Рабочий стол\КАРТИНКИ\маи рисунки\презентация\flow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42875"/>
            <a:ext cx="4953000" cy="3714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 rot="16200000">
            <a:off x="-2589742" y="3197861"/>
            <a:ext cx="622818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27432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988" algn="ctr" eaLnBrk="1" hangingPunct="1"/>
            <a:endParaRPr lang="en-US" sz="1600" b="1" i="1" dirty="0" smtClean="0">
              <a:solidFill>
                <a:srgbClr val="770F6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Cambria" pitchFamily="18" charset="0"/>
              </a:rPr>
              <a:t>ЭМОЦИОНАЛЬНОЕ выгорание  – </a:t>
            </a:r>
            <a:endParaRPr lang="ru-RU" sz="5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571625"/>
            <a:ext cx="7499350" cy="4676775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это синдром, развивающийся на фоне хронического стресса и ведущий к истощению эмоциональных, энергетических и личностных ресурсов работающего человека.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AXO-1\Рабочий стол\КАРТИНКИ\с телефона 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642938"/>
            <a:ext cx="1143000" cy="164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939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Причины напряженности педагога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928688" y="1773238"/>
            <a:ext cx="8215312" cy="50847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Особая ответственность педагога за выполнение своих профессиональных функций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Загруженность рабочего дня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Высокие эмоциональные и интеллектуальные нагрузки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Чувствительность к имеющимся трудностям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Неблагоприятные социальные условия и психологическая обстановка дома или на работе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Требование творческого отношения к профессиональной деятельности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Нестабильность заработной платы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Проявление СЭВ у педагогов</a:t>
            </a:r>
            <a:b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 (по стажу работы):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000125" y="1773238"/>
            <a:ext cx="814387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Чаще всего у педагогов со стажем работы от 5 до 7 и от 7 до 10 лет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8–11% – от 1 года до 3 лет, и у педагогов с 10-летним стажем (адаптация в ОУ, у педагогов со стажем более 10 лет выработаны определенные способы саморегуляции и психологической защиты)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22% – от 15 до 20 лет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8684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Стадии эмоционального выгорания: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2571750"/>
            <a:ext cx="5946775" cy="3929063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1 .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Снижение самооценки.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2. Стадия одиночества.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3.  Эмоциональное истощение,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соматизация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ПОТЕРЯ ТРУДОСПОСОБНОСТИ!</a:t>
            </a:r>
          </a:p>
        </p:txBody>
      </p:sp>
      <p:pic>
        <p:nvPicPr>
          <p:cNvPr id="1027" name="Picture 3" descr="C:\Documents and Settings\AXO-1\Рабочий стол\КАРТИНКИ\с телефона 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852738"/>
            <a:ext cx="1785938" cy="274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58888" y="620713"/>
            <a:ext cx="877887" cy="2376487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1"/>
          <p:cNvSpPr/>
          <p:nvPr/>
        </p:nvSpPr>
        <p:spPr>
          <a:xfrm>
            <a:off x="2825750" y="1557338"/>
            <a:ext cx="877888" cy="2376487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1"/>
          <p:cNvSpPr/>
          <p:nvPr/>
        </p:nvSpPr>
        <p:spPr>
          <a:xfrm>
            <a:off x="4392613" y="2060575"/>
            <a:ext cx="877887" cy="2376488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"/>
          <p:cNvSpPr/>
          <p:nvPr/>
        </p:nvSpPr>
        <p:spPr>
          <a:xfrm>
            <a:off x="5959475" y="2744788"/>
            <a:ext cx="877888" cy="2376487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08925" y="3789363"/>
            <a:ext cx="431800" cy="2087562"/>
          </a:xfrm>
          <a:custGeom>
            <a:avLst/>
            <a:gdLst/>
            <a:ahLst/>
            <a:cxnLst/>
            <a:rect l="l" t="t" r="r" b="b"/>
            <a:pathLst>
              <a:path w="432048" h="2088191">
                <a:moveTo>
                  <a:pt x="216024" y="1728191"/>
                </a:moveTo>
                <a:cubicBezTo>
                  <a:pt x="315435" y="1728191"/>
                  <a:pt x="396024" y="1808780"/>
                  <a:pt x="396024" y="1908191"/>
                </a:cubicBezTo>
                <a:cubicBezTo>
                  <a:pt x="396024" y="2007602"/>
                  <a:pt x="315435" y="2088191"/>
                  <a:pt x="216024" y="2088191"/>
                </a:cubicBezTo>
                <a:cubicBezTo>
                  <a:pt x="116613" y="2088191"/>
                  <a:pt x="36024" y="2007602"/>
                  <a:pt x="36024" y="1908191"/>
                </a:cubicBezTo>
                <a:cubicBezTo>
                  <a:pt x="36024" y="1808780"/>
                  <a:pt x="116613" y="1728191"/>
                  <a:pt x="216024" y="1728191"/>
                </a:cubicBezTo>
                <a:close/>
                <a:moveTo>
                  <a:pt x="216024" y="0"/>
                </a:moveTo>
                <a:cubicBezTo>
                  <a:pt x="335331" y="0"/>
                  <a:pt x="432048" y="87631"/>
                  <a:pt x="432048" y="195730"/>
                </a:cubicBezTo>
                <a:lnTo>
                  <a:pt x="429409" y="219453"/>
                </a:lnTo>
                <a:lnTo>
                  <a:pt x="432048" y="219453"/>
                </a:lnTo>
                <a:lnTo>
                  <a:pt x="216024" y="1728191"/>
                </a:lnTo>
                <a:lnTo>
                  <a:pt x="0" y="219453"/>
                </a:lnTo>
                <a:lnTo>
                  <a:pt x="2640" y="219453"/>
                </a:lnTo>
                <a:cubicBezTo>
                  <a:pt x="538" y="211732"/>
                  <a:pt x="0" y="203788"/>
                  <a:pt x="0" y="195730"/>
                </a:cubicBezTo>
                <a:cubicBezTo>
                  <a:pt x="0" y="87631"/>
                  <a:pt x="96717" y="0"/>
                  <a:pt x="21602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136775" y="274638"/>
            <a:ext cx="6797675" cy="12827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200" b="1" dirty="0" smtClean="0">
                <a:latin typeface="Cambria" pitchFamily="18" charset="0"/>
              </a:rPr>
              <a:t>Психоэмоциональное истощение не должно  достигать критических значений!!!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46325" y="4081463"/>
            <a:ext cx="18367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Деперсонализация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94125" y="4581525"/>
            <a:ext cx="2073275" cy="709613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Сворачивание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личных достижений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38" y="5297488"/>
            <a:ext cx="1222375" cy="738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Ослабление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защиты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организма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347" name="Прямоугольник 20"/>
          <p:cNvSpPr>
            <a:spLocks noChangeArrowheads="1"/>
          </p:cNvSpPr>
          <p:nvPr/>
        </p:nvSpPr>
        <p:spPr bwMode="auto">
          <a:xfrm>
            <a:off x="7235825" y="6035675"/>
            <a:ext cx="17986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Cambria" pitchFamily="18" charset="0"/>
              </a:rPr>
              <a:t>Потеря</a:t>
            </a:r>
          </a:p>
          <a:p>
            <a:pPr algn="ctr"/>
            <a:r>
              <a:rPr lang="ru-RU" sz="1400" b="1">
                <a:solidFill>
                  <a:srgbClr val="C00000"/>
                </a:solidFill>
                <a:latin typeface="Cambria" pitchFamily="18" charset="0"/>
              </a:rPr>
              <a:t>трудоспособности!</a:t>
            </a:r>
            <a:endParaRPr lang="ru-RU" sz="1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8143875" cy="2011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Способы профилактики эмоционального выгорания и поддержка психического здоровья педагогов.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143125"/>
            <a:ext cx="8220075" cy="47148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endParaRPr lang="ru-RU" sz="3600" dirty="0"/>
          </a:p>
        </p:txBody>
      </p:sp>
      <p:pic>
        <p:nvPicPr>
          <p:cNvPr id="5" name="Picture 3" descr="C:\Documents and Settings\AXO-1\Рабочий стол\КАРТИНКИ\Силуэты\J0186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14625"/>
            <a:ext cx="5092700" cy="387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1. </a:t>
            </a:r>
            <a:r>
              <a:rPr lang="en-GB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Физиологическая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саморегуляция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.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>
            <a:noAutofit/>
          </a:bodyPr>
          <a:lstStyle/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Болезни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души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неотделимы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от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болезней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тела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</a:t>
            </a:r>
          </a:p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Спутник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стресса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это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мышечный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зажим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Мышечный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зажим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остаточное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явление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напряжения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появившееся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из-за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отрицательных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эмоций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и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нереализованных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желаний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u="sng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ru-RU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</a:t>
            </a:r>
            <a:r>
              <a:rPr lang="en-GB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ышечный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панцирь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». </a:t>
            </a:r>
          </a:p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Он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образуется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людей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умеющих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отдыхать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то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есть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снимать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стресс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113"/>
            <a:ext cx="1071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429125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1165</TotalTime>
  <Words>532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Профилактика эмоционального выгорания и поддержка психического здоровья педагогов</vt:lpstr>
      <vt:lpstr>Немного истории</vt:lpstr>
      <vt:lpstr>ЭМОЦИОНАЛЬНОЕ выгорание  – </vt:lpstr>
      <vt:lpstr>Причины напряженности педагога</vt:lpstr>
      <vt:lpstr>Проявление СЭВ у педагогов  (по стажу работы):</vt:lpstr>
      <vt:lpstr>Стадии эмоционального выгорания:</vt:lpstr>
      <vt:lpstr>Психоэмоциональное истощение не должно  достигать критических значений!!!</vt:lpstr>
      <vt:lpstr>Способы профилактики эмоционального выгорания и поддержка психического здоровья педагогов.</vt:lpstr>
      <vt:lpstr>1. Физиологическая саморегуляция.</vt:lpstr>
      <vt:lpstr>Способы физиологической саморегуляции:</vt:lpstr>
      <vt:lpstr>Способы физиологической саморегуляции:</vt:lpstr>
      <vt:lpstr>Слайд 12</vt:lpstr>
      <vt:lpstr>2. ЕСТЕСТВЕННЫЕ СПОСОБЫ РЕГУЛЯЦИИ ОРГАНИЗМА </vt:lpstr>
      <vt:lpstr>ЕСТЕСТВЕННЫЕ СПОСОБЫ РЕГУЛЯЦИИ ОРГАНИЗМА</vt:lpstr>
      <vt:lpstr>3. Способы эмоциональной саморегуляции:</vt:lpstr>
      <vt:lpstr>Способы эмоциональной саморегуляции:</vt:lpstr>
      <vt:lpstr>САМОВНУШЕНИЕ И САМОПООЩРЕНИЕ</vt:lpstr>
      <vt:lpstr>ВЫВОДЫ:</vt:lpstr>
      <vt:lpstr>ГЛАВНЫЙ СЕКРЕТ– УЛЫБКА!!!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</dc:title>
  <dc:creator>5psy.ru – первый психологический портал г. Пятигорска</dc:creator>
  <cp:lastModifiedBy>ds15</cp:lastModifiedBy>
  <cp:revision>219</cp:revision>
  <dcterms:modified xsi:type="dcterms:W3CDTF">2015-11-06T09:57:27Z</dcterms:modified>
</cp:coreProperties>
</file>