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25" autoAdjust="0"/>
    <p:restoredTop sz="96433" autoAdjust="0"/>
  </p:normalViewPr>
  <p:slideViewPr>
    <p:cSldViewPr snapToGrid="0">
      <p:cViewPr varScale="1">
        <p:scale>
          <a:sx n="86" d="100"/>
          <a:sy n="86" d="100"/>
        </p:scale>
        <p:origin x="624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A218-1BD9-44B7-AD25-60C2204205A7}" type="datetimeFigureOut">
              <a:rPr lang="ru-RU" smtClean="0"/>
              <a:t>03.10.2015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7EFC-FB93-4B0A-97A4-5DFF6022B2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5389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A218-1BD9-44B7-AD25-60C2204205A7}" type="datetimeFigureOut">
              <a:rPr lang="ru-RU" smtClean="0"/>
              <a:t>03.10.2015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7EFC-FB93-4B0A-97A4-5DFF6022B2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72015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A218-1BD9-44B7-AD25-60C2204205A7}" type="datetimeFigureOut">
              <a:rPr lang="ru-RU" smtClean="0"/>
              <a:t>03.10.2015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7EFC-FB93-4B0A-97A4-5DFF6022B2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93147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A218-1BD9-44B7-AD25-60C2204205A7}" type="datetimeFigureOut">
              <a:rPr lang="ru-RU" smtClean="0"/>
              <a:t>03.10.2015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7EFC-FB93-4B0A-97A4-5DFF6022B2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19137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A218-1BD9-44B7-AD25-60C2204205A7}" type="datetimeFigureOut">
              <a:rPr lang="ru-RU" smtClean="0"/>
              <a:t>03.10.2015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7EFC-FB93-4B0A-97A4-5DFF6022B2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9446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A218-1BD9-44B7-AD25-60C2204205A7}" type="datetimeFigureOut">
              <a:rPr lang="ru-RU" smtClean="0"/>
              <a:t>03.10.2015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7EFC-FB93-4B0A-97A4-5DFF6022B2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70402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A218-1BD9-44B7-AD25-60C2204205A7}" type="datetimeFigureOut">
              <a:rPr lang="ru-RU" smtClean="0"/>
              <a:t>03.10.2015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7EFC-FB93-4B0A-97A4-5DFF6022B2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98864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A218-1BD9-44B7-AD25-60C2204205A7}" type="datetimeFigureOut">
              <a:rPr lang="ru-RU" smtClean="0"/>
              <a:t>03.10.2015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7EFC-FB93-4B0A-97A4-5DFF6022B2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02645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A218-1BD9-44B7-AD25-60C2204205A7}" type="datetimeFigureOut">
              <a:rPr lang="ru-RU" smtClean="0"/>
              <a:t>03.10.2015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7EFC-FB93-4B0A-97A4-5DFF6022B2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43964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A218-1BD9-44B7-AD25-60C2204205A7}" type="datetimeFigureOut">
              <a:rPr lang="ru-RU" smtClean="0"/>
              <a:t>03.10.2015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7EFC-FB93-4B0A-97A4-5DFF6022B2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67339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A218-1BD9-44B7-AD25-60C2204205A7}" type="datetimeFigureOut">
              <a:rPr lang="ru-RU" smtClean="0"/>
              <a:t>03.10.2015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7EFC-FB93-4B0A-97A4-5DFF6022B2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44860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89A218-1BD9-44B7-AD25-60C2204205A7}" type="datetimeFigureOut">
              <a:rPr lang="ru-RU" smtClean="0"/>
              <a:t>03.10.2015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5C7EFC-FB93-4B0A-97A4-5DFF6022B2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61779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6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8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0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2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4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7.jpeg"/><Relationship Id="rId4" Type="http://schemas.openxmlformats.org/officeDocument/2006/relationships/image" Target="../media/image26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0.jpeg"/><Relationship Id="rId4" Type="http://schemas.openxmlformats.org/officeDocument/2006/relationships/image" Target="../media/image29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39938" cy="6858000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1549796" y="1945377"/>
            <a:ext cx="7226658" cy="34163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</a:t>
            </a:r>
            <a:r>
              <a:rPr lang="ru-RU" sz="2800" b="1" dirty="0" err="1" smtClean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Здоровьесберегающие</a:t>
            </a:r>
            <a:endParaRPr lang="ru-RU" sz="2800" b="1" dirty="0" smtClean="0">
              <a:ln w="0"/>
              <a:solidFill>
                <a:schemeClr val="accent1">
                  <a:lumMod val="75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ru-RU" sz="2800" b="1" dirty="0" smtClean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технологии в системе физкультурно-</a:t>
            </a:r>
          </a:p>
          <a:p>
            <a:r>
              <a:rPr lang="ru-RU" sz="2800" b="1" dirty="0" smtClean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оздоровительной работы с детьми</a:t>
            </a:r>
          </a:p>
          <a:p>
            <a:r>
              <a:rPr lang="ru-RU" sz="2800" b="1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</a:t>
            </a:r>
            <a:r>
              <a:rPr lang="ru-RU" sz="2800" b="1" dirty="0" smtClean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ДОУ.</a:t>
            </a:r>
          </a:p>
          <a:p>
            <a:endParaRPr lang="ru-RU" sz="2800" b="1" dirty="0">
              <a:ln w="0"/>
              <a:solidFill>
                <a:schemeClr val="accent1">
                  <a:lumMod val="75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ru-RU" sz="2800" b="1" dirty="0" smtClean="0">
              <a:ln w="0"/>
              <a:solidFill>
                <a:schemeClr val="accent1">
                  <a:lumMod val="75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ru-RU" sz="1600" b="1" dirty="0" smtClean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Выполнила:</a:t>
            </a:r>
          </a:p>
          <a:p>
            <a:r>
              <a:rPr lang="ru-RU" sz="1600" b="1" dirty="0" smtClean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инструктор по физической культуре</a:t>
            </a:r>
          </a:p>
          <a:p>
            <a:r>
              <a:rPr lang="ru-RU" sz="1600" b="1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b="1" dirty="0" smtClean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Никитина Л.В.</a:t>
            </a:r>
            <a:endParaRPr lang="ru-RU" sz="1600" b="1" dirty="0">
              <a:ln w="0"/>
              <a:solidFill>
                <a:schemeClr val="accent1">
                  <a:lumMod val="75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288030" y="511024"/>
            <a:ext cx="550667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ru-RU" altLang="ru-RU" dirty="0">
                <a:solidFill>
                  <a:schemeClr val="accent1">
                    <a:lumMod val="75000"/>
                  </a:schemeClr>
                </a:solidFill>
              </a:rPr>
              <a:t>Государственное бюджетное дошкольное учреждение №43 комбинированного вида Невского района Санкт-Петербурга.</a:t>
            </a:r>
          </a:p>
        </p:txBody>
      </p:sp>
    </p:spTree>
    <p:extLst>
      <p:ext uri="{BB962C8B-B14F-4D97-AF65-F5344CB8AC3E}">
        <p14:creationId xmlns:p14="http://schemas.microsoft.com/office/powerpoint/2010/main" val="2552666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39938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3873500" y="630535"/>
            <a:ext cx="4572000" cy="1138773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ru-RU" sz="3200" dirty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подвижные игры</a:t>
            </a:r>
          </a:p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55806" y="1418395"/>
            <a:ext cx="3073631" cy="2654171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90464" y="3568701"/>
            <a:ext cx="3106050" cy="2805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3446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62" y="0"/>
            <a:ext cx="9139938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3670300" y="197535"/>
            <a:ext cx="4572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3200" dirty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двигательно-оздоровительные </a:t>
            </a:r>
            <a:r>
              <a:rPr lang="ru-RU" sz="3200" dirty="0" smtClean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физкультминутки</a:t>
            </a:r>
            <a:endParaRPr lang="ru-RU" sz="3200" dirty="0">
              <a:solidFill>
                <a:schemeClr val="accent1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4098" name="Picture 2" descr="https://im3-tub-ru.yandex.net/i?id=cb34c04bcd14708808f2a43b54646e29&amp;n=2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930400" y="2349500"/>
            <a:ext cx="3098800" cy="2781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https://im3-tub-ru.yandex.net/i?id=f4c923942b7be6019bd91613f4b20a97&amp;n=2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029200" y="2794000"/>
            <a:ext cx="3479800" cy="252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6514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62" y="0"/>
            <a:ext cx="9139938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3390900" y="591235"/>
            <a:ext cx="4572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3200" dirty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физические упражнения после дневного сна</a:t>
            </a:r>
          </a:p>
        </p:txBody>
      </p:sp>
      <p:pic>
        <p:nvPicPr>
          <p:cNvPr id="5122" name="Picture 2" descr="https://im2-tub-ru.yandex.net/i?id=08b89651de5547cb04870c890973baff&amp;n=2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638300" y="2160895"/>
            <a:ext cx="3505200" cy="2819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https://im3-tub-ru.yandex.net/i?id=0f7cccf5fd19eeabaf6db70e49f8d5b4&amp;n=2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143500" y="3434403"/>
            <a:ext cx="3388869" cy="2832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47064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62" y="0"/>
            <a:ext cx="9139938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3060700" y="0"/>
            <a:ext cx="554990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физические упражнения в сочетании с закаливающими процедурами</a:t>
            </a: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39590" y="2273300"/>
            <a:ext cx="3345366" cy="2778202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34000" y="3278458"/>
            <a:ext cx="3598127" cy="28937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538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62" y="0"/>
            <a:ext cx="9139938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3594100" y="680135"/>
            <a:ext cx="4572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3200" dirty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физкультурные прогулки (в парк, на стадион)</a:t>
            </a: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32000" y="2642839"/>
            <a:ext cx="3030654" cy="2665141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85592" y="3210002"/>
            <a:ext cx="3810000" cy="2984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1474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39938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3007201" y="412234"/>
            <a:ext cx="5882799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физкультурные досуги и развлечения</a:t>
            </a: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65300" y="1600200"/>
            <a:ext cx="3479800" cy="2374900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16061" y="1600200"/>
            <a:ext cx="3473939" cy="2374900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423138" y="4085848"/>
            <a:ext cx="3985847" cy="2432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2123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39938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3337520" y="259834"/>
            <a:ext cx="454002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dirty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спортивные праздники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197100" y="29083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34562" y="1371600"/>
            <a:ext cx="3479800" cy="316230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6654800" y="24638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pic>
        <p:nvPicPr>
          <p:cNvPr id="16" name="Рисунок 15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66600" y="1359932"/>
            <a:ext cx="3721100" cy="3173968"/>
          </a:xfrm>
          <a:prstGeom prst="rect">
            <a:avLst/>
          </a:prstGeom>
        </p:spPr>
      </p:pic>
      <p:pic>
        <p:nvPicPr>
          <p:cNvPr id="18" name="Рисунок 17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632200" y="4660900"/>
            <a:ext cx="3207331" cy="2070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9044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31" y="0"/>
            <a:ext cx="9139938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2032000" y="1673136"/>
            <a:ext cx="70104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>
                <a:solidFill>
                  <a:schemeClr val="accent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Используемые в комплексе </a:t>
            </a:r>
            <a:r>
              <a:rPr lang="ru-RU" sz="3200" dirty="0" err="1">
                <a:solidFill>
                  <a:schemeClr val="accent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здоровьесберегающие</a:t>
            </a:r>
            <a:r>
              <a:rPr lang="ru-RU" sz="3200" dirty="0">
                <a:solidFill>
                  <a:schemeClr val="accent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технологии в итоге формируют у ребенка стойкую мотивацию на здоровый образ жизни.</a:t>
            </a:r>
          </a:p>
        </p:txBody>
      </p:sp>
      <p:pic>
        <p:nvPicPr>
          <p:cNvPr id="7170" name="Picture 2" descr="https://im2-tub-ru.yandex.net/i?id=ef0734432a2d8d9b3dc639e6d20cbc75&amp;n=2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495674" y="4227681"/>
            <a:ext cx="3794125" cy="2503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411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31" y="0"/>
            <a:ext cx="9139938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3505200" y="2844225"/>
            <a:ext cx="425630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5400" dirty="0" smtClean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СПАСИБО!</a:t>
            </a:r>
            <a:endParaRPr lang="ru-RU" sz="5400" dirty="0">
              <a:solidFill>
                <a:schemeClr val="accent1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598659" y="6096000"/>
            <a:ext cx="435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pic>
        <p:nvPicPr>
          <p:cNvPr id="8194" name="Picture 2" descr="https://im3-tub-ru.yandex.net/i?id=1604d036e269b5149af6f38da5d67889&amp;n=2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406900" y="762000"/>
            <a:ext cx="2222500" cy="187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47701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-152401"/>
            <a:ext cx="9139938" cy="7424057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2637538" y="200779"/>
            <a:ext cx="6502400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 err="1" smtClean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</a:rPr>
              <a:t>Здоровьесберегающие</a:t>
            </a:r>
            <a:r>
              <a:rPr lang="ru-RU" sz="2400" b="1" i="1" dirty="0" smtClean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</a:rPr>
              <a:t> </a:t>
            </a:r>
            <a:r>
              <a:rPr lang="ru-RU" sz="2400" b="1" i="1" dirty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</a:rPr>
              <a:t>технологии </a:t>
            </a: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</a:rPr>
              <a:t>в дошкольном</a:t>
            </a:r>
            <a:r>
              <a:rPr lang="ru-RU" sz="2400" b="1" dirty="0">
                <a:solidFill>
                  <a:srgbClr val="1E1E1E"/>
                </a:solidFill>
                <a:latin typeface="tahoma" panose="020B0604030504040204" pitchFamily="34" charset="0"/>
              </a:rPr>
              <a:t> </a:t>
            </a: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</a:rPr>
              <a:t>образовании</a:t>
            </a:r>
            <a:r>
              <a:rPr lang="ru-RU" dirty="0">
                <a:solidFill>
                  <a:srgbClr val="1E1E1E"/>
                </a:solidFill>
                <a:latin typeface="tahoma" panose="020B0604030504040204" pitchFamily="34" charset="0"/>
              </a:rPr>
              <a:t>- технологии, направленные на решение приоритетной задачи современного дошкольного образования-задачи сохранения, поддержания и обогащения здоровья субъектов педагогического процесса в детском саду: детей, педагогов и родителей.</a:t>
            </a:r>
            <a:endParaRPr lang="ru-RU" dirty="0"/>
          </a:p>
        </p:txBody>
      </p:sp>
      <p:pic>
        <p:nvPicPr>
          <p:cNvPr id="1026" name="Picture 2" descr="https://im3-tub-ru.yandex.net/i?id=93199245c86b632fca1e80f8d4cb7cba&amp;n=2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637537" y="3309257"/>
            <a:ext cx="6027491" cy="2917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33666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-12701"/>
            <a:ext cx="9139938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1780288" y="646593"/>
            <a:ext cx="38862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b="1" i="1" u="sng" dirty="0" smtClean="0">
              <a:solidFill>
                <a:srgbClr val="1E1E1E"/>
              </a:solidFill>
              <a:latin typeface="tahoma" panose="020B0604030504040204" pitchFamily="34" charset="0"/>
            </a:endParaRPr>
          </a:p>
          <a:p>
            <a:pPr algn="ctr"/>
            <a:endParaRPr lang="ru-RU" b="1" i="1" u="sng" dirty="0">
              <a:solidFill>
                <a:srgbClr val="1E1E1E"/>
              </a:solidFill>
              <a:latin typeface="tahoma" panose="020B0604030504040204" pitchFamily="34" charset="0"/>
            </a:endParaRPr>
          </a:p>
          <a:p>
            <a:pPr algn="ctr"/>
            <a:endParaRPr lang="ru-RU" b="1" i="1" u="sng" dirty="0" smtClean="0">
              <a:solidFill>
                <a:srgbClr val="1E1E1E"/>
              </a:solidFill>
              <a:latin typeface="tahoma" panose="020B0604030504040204" pitchFamily="34" charset="0"/>
            </a:endParaRPr>
          </a:p>
          <a:p>
            <a:pPr algn="ctr"/>
            <a:endParaRPr lang="ru-RU" dirty="0">
              <a:solidFill>
                <a:srgbClr val="1E1E1E"/>
              </a:solidFill>
              <a:latin typeface="tahoma" panose="020B0604030504040204" pitchFamily="34" charset="0"/>
            </a:endParaRPr>
          </a:p>
          <a:p>
            <a:r>
              <a:rPr lang="ru-RU" b="1" i="1" dirty="0">
                <a:solidFill>
                  <a:srgbClr val="1E1E1E"/>
                </a:solidFill>
                <a:latin typeface="tahoma" panose="020B0604030504040204" pitchFamily="34" charset="0"/>
              </a:rPr>
              <a:t>Применительно к ребенку </a:t>
            </a:r>
            <a:r>
              <a:rPr lang="ru-RU" i="1" dirty="0">
                <a:solidFill>
                  <a:srgbClr val="1E1E1E"/>
                </a:solidFill>
                <a:latin typeface="tahoma" panose="020B0604030504040204" pitchFamily="34" charset="0"/>
              </a:rPr>
              <a:t>– </a:t>
            </a:r>
            <a:r>
              <a:rPr lang="ru-RU" dirty="0">
                <a:solidFill>
                  <a:srgbClr val="1E1E1E"/>
                </a:solidFill>
                <a:latin typeface="tahoma" panose="020B0604030504040204" pitchFamily="34" charset="0"/>
              </a:rPr>
              <a:t>обеспечение высокого уровня реального здоровья воспитаннику детского сада и воспитание </a:t>
            </a:r>
            <a:r>
              <a:rPr lang="ru-RU" dirty="0" err="1">
                <a:solidFill>
                  <a:srgbClr val="1E1E1E"/>
                </a:solidFill>
                <a:latin typeface="tahoma" panose="020B0604030504040204" pitchFamily="34" charset="0"/>
              </a:rPr>
              <a:t>валеологической</a:t>
            </a:r>
            <a:r>
              <a:rPr lang="ru-RU" dirty="0">
                <a:solidFill>
                  <a:srgbClr val="1E1E1E"/>
                </a:solidFill>
                <a:latin typeface="tahoma" panose="020B0604030504040204" pitchFamily="34" charset="0"/>
              </a:rPr>
              <a:t> культуры как совокупности осознанного отношения ребенка к здоровью и жизни человека, знаний о здоровье и умений оберегать, поддерживать и сохранять </a:t>
            </a:r>
            <a:r>
              <a:rPr lang="ru-RU" dirty="0" smtClean="0">
                <a:solidFill>
                  <a:srgbClr val="1E1E1E"/>
                </a:solidFill>
                <a:latin typeface="tahoma" panose="020B0604030504040204" pitchFamily="34" charset="0"/>
              </a:rPr>
              <a:t>его. </a:t>
            </a:r>
            <a:endParaRPr lang="ru-RU" dirty="0">
              <a:solidFill>
                <a:srgbClr val="1E1E1E"/>
              </a:solidFill>
              <a:latin typeface="tahoma" panose="020B060403050404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718175" y="1676400"/>
            <a:ext cx="3473450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Применительно к взрослым</a:t>
            </a:r>
            <a:r>
              <a:rPr lang="ru-RU" dirty="0"/>
              <a:t> –</a:t>
            </a:r>
            <a:r>
              <a:rPr lang="ru-RU" sz="2000" dirty="0"/>
              <a:t> </a:t>
            </a:r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содействие становлению культуры здоровья, в том числе культуры профессионального здоровья воспитателей ДОУ и </a:t>
            </a:r>
            <a:r>
              <a:rPr lang="ru-RU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валеологическому</a:t>
            </a:r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просвещению родителей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851150" y="218395"/>
            <a:ext cx="68707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chemeClr val="accent1">
                    <a:lumMod val="50000"/>
                  </a:schemeClr>
                </a:solidFill>
              </a:rPr>
              <a:t>Цель </a:t>
            </a:r>
            <a:r>
              <a:rPr lang="ru-RU" sz="2400" b="1" dirty="0" err="1">
                <a:solidFill>
                  <a:schemeClr val="accent1">
                    <a:lumMod val="50000"/>
                  </a:schemeClr>
                </a:solidFill>
              </a:rPr>
              <a:t>здоровьесберегающих</a:t>
            </a: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</a:rPr>
              <a:t> технологий в дошкольном образовании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1780288" y="1676399"/>
            <a:ext cx="3706112" cy="347980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b="1" i="1" dirty="0" smtClean="0">
              <a:solidFill>
                <a:srgbClr val="1E1E1E"/>
              </a:solidFill>
              <a:latin typeface="tahoma" panose="020B0604030504040204" pitchFamily="34" charset="0"/>
            </a:endParaRPr>
          </a:p>
          <a:p>
            <a:endParaRPr lang="ru-RU" b="1" i="1" dirty="0">
              <a:solidFill>
                <a:srgbClr val="1E1E1E"/>
              </a:solidFill>
              <a:latin typeface="tahoma" panose="020B0604030504040204" pitchFamily="34" charset="0"/>
            </a:endParaRPr>
          </a:p>
          <a:p>
            <a:r>
              <a:rPr lang="ru-RU" b="1" i="1" dirty="0" smtClean="0">
                <a:solidFill>
                  <a:srgbClr val="1E1E1E"/>
                </a:solidFill>
                <a:latin typeface="tahoma" panose="020B0604030504040204" pitchFamily="34" charset="0"/>
              </a:rPr>
              <a:t>Применительно </a:t>
            </a:r>
            <a:r>
              <a:rPr lang="ru-RU" b="1" i="1" dirty="0">
                <a:solidFill>
                  <a:srgbClr val="1E1E1E"/>
                </a:solidFill>
                <a:latin typeface="tahoma" panose="020B0604030504040204" pitchFamily="34" charset="0"/>
              </a:rPr>
              <a:t>к ребенку </a:t>
            </a:r>
            <a:r>
              <a:rPr lang="ru-RU" i="1" dirty="0">
                <a:solidFill>
                  <a:srgbClr val="1E1E1E"/>
                </a:solidFill>
                <a:latin typeface="tahoma" panose="020B0604030504040204" pitchFamily="34" charset="0"/>
              </a:rPr>
              <a:t>– </a:t>
            </a:r>
            <a:r>
              <a:rPr lang="ru-RU" dirty="0">
                <a:solidFill>
                  <a:srgbClr val="1E1E1E"/>
                </a:solidFill>
                <a:latin typeface="tahoma" panose="020B0604030504040204" pitchFamily="34" charset="0"/>
              </a:rPr>
              <a:t>обеспечение высокого уровня реального здоровья воспитаннику детского сада и воспитание </a:t>
            </a:r>
            <a:r>
              <a:rPr lang="ru-RU" dirty="0" err="1">
                <a:solidFill>
                  <a:srgbClr val="1E1E1E"/>
                </a:solidFill>
                <a:latin typeface="tahoma" panose="020B0604030504040204" pitchFamily="34" charset="0"/>
              </a:rPr>
              <a:t>валеологической</a:t>
            </a:r>
            <a:r>
              <a:rPr lang="ru-RU" dirty="0">
                <a:solidFill>
                  <a:srgbClr val="1E1E1E"/>
                </a:solidFill>
                <a:latin typeface="tahoma" panose="020B0604030504040204" pitchFamily="34" charset="0"/>
              </a:rPr>
              <a:t> культуры как совокупности осознанного отношения ребенка к здоровью и жизни человека, знаний о здоровье и умений оберегать, поддерживать и сохранять его. 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5811837" y="1676399"/>
            <a:ext cx="3286125" cy="330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i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Применительно к взрослым</a:t>
            </a:r>
            <a:r>
              <a:rPr lang="ru-RU" dirty="0">
                <a:solidFill>
                  <a:schemeClr val="tx1"/>
                </a:solidFill>
              </a:rPr>
              <a:t> –</a:t>
            </a:r>
            <a:r>
              <a:rPr lang="ru-RU" sz="2000" dirty="0">
                <a:solidFill>
                  <a:schemeClr val="tx1"/>
                </a:solidFill>
              </a:rPr>
              <a:t> </a:t>
            </a:r>
            <a:r>
              <a:rPr lang="ru-RU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содействие становлению культуры здоровья, в том числе культуры профессионального здоровья воспитателей ДОУ и </a:t>
            </a:r>
            <a:r>
              <a:rPr lang="ru-RU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валеологическому</a:t>
            </a:r>
            <a:r>
              <a:rPr lang="ru-RU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просвещению родителей</a:t>
            </a:r>
          </a:p>
        </p:txBody>
      </p:sp>
      <p:sp>
        <p:nvSpPr>
          <p:cNvPr id="12" name="Выгнутая влево стрелка 11"/>
          <p:cNvSpPr/>
          <p:nvPr/>
        </p:nvSpPr>
        <p:spPr>
          <a:xfrm>
            <a:off x="3659188" y="952500"/>
            <a:ext cx="731520" cy="743485"/>
          </a:xfrm>
          <a:prstGeom prst="curved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3" name="Выгнутая вправо стрелка 12"/>
          <p:cNvSpPr/>
          <p:nvPr/>
        </p:nvSpPr>
        <p:spPr>
          <a:xfrm>
            <a:off x="6146800" y="952500"/>
            <a:ext cx="731520" cy="743485"/>
          </a:xfrm>
          <a:prstGeom prst="curvedLef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9780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62" y="0"/>
            <a:ext cx="9139938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2438400" y="1147445"/>
            <a:ext cx="6159500" cy="424731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ru-RU" dirty="0">
                <a:solidFill>
                  <a:srgbClr val="1E1E1E"/>
                </a:solidFill>
                <a:latin typeface="tahoma" panose="020B0604030504040204" pitchFamily="34" charset="0"/>
              </a:rPr>
              <a:t> </a:t>
            </a:r>
            <a:r>
              <a:rPr lang="ru-RU" b="1" i="1" dirty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</a:rPr>
              <a:t>Физкультурно-оздоровительные технологии в дошкольном образовании</a:t>
            </a:r>
            <a:r>
              <a:rPr lang="ru-RU" dirty="0">
                <a:solidFill>
                  <a:srgbClr val="1E1E1E"/>
                </a:solidFill>
                <a:latin typeface="tahoma" panose="020B0604030504040204" pitchFamily="34" charset="0"/>
              </a:rPr>
              <a:t> – технологии, </a:t>
            </a:r>
            <a:r>
              <a:rPr lang="ru-RU" dirty="0" smtClean="0">
                <a:solidFill>
                  <a:srgbClr val="1E1E1E"/>
                </a:solidFill>
                <a:latin typeface="tahoma" panose="020B0604030504040204" pitchFamily="34" charset="0"/>
              </a:rPr>
              <a:t>развитие </a:t>
            </a:r>
            <a:r>
              <a:rPr lang="ru-RU" dirty="0">
                <a:solidFill>
                  <a:srgbClr val="1E1E1E"/>
                </a:solidFill>
                <a:latin typeface="tahoma" panose="020B0604030504040204" pitchFamily="34" charset="0"/>
              </a:rPr>
              <a:t>физических качеств, направленные на физическое развитие и укрепление здоровья дошкольников</a:t>
            </a:r>
            <a:r>
              <a:rPr lang="ru-RU" dirty="0" smtClean="0">
                <a:solidFill>
                  <a:srgbClr val="1E1E1E"/>
                </a:solidFill>
                <a:latin typeface="tahoma" panose="020B0604030504040204" pitchFamily="34" charset="0"/>
              </a:rPr>
              <a:t>:</a:t>
            </a:r>
          </a:p>
          <a:p>
            <a:pPr marL="285750" indent="-285750">
              <a:buFontTx/>
              <a:buChar char="-"/>
            </a:pPr>
            <a:r>
              <a:rPr lang="ru-RU" dirty="0" smtClean="0">
                <a:solidFill>
                  <a:srgbClr val="1E1E1E"/>
                </a:solidFill>
                <a:latin typeface="tahoma" panose="020B0604030504040204" pitchFamily="34" charset="0"/>
              </a:rPr>
              <a:t>двигательной </a:t>
            </a:r>
            <a:r>
              <a:rPr lang="ru-RU" dirty="0">
                <a:solidFill>
                  <a:srgbClr val="1E1E1E"/>
                </a:solidFill>
                <a:latin typeface="tahoma" panose="020B0604030504040204" pitchFamily="34" charset="0"/>
              </a:rPr>
              <a:t>активности и становление физической культуры </a:t>
            </a:r>
            <a:r>
              <a:rPr lang="ru-RU" dirty="0" smtClean="0">
                <a:solidFill>
                  <a:srgbClr val="1E1E1E"/>
                </a:solidFill>
                <a:latin typeface="tahoma" panose="020B0604030504040204" pitchFamily="34" charset="0"/>
              </a:rPr>
              <a:t>дошкольников,</a:t>
            </a:r>
          </a:p>
          <a:p>
            <a:pPr marL="285750" indent="-285750">
              <a:buFontTx/>
              <a:buChar char="-"/>
            </a:pPr>
            <a:r>
              <a:rPr lang="ru-RU" dirty="0" smtClean="0">
                <a:solidFill>
                  <a:srgbClr val="1E1E1E"/>
                </a:solidFill>
                <a:latin typeface="tahoma" panose="020B0604030504040204" pitchFamily="34" charset="0"/>
              </a:rPr>
              <a:t>закаливание,</a:t>
            </a:r>
          </a:p>
          <a:p>
            <a:r>
              <a:rPr lang="ru-RU" dirty="0" smtClean="0">
                <a:solidFill>
                  <a:srgbClr val="1E1E1E"/>
                </a:solidFill>
                <a:latin typeface="tahoma" panose="020B0604030504040204" pitchFamily="34" charset="0"/>
              </a:rPr>
              <a:t>-  дыхательная </a:t>
            </a:r>
            <a:r>
              <a:rPr lang="ru-RU" dirty="0">
                <a:solidFill>
                  <a:srgbClr val="1E1E1E"/>
                </a:solidFill>
                <a:latin typeface="tahoma" panose="020B0604030504040204" pitchFamily="34" charset="0"/>
              </a:rPr>
              <a:t>гимнастика, </a:t>
            </a:r>
            <a:endParaRPr lang="ru-RU" dirty="0" smtClean="0">
              <a:solidFill>
                <a:srgbClr val="1E1E1E"/>
              </a:solidFill>
              <a:latin typeface="tahoma" panose="020B0604030504040204" pitchFamily="34" charset="0"/>
            </a:endParaRPr>
          </a:p>
          <a:p>
            <a:r>
              <a:rPr lang="ru-RU" dirty="0" smtClean="0">
                <a:solidFill>
                  <a:srgbClr val="1E1E1E"/>
                </a:solidFill>
                <a:latin typeface="tahoma" panose="020B0604030504040204" pitchFamily="34" charset="0"/>
              </a:rPr>
              <a:t>-   массаж </a:t>
            </a:r>
            <a:r>
              <a:rPr lang="ru-RU" dirty="0">
                <a:solidFill>
                  <a:srgbClr val="1E1E1E"/>
                </a:solidFill>
                <a:latin typeface="tahoma" panose="020B0604030504040204" pitchFamily="34" charset="0"/>
              </a:rPr>
              <a:t>и самомассаж, </a:t>
            </a:r>
            <a:endParaRPr lang="ru-RU" dirty="0" smtClean="0">
              <a:solidFill>
                <a:srgbClr val="1E1E1E"/>
              </a:solidFill>
              <a:latin typeface="tahoma" panose="020B0604030504040204" pitchFamily="34" charset="0"/>
            </a:endParaRPr>
          </a:p>
          <a:p>
            <a:r>
              <a:rPr lang="ru-RU" dirty="0" smtClean="0">
                <a:solidFill>
                  <a:srgbClr val="1E1E1E"/>
                </a:solidFill>
                <a:latin typeface="tahoma" panose="020B0604030504040204" pitchFamily="34" charset="0"/>
              </a:rPr>
              <a:t>-   профилактика плоскостопия, </a:t>
            </a:r>
          </a:p>
          <a:p>
            <a:r>
              <a:rPr lang="ru-RU" dirty="0" smtClean="0">
                <a:solidFill>
                  <a:srgbClr val="1E1E1E"/>
                </a:solidFill>
                <a:latin typeface="tahoma" panose="020B0604030504040204" pitchFamily="34" charset="0"/>
              </a:rPr>
              <a:t>-   формирование </a:t>
            </a:r>
            <a:r>
              <a:rPr lang="ru-RU" dirty="0">
                <a:solidFill>
                  <a:srgbClr val="1E1E1E"/>
                </a:solidFill>
                <a:latin typeface="tahoma" panose="020B0604030504040204" pitchFamily="34" charset="0"/>
              </a:rPr>
              <a:t>правильной осанки, </a:t>
            </a:r>
            <a:endParaRPr lang="ru-RU" dirty="0" smtClean="0">
              <a:solidFill>
                <a:srgbClr val="1E1E1E"/>
              </a:solidFill>
              <a:latin typeface="tahoma" panose="020B0604030504040204" pitchFamily="34" charset="0"/>
            </a:endParaRPr>
          </a:p>
          <a:p>
            <a:r>
              <a:rPr lang="ru-RU" dirty="0" smtClean="0">
                <a:solidFill>
                  <a:srgbClr val="1E1E1E"/>
                </a:solidFill>
                <a:latin typeface="tahoma" panose="020B0604030504040204" pitchFamily="34" charset="0"/>
              </a:rPr>
              <a:t>-   воспитание </a:t>
            </a:r>
            <a:r>
              <a:rPr lang="ru-RU" dirty="0">
                <a:solidFill>
                  <a:srgbClr val="1E1E1E"/>
                </a:solidFill>
                <a:latin typeface="tahoma" panose="020B0604030504040204" pitchFamily="34" charset="0"/>
              </a:rPr>
              <a:t>привычки к повседневной </a:t>
            </a:r>
            <a:r>
              <a:rPr lang="ru-RU" dirty="0" smtClean="0">
                <a:solidFill>
                  <a:srgbClr val="1E1E1E"/>
                </a:solidFill>
                <a:latin typeface="tahoma" panose="020B0604030504040204" pitchFamily="34" charset="0"/>
              </a:rPr>
              <a:t>   физической </a:t>
            </a:r>
            <a:r>
              <a:rPr lang="ru-RU" dirty="0">
                <a:solidFill>
                  <a:srgbClr val="1E1E1E"/>
                </a:solidFill>
                <a:latin typeface="tahoma" panose="020B0604030504040204" pitchFamily="34" charset="0"/>
              </a:rPr>
              <a:t>активности и заботе о здоровье и др.</a:t>
            </a:r>
          </a:p>
          <a:p>
            <a:r>
              <a:rPr lang="ru-RU" dirty="0" smtClean="0">
                <a:solidFill>
                  <a:srgbClr val="1E1E1E"/>
                </a:solidFill>
                <a:latin typeface="tahoma" panose="020B0604030504040204" pitchFamily="34" charset="0"/>
              </a:rPr>
              <a:t>.</a:t>
            </a:r>
            <a:endParaRPr lang="ru-RU" dirty="0">
              <a:solidFill>
                <a:srgbClr val="1E1E1E"/>
              </a:solidFill>
              <a:latin typeface="tahoma" panose="020B0604030504040204" pitchFamily="34" charset="0"/>
            </a:endParaRPr>
          </a:p>
          <a:p>
            <a:r>
              <a:rPr lang="ru-RU" dirty="0">
                <a:solidFill>
                  <a:srgbClr val="1E1E1E"/>
                </a:solidFill>
                <a:latin typeface="tahoma" panose="020B0604030504040204" pitchFamily="34" charset="0"/>
              </a:rPr>
              <a:t> </a:t>
            </a:r>
            <a:endParaRPr lang="ru-RU" b="0" i="0" dirty="0">
              <a:solidFill>
                <a:srgbClr val="1E1E1E"/>
              </a:solidFill>
              <a:effectLst/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2318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31" y="0"/>
            <a:ext cx="9139938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2514600" y="3129816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ru-RU" dirty="0" smtClean="0">
                <a:solidFill>
                  <a:srgbClr val="555555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</a:t>
            </a:r>
            <a:r>
              <a:rPr lang="ru-RU" dirty="0" smtClean="0">
                <a:solidFill>
                  <a:schemeClr val="accent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Приобщение детей к физической культуре;</a:t>
            </a:r>
          </a:p>
          <a:p>
            <a:pPr algn="just"/>
            <a:endParaRPr lang="ru-RU" dirty="0" smtClean="0">
              <a:solidFill>
                <a:srgbClr val="555555"/>
              </a:solidFill>
              <a:latin typeface="Arial" panose="020B0604020202020204" pitchFamily="34" charset="0"/>
            </a:endParaRPr>
          </a:p>
          <a:p>
            <a:pPr algn="just"/>
            <a:r>
              <a:rPr lang="ru-RU" dirty="0" smtClean="0">
                <a:solidFill>
                  <a:srgbClr val="555555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Использование 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развивающих форм оздоровительной работы</a:t>
            </a:r>
            <a:r>
              <a:rPr lang="ru-RU" dirty="0" smtClean="0">
                <a:solidFill>
                  <a:srgbClr val="555555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ru-RU" b="0" i="0" dirty="0">
              <a:solidFill>
                <a:srgbClr val="555555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60700" y="652761"/>
            <a:ext cx="49276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Современные </a:t>
            </a:r>
            <a:r>
              <a:rPr lang="ru-RU" sz="2000" b="1" dirty="0" err="1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здоровьесберегающие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технологии 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используемые в системе дошкольного образования отражают две линии оздоровительно-развивающей работы:</a:t>
            </a:r>
          </a:p>
        </p:txBody>
      </p:sp>
      <p:pic>
        <p:nvPicPr>
          <p:cNvPr id="2054" name="Picture 6" descr="Официальный сайт отдела образования г. Павлодар - Сад 29 - Мерей - Здоровьесберегающие технологии в работе воспитателя с детьми.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175960" y="4578946"/>
            <a:ext cx="3333750" cy="22193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38773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31" y="0"/>
            <a:ext cx="9139938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2768600" y="2502289"/>
            <a:ext cx="56134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>
                <a:solidFill>
                  <a:schemeClr val="accent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Формы организации </a:t>
            </a:r>
            <a:r>
              <a:rPr lang="ru-RU" sz="3200" dirty="0" err="1">
                <a:solidFill>
                  <a:schemeClr val="accent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здоровьесберегающей</a:t>
            </a:r>
            <a:r>
              <a:rPr lang="ru-RU" sz="3200" dirty="0">
                <a:solidFill>
                  <a:schemeClr val="accent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200" dirty="0" smtClean="0">
                <a:solidFill>
                  <a:schemeClr val="accent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работы</a:t>
            </a:r>
            <a:endParaRPr lang="ru-RU" sz="3200" dirty="0">
              <a:solidFill>
                <a:schemeClr val="accent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292600" y="3238500"/>
            <a:ext cx="45719" cy="45719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1094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62" y="0"/>
            <a:ext cx="9139938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3111500" y="392432"/>
            <a:ext cx="62992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утренняя гимнастика (традиционная, дыхательная, звуковая)</a:t>
            </a:r>
          </a:p>
        </p:txBody>
      </p:sp>
      <p:pic>
        <p:nvPicPr>
          <p:cNvPr id="3074" name="Picture 2" descr="https://im1-tub-ru.yandex.net/i?id=2e8e5afd87a0416a795601dbeab1da6a&amp;n=2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356101" y="1962092"/>
            <a:ext cx="2247900" cy="12383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s://im3-tub-ru.yandex.net/i?id=c4707dd82656e97447d44aee7c329312&amp;n=2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349501" y="3454401"/>
            <a:ext cx="3251198" cy="2514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7505700" y="44577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981700" y="4148254"/>
            <a:ext cx="2540000" cy="20620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1912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31" y="0"/>
            <a:ext cx="9139938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3071446" y="559189"/>
            <a:ext cx="521830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физкультурные занятия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76405" y="1658385"/>
            <a:ext cx="3138720" cy="2516761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97505" y="1613933"/>
            <a:ext cx="3183151" cy="2494234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24508" y="4547634"/>
            <a:ext cx="3145121" cy="20316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4187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62" y="-38100"/>
            <a:ext cx="9139938" cy="68961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2698494" y="717034"/>
            <a:ext cx="567080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Самостоятельная двигательная </a:t>
            </a:r>
            <a:r>
              <a:rPr lang="ru-RU" sz="3200" dirty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деятельность детей</a:t>
            </a: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90701" y="2369583"/>
            <a:ext cx="3482742" cy="2585965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59402" y="3906623"/>
            <a:ext cx="3521396" cy="24700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5178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431</TotalTime>
  <Words>154</Words>
  <Application>Microsoft Office PowerPoint</Application>
  <PresentationFormat>Экран (4:3)</PresentationFormat>
  <Paragraphs>50</Paragraphs>
  <Slides>18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4" baseType="lpstr">
      <vt:lpstr>Arial</vt:lpstr>
      <vt:lpstr>Calibri</vt:lpstr>
      <vt:lpstr>Calibri Light</vt:lpstr>
      <vt:lpstr>Tahoma</vt:lpstr>
      <vt:lpstr>Tahoma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Михаил Горяйнов</dc:creator>
  <cp:lastModifiedBy>1a</cp:lastModifiedBy>
  <cp:revision>47</cp:revision>
  <dcterms:created xsi:type="dcterms:W3CDTF">2013-11-19T05:52:05Z</dcterms:created>
  <dcterms:modified xsi:type="dcterms:W3CDTF">2015-10-03T14:48:39Z</dcterms:modified>
</cp:coreProperties>
</file>