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8" r:id="rId28"/>
    <p:sldId id="286" r:id="rId29"/>
    <p:sldId id="287"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5" d="100"/>
          <a:sy n="35" d="100"/>
        </p:scale>
        <p:origin x="-186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128" name="Freeform 8"/>
          <p:cNvSpPr>
            <a:spLocks/>
          </p:cNvSpPr>
          <p:nvPr userDrawn="1"/>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pPr algn="l" rtl="0" fontAlgn="base">
              <a:spcBef>
                <a:spcPct val="0"/>
              </a:spcBef>
              <a:spcAft>
                <a:spcPct val="0"/>
              </a:spcAft>
            </a:pPr>
            <a:endParaRPr lang="ru-RU" kern="1200">
              <a:solidFill>
                <a:srgbClr val="000000"/>
              </a:solidFill>
              <a:latin typeface="Arial" charset="0"/>
              <a:ea typeface="+mn-ea"/>
              <a:cs typeface="+mn-cs"/>
            </a:endParaRPr>
          </a:p>
        </p:txBody>
      </p:sp>
      <p:grpSp>
        <p:nvGrpSpPr>
          <p:cNvPr id="2" name="Group 46"/>
          <p:cNvGrpSpPr>
            <a:grpSpLocks/>
          </p:cNvGrpSpPr>
          <p:nvPr userDrawn="1"/>
        </p:nvGrpSpPr>
        <p:grpSpPr bwMode="auto">
          <a:xfrm rot="10800000">
            <a:off x="0" y="3657600"/>
            <a:ext cx="9144000" cy="3200400"/>
            <a:chOff x="0" y="0"/>
            <a:chExt cx="5760" cy="2016"/>
          </a:xfrm>
        </p:grpSpPr>
        <p:pic>
          <p:nvPicPr>
            <p:cNvPr id="5167" name="Picture 47" descr="7"/>
            <p:cNvPicPr>
              <a:picLocks noChangeAspect="1" noChangeArrowheads="1"/>
            </p:cNvPicPr>
            <p:nvPr/>
          </p:nvPicPr>
          <p:blipFill>
            <a:blip r:embed="rId2" cstate="print"/>
            <a:srcRect/>
            <a:stretch>
              <a:fillRect/>
            </a:stretch>
          </p:blipFill>
          <p:spPr bwMode="auto">
            <a:xfrm>
              <a:off x="0" y="0"/>
              <a:ext cx="5760" cy="2016"/>
            </a:xfrm>
            <a:prstGeom prst="rect">
              <a:avLst/>
            </a:prstGeom>
            <a:noFill/>
          </p:spPr>
        </p:pic>
        <p:pic>
          <p:nvPicPr>
            <p:cNvPr id="5168" name="Picture 48" descr="04"/>
            <p:cNvPicPr>
              <a:picLocks noChangeAspect="1" noChangeArrowheads="1"/>
            </p:cNvPicPr>
            <p:nvPr/>
          </p:nvPicPr>
          <p:blipFill>
            <a:blip r:embed="rId3" cstate="print"/>
            <a:srcRect/>
            <a:stretch>
              <a:fillRect/>
            </a:stretch>
          </p:blipFill>
          <p:spPr bwMode="auto">
            <a:xfrm>
              <a:off x="3360" y="0"/>
              <a:ext cx="858" cy="733"/>
            </a:xfrm>
            <a:prstGeom prst="rect">
              <a:avLst/>
            </a:prstGeom>
            <a:noFill/>
          </p:spPr>
        </p:pic>
      </p:grpSp>
      <p:pic>
        <p:nvPicPr>
          <p:cNvPr id="5130" name="Picture 10" descr="123"/>
          <p:cNvPicPr>
            <a:picLocks noChangeAspect="1" noChangeArrowheads="1"/>
          </p:cNvPicPr>
          <p:nvPr userDrawn="1"/>
        </p:nvPicPr>
        <p:blipFill>
          <a:blip r:embed="rId4" cstate="print"/>
          <a:srcRect/>
          <a:stretch>
            <a:fillRect/>
          </a:stretch>
        </p:blipFill>
        <p:spPr bwMode="gray">
          <a:xfrm>
            <a:off x="152400" y="228600"/>
            <a:ext cx="1676400" cy="1163638"/>
          </a:xfrm>
          <a:prstGeom prst="rect">
            <a:avLst/>
          </a:prstGeom>
          <a:noFill/>
          <a:effectLst>
            <a:outerShdw dist="107763" dir="2700000" algn="ctr" rotWithShape="0">
              <a:srgbClr val="808080">
                <a:alpha val="50000"/>
              </a:srgbClr>
            </a:outerShdw>
          </a:effectLst>
        </p:spPr>
      </p:pic>
      <p:pic>
        <p:nvPicPr>
          <p:cNvPr id="5154" name="Picture 34" descr="water_2"/>
          <p:cNvPicPr>
            <a:picLocks noChangeAspect="1" noChangeArrowheads="1"/>
          </p:cNvPicPr>
          <p:nvPr userDrawn="1"/>
        </p:nvPicPr>
        <p:blipFill>
          <a:blip r:embed="rId5" cstate="print"/>
          <a:srcRect/>
          <a:stretch>
            <a:fillRect/>
          </a:stretch>
        </p:blipFill>
        <p:spPr bwMode="auto">
          <a:xfrm>
            <a:off x="1295400" y="914400"/>
            <a:ext cx="381000" cy="234950"/>
          </a:xfrm>
          <a:prstGeom prst="rect">
            <a:avLst/>
          </a:prstGeom>
          <a:noFill/>
        </p:spPr>
      </p:pic>
      <p:pic>
        <p:nvPicPr>
          <p:cNvPr id="5160" name="Picture 40" descr="fire14"/>
          <p:cNvPicPr>
            <a:picLocks noChangeAspect="1" noChangeArrowheads="1" noCrop="1"/>
          </p:cNvPicPr>
          <p:nvPr userDrawn="1"/>
        </p:nvPicPr>
        <p:blipFill>
          <a:blip r:embed="rId6" cstate="print"/>
          <a:srcRect/>
          <a:stretch>
            <a:fillRect/>
          </a:stretch>
        </p:blipFill>
        <p:spPr bwMode="auto">
          <a:xfrm>
            <a:off x="1295400" y="762000"/>
            <a:ext cx="533400" cy="533400"/>
          </a:xfrm>
          <a:prstGeom prst="rect">
            <a:avLst/>
          </a:prstGeom>
          <a:noFill/>
        </p:spPr>
      </p:pic>
      <p:sp>
        <p:nvSpPr>
          <p:cNvPr id="5161" name="Rectangle 41"/>
          <p:cNvSpPr>
            <a:spLocks noGrp="1" noChangeArrowheads="1"/>
          </p:cNvSpPr>
          <p:nvPr>
            <p:ph type="ctrTitle" sz="quarter"/>
          </p:nvPr>
        </p:nvSpPr>
        <p:spPr>
          <a:xfrm>
            <a:off x="685800" y="2130425"/>
            <a:ext cx="7772400" cy="1470025"/>
          </a:xfrm>
        </p:spPr>
        <p:txBody>
          <a:bodyPr/>
          <a:lstStyle>
            <a:lvl1pPr>
              <a:defRPr/>
            </a:lvl1pPr>
          </a:lstStyle>
          <a:p>
            <a:r>
              <a:rPr lang="ru-RU"/>
              <a:t>Образец заголовка</a:t>
            </a:r>
          </a:p>
        </p:txBody>
      </p:sp>
      <p:sp>
        <p:nvSpPr>
          <p:cNvPr id="5162" name="Rectangle 42"/>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163" name="Rectangle 43"/>
          <p:cNvSpPr>
            <a:spLocks noGrp="1" noChangeArrowheads="1"/>
          </p:cNvSpPr>
          <p:nvPr>
            <p:ph type="dt" sz="quarter" idx="2"/>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5164" name="Rectangle 44"/>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5165" name="Rectangle 45"/>
          <p:cNvSpPr>
            <a:spLocks noGrp="1" noChangeArrowheads="1"/>
          </p:cNvSpPr>
          <p:nvPr>
            <p:ph type="sldNum" sz="quarter" idx="4"/>
          </p:nvPr>
        </p:nvSpPr>
        <p:spPr/>
        <p:txBody>
          <a:bodyPr/>
          <a:lstStyle>
            <a:lvl1pPr>
              <a:defRPr/>
            </a:lvl1pPr>
          </a:lstStyle>
          <a:p>
            <a:pPr algn="r" rtl="0" fontAlgn="base">
              <a:spcBef>
                <a:spcPct val="0"/>
              </a:spcBef>
              <a:spcAft>
                <a:spcPct val="0"/>
              </a:spcAft>
            </a:pPr>
            <a:fld id="{1FF12308-481F-4A72-A52C-856C72A96F07}"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pic>
        <p:nvPicPr>
          <p:cNvPr id="5171" name="Picture 51" descr="B_Fly26"/>
          <p:cNvPicPr>
            <a:picLocks noChangeAspect="1" noChangeArrowheads="1" noCrop="1"/>
          </p:cNvPicPr>
          <p:nvPr userDrawn="1"/>
        </p:nvPicPr>
        <p:blipFill>
          <a:blip r:embed="rId7" cstate="print">
            <a:lum bright="-12000" contrast="-100000"/>
            <a:grayscl/>
          </a:blip>
          <a:srcRect/>
          <a:stretch>
            <a:fillRect/>
          </a:stretch>
        </p:blipFill>
        <p:spPr bwMode="auto">
          <a:xfrm>
            <a:off x="609600" y="449263"/>
            <a:ext cx="990600" cy="892175"/>
          </a:xfrm>
          <a:prstGeom prst="rect">
            <a:avLst/>
          </a:prstGeom>
          <a:noFill/>
        </p:spPr>
      </p:pic>
      <p:pic>
        <p:nvPicPr>
          <p:cNvPr id="5172" name="Picture 52" descr="B_Fly26"/>
          <p:cNvPicPr>
            <a:picLocks noChangeAspect="1" noChangeArrowheads="1" noCrop="1"/>
          </p:cNvPicPr>
          <p:nvPr userDrawn="1"/>
        </p:nvPicPr>
        <p:blipFill>
          <a:blip r:embed="rId7" cstate="print"/>
          <a:srcRect/>
          <a:stretch>
            <a:fillRect/>
          </a:stretch>
        </p:blipFill>
        <p:spPr bwMode="auto">
          <a:xfrm>
            <a:off x="609600" y="381000"/>
            <a:ext cx="990600" cy="892175"/>
          </a:xfrm>
          <a:prstGeom prst="rect">
            <a:avLst/>
          </a:prstGeom>
          <a:noFill/>
        </p:spPr>
      </p:pic>
      <p:pic>
        <p:nvPicPr>
          <p:cNvPr id="5173" name="Picture 53" descr="bupestrid beetle 5"/>
          <p:cNvPicPr>
            <a:picLocks noChangeAspect="1" noChangeArrowheads="1"/>
          </p:cNvPicPr>
          <p:nvPr userDrawn="1"/>
        </p:nvPicPr>
        <p:blipFill>
          <a:blip r:embed="rId8" cstate="print"/>
          <a:srcRect/>
          <a:stretch>
            <a:fillRect/>
          </a:stretch>
        </p:blipFill>
        <p:spPr bwMode="auto">
          <a:xfrm>
            <a:off x="7467600" y="6259513"/>
            <a:ext cx="838200" cy="322262"/>
          </a:xfrm>
          <a:prstGeom prst="rect">
            <a:avLst/>
          </a:prstGeom>
          <a:noFill/>
          <a:effectLst>
            <a:outerShdw dist="107763" dir="2700000" algn="ctr" rotWithShape="0">
              <a:srgbClr val="808080">
                <a:alpha val="50000"/>
              </a:srgbClr>
            </a:outerShdw>
          </a:effectLst>
        </p:spPr>
      </p:pic>
      <p:pic>
        <p:nvPicPr>
          <p:cNvPr id="5175" name="Picture 55" descr="WB01292_"/>
          <p:cNvPicPr>
            <a:picLocks noChangeAspect="1" noChangeArrowheads="1"/>
          </p:cNvPicPr>
          <p:nvPr userDrawn="1"/>
        </p:nvPicPr>
        <p:blipFill>
          <a:blip r:embed="rId9" cstate="print"/>
          <a:srcRect/>
          <a:stretch>
            <a:fillRect/>
          </a:stretch>
        </p:blipFill>
        <p:spPr bwMode="auto">
          <a:xfrm>
            <a:off x="228600" y="5105400"/>
            <a:ext cx="400050" cy="400050"/>
          </a:xfrm>
          <a:prstGeom prst="rect">
            <a:avLst/>
          </a:prstGeom>
          <a:noFill/>
          <a:effectLst>
            <a:outerShdw dist="107763" dir="18900000" algn="ctr" rotWithShape="0">
              <a:srgbClr val="80808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омер слайда 5"/>
          <p:cNvSpPr>
            <a:spLocks noGrp="1"/>
          </p:cNvSpPr>
          <p:nvPr>
            <p:ph type="sldNum" sz="quarter" idx="12"/>
          </p:nvPr>
        </p:nvSpPr>
        <p:spPr/>
        <p:txBody>
          <a:bodyPr/>
          <a:lstStyle>
            <a:lvl1pPr>
              <a:defRPr/>
            </a:lvl1pPr>
          </a:lstStyle>
          <a:p>
            <a:pPr algn="r" rtl="0" fontAlgn="base">
              <a:spcBef>
                <a:spcPct val="0"/>
              </a:spcBef>
              <a:spcAft>
                <a:spcPct val="0"/>
              </a:spcAft>
            </a:pPr>
            <a:fld id="{303E4058-872D-45E0-B28B-2309B3687952}"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омер слайда 5"/>
          <p:cNvSpPr>
            <a:spLocks noGrp="1"/>
          </p:cNvSpPr>
          <p:nvPr>
            <p:ph type="sldNum" sz="quarter" idx="12"/>
          </p:nvPr>
        </p:nvSpPr>
        <p:spPr/>
        <p:txBody>
          <a:bodyPr/>
          <a:lstStyle>
            <a:lvl1pPr>
              <a:defRPr/>
            </a:lvl1pPr>
          </a:lstStyle>
          <a:p>
            <a:pPr algn="r" rtl="0" fontAlgn="base">
              <a:spcBef>
                <a:spcPct val="0"/>
              </a:spcBef>
              <a:spcAft>
                <a:spcPct val="0"/>
              </a:spcAft>
            </a:pPr>
            <a:fld id="{A0B956B4-A75F-4AC5-9006-3FAA85A4A43C}"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128" name="Freeform 8"/>
          <p:cNvSpPr>
            <a:spLocks/>
          </p:cNvSpPr>
          <p:nvPr userDrawn="1"/>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pPr algn="l" rtl="0" fontAlgn="base">
              <a:spcBef>
                <a:spcPct val="0"/>
              </a:spcBef>
              <a:spcAft>
                <a:spcPct val="0"/>
              </a:spcAft>
            </a:pPr>
            <a:endParaRPr lang="ru-RU" kern="1200">
              <a:solidFill>
                <a:srgbClr val="000000"/>
              </a:solidFill>
              <a:latin typeface="Arial" charset="0"/>
              <a:ea typeface="+mn-ea"/>
              <a:cs typeface="+mn-cs"/>
            </a:endParaRPr>
          </a:p>
        </p:txBody>
      </p:sp>
      <p:grpSp>
        <p:nvGrpSpPr>
          <p:cNvPr id="2" name="Group 46"/>
          <p:cNvGrpSpPr>
            <a:grpSpLocks/>
          </p:cNvGrpSpPr>
          <p:nvPr userDrawn="1"/>
        </p:nvGrpSpPr>
        <p:grpSpPr bwMode="auto">
          <a:xfrm rot="10800000">
            <a:off x="0" y="3657600"/>
            <a:ext cx="9144000" cy="3200400"/>
            <a:chOff x="0" y="0"/>
            <a:chExt cx="5760" cy="2016"/>
          </a:xfrm>
        </p:grpSpPr>
        <p:pic>
          <p:nvPicPr>
            <p:cNvPr id="5167" name="Picture 47" descr="7"/>
            <p:cNvPicPr>
              <a:picLocks noChangeAspect="1" noChangeArrowheads="1"/>
            </p:cNvPicPr>
            <p:nvPr/>
          </p:nvPicPr>
          <p:blipFill>
            <a:blip r:embed="rId2" cstate="print"/>
            <a:srcRect/>
            <a:stretch>
              <a:fillRect/>
            </a:stretch>
          </p:blipFill>
          <p:spPr bwMode="auto">
            <a:xfrm>
              <a:off x="0" y="0"/>
              <a:ext cx="5760" cy="2016"/>
            </a:xfrm>
            <a:prstGeom prst="rect">
              <a:avLst/>
            </a:prstGeom>
            <a:noFill/>
          </p:spPr>
        </p:pic>
        <p:pic>
          <p:nvPicPr>
            <p:cNvPr id="5168" name="Picture 48" descr="04"/>
            <p:cNvPicPr>
              <a:picLocks noChangeAspect="1" noChangeArrowheads="1"/>
            </p:cNvPicPr>
            <p:nvPr/>
          </p:nvPicPr>
          <p:blipFill>
            <a:blip r:embed="rId3" cstate="print"/>
            <a:srcRect/>
            <a:stretch>
              <a:fillRect/>
            </a:stretch>
          </p:blipFill>
          <p:spPr bwMode="auto">
            <a:xfrm>
              <a:off x="3360" y="0"/>
              <a:ext cx="858" cy="733"/>
            </a:xfrm>
            <a:prstGeom prst="rect">
              <a:avLst/>
            </a:prstGeom>
            <a:noFill/>
          </p:spPr>
        </p:pic>
      </p:grpSp>
      <p:pic>
        <p:nvPicPr>
          <p:cNvPr id="5130" name="Picture 10" descr="123"/>
          <p:cNvPicPr>
            <a:picLocks noChangeAspect="1" noChangeArrowheads="1"/>
          </p:cNvPicPr>
          <p:nvPr userDrawn="1"/>
        </p:nvPicPr>
        <p:blipFill>
          <a:blip r:embed="rId4" cstate="print"/>
          <a:srcRect/>
          <a:stretch>
            <a:fillRect/>
          </a:stretch>
        </p:blipFill>
        <p:spPr bwMode="gray">
          <a:xfrm>
            <a:off x="152400" y="228600"/>
            <a:ext cx="1676400" cy="1163638"/>
          </a:xfrm>
          <a:prstGeom prst="rect">
            <a:avLst/>
          </a:prstGeom>
          <a:noFill/>
          <a:effectLst>
            <a:outerShdw dist="107763" dir="2700000" algn="ctr" rotWithShape="0">
              <a:srgbClr val="808080">
                <a:alpha val="50000"/>
              </a:srgbClr>
            </a:outerShdw>
          </a:effectLst>
        </p:spPr>
      </p:pic>
      <p:pic>
        <p:nvPicPr>
          <p:cNvPr id="5154" name="Picture 34" descr="water_2"/>
          <p:cNvPicPr>
            <a:picLocks noChangeAspect="1" noChangeArrowheads="1"/>
          </p:cNvPicPr>
          <p:nvPr userDrawn="1"/>
        </p:nvPicPr>
        <p:blipFill>
          <a:blip r:embed="rId5" cstate="print"/>
          <a:srcRect/>
          <a:stretch>
            <a:fillRect/>
          </a:stretch>
        </p:blipFill>
        <p:spPr bwMode="auto">
          <a:xfrm>
            <a:off x="1295400" y="914400"/>
            <a:ext cx="381000" cy="234950"/>
          </a:xfrm>
          <a:prstGeom prst="rect">
            <a:avLst/>
          </a:prstGeom>
          <a:noFill/>
        </p:spPr>
      </p:pic>
      <p:pic>
        <p:nvPicPr>
          <p:cNvPr id="5160" name="Picture 40" descr="fire14"/>
          <p:cNvPicPr>
            <a:picLocks noChangeAspect="1" noChangeArrowheads="1" noCrop="1"/>
          </p:cNvPicPr>
          <p:nvPr userDrawn="1"/>
        </p:nvPicPr>
        <p:blipFill>
          <a:blip r:embed="rId6" cstate="print"/>
          <a:srcRect/>
          <a:stretch>
            <a:fillRect/>
          </a:stretch>
        </p:blipFill>
        <p:spPr bwMode="auto">
          <a:xfrm>
            <a:off x="1295400" y="762000"/>
            <a:ext cx="533400" cy="533400"/>
          </a:xfrm>
          <a:prstGeom prst="rect">
            <a:avLst/>
          </a:prstGeom>
          <a:noFill/>
        </p:spPr>
      </p:pic>
      <p:sp>
        <p:nvSpPr>
          <p:cNvPr id="5161" name="Rectangle 41"/>
          <p:cNvSpPr>
            <a:spLocks noGrp="1" noChangeArrowheads="1"/>
          </p:cNvSpPr>
          <p:nvPr>
            <p:ph type="ctrTitle" sz="quarter"/>
          </p:nvPr>
        </p:nvSpPr>
        <p:spPr>
          <a:xfrm>
            <a:off x="685800" y="2130425"/>
            <a:ext cx="7772400" cy="1470025"/>
          </a:xfrm>
        </p:spPr>
        <p:txBody>
          <a:bodyPr/>
          <a:lstStyle>
            <a:lvl1pPr>
              <a:defRPr/>
            </a:lvl1pPr>
          </a:lstStyle>
          <a:p>
            <a:r>
              <a:rPr lang="ru-RU"/>
              <a:t>Образец заголовка</a:t>
            </a:r>
          </a:p>
        </p:txBody>
      </p:sp>
      <p:sp>
        <p:nvSpPr>
          <p:cNvPr id="5162" name="Rectangle 42"/>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163" name="Rectangle 43"/>
          <p:cNvSpPr>
            <a:spLocks noGrp="1" noChangeArrowheads="1"/>
          </p:cNvSpPr>
          <p:nvPr>
            <p:ph type="dt" sz="quarter" idx="2"/>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5164" name="Rectangle 44"/>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5165" name="Rectangle 45"/>
          <p:cNvSpPr>
            <a:spLocks noGrp="1" noChangeArrowheads="1"/>
          </p:cNvSpPr>
          <p:nvPr>
            <p:ph type="sldNum" sz="quarter" idx="4"/>
          </p:nvPr>
        </p:nvSpPr>
        <p:spPr/>
        <p:txBody>
          <a:bodyPr/>
          <a:lstStyle>
            <a:lvl1pPr>
              <a:defRPr/>
            </a:lvl1pPr>
          </a:lstStyle>
          <a:p>
            <a:pPr algn="r" rtl="0" fontAlgn="base">
              <a:spcBef>
                <a:spcPct val="0"/>
              </a:spcBef>
              <a:spcAft>
                <a:spcPct val="0"/>
              </a:spcAft>
            </a:pPr>
            <a:fld id="{1FF12308-481F-4A72-A52C-856C72A96F07}"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pic>
        <p:nvPicPr>
          <p:cNvPr id="5171" name="Picture 51" descr="B_Fly26"/>
          <p:cNvPicPr>
            <a:picLocks noChangeAspect="1" noChangeArrowheads="1" noCrop="1"/>
          </p:cNvPicPr>
          <p:nvPr userDrawn="1"/>
        </p:nvPicPr>
        <p:blipFill>
          <a:blip r:embed="rId7" cstate="print">
            <a:lum bright="-12000" contrast="-100000"/>
            <a:grayscl/>
          </a:blip>
          <a:srcRect/>
          <a:stretch>
            <a:fillRect/>
          </a:stretch>
        </p:blipFill>
        <p:spPr bwMode="auto">
          <a:xfrm>
            <a:off x="609600" y="449263"/>
            <a:ext cx="990600" cy="892175"/>
          </a:xfrm>
          <a:prstGeom prst="rect">
            <a:avLst/>
          </a:prstGeom>
          <a:noFill/>
        </p:spPr>
      </p:pic>
      <p:pic>
        <p:nvPicPr>
          <p:cNvPr id="5172" name="Picture 52" descr="B_Fly26"/>
          <p:cNvPicPr>
            <a:picLocks noChangeAspect="1" noChangeArrowheads="1" noCrop="1"/>
          </p:cNvPicPr>
          <p:nvPr userDrawn="1"/>
        </p:nvPicPr>
        <p:blipFill>
          <a:blip r:embed="rId7" cstate="print"/>
          <a:srcRect/>
          <a:stretch>
            <a:fillRect/>
          </a:stretch>
        </p:blipFill>
        <p:spPr bwMode="auto">
          <a:xfrm>
            <a:off x="609600" y="381000"/>
            <a:ext cx="990600" cy="892175"/>
          </a:xfrm>
          <a:prstGeom prst="rect">
            <a:avLst/>
          </a:prstGeom>
          <a:noFill/>
        </p:spPr>
      </p:pic>
      <p:pic>
        <p:nvPicPr>
          <p:cNvPr id="5173" name="Picture 53" descr="bupestrid beetle 5"/>
          <p:cNvPicPr>
            <a:picLocks noChangeAspect="1" noChangeArrowheads="1"/>
          </p:cNvPicPr>
          <p:nvPr userDrawn="1"/>
        </p:nvPicPr>
        <p:blipFill>
          <a:blip r:embed="rId8" cstate="print"/>
          <a:srcRect/>
          <a:stretch>
            <a:fillRect/>
          </a:stretch>
        </p:blipFill>
        <p:spPr bwMode="auto">
          <a:xfrm>
            <a:off x="7467600" y="6259513"/>
            <a:ext cx="838200" cy="322262"/>
          </a:xfrm>
          <a:prstGeom prst="rect">
            <a:avLst/>
          </a:prstGeom>
          <a:noFill/>
          <a:effectLst>
            <a:outerShdw dist="107763" dir="2700000" algn="ctr" rotWithShape="0">
              <a:srgbClr val="808080">
                <a:alpha val="50000"/>
              </a:srgbClr>
            </a:outerShdw>
          </a:effectLst>
        </p:spPr>
      </p:pic>
      <p:pic>
        <p:nvPicPr>
          <p:cNvPr id="5175" name="Picture 55" descr="WB01292_"/>
          <p:cNvPicPr>
            <a:picLocks noChangeAspect="1" noChangeArrowheads="1"/>
          </p:cNvPicPr>
          <p:nvPr userDrawn="1"/>
        </p:nvPicPr>
        <p:blipFill>
          <a:blip r:embed="rId9" cstate="print"/>
          <a:srcRect/>
          <a:stretch>
            <a:fillRect/>
          </a:stretch>
        </p:blipFill>
        <p:spPr bwMode="auto">
          <a:xfrm>
            <a:off x="228600" y="5105400"/>
            <a:ext cx="400050" cy="400050"/>
          </a:xfrm>
          <a:prstGeom prst="rect">
            <a:avLst/>
          </a:prstGeom>
          <a:noFill/>
          <a:effectLst>
            <a:outerShdw dist="107763" dir="18900000" algn="ctr" rotWithShape="0">
              <a:srgbClr val="808080">
                <a:alpha val="5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омер слайда 5"/>
          <p:cNvSpPr>
            <a:spLocks noGrp="1"/>
          </p:cNvSpPr>
          <p:nvPr>
            <p:ph type="sldNum" sz="quarter" idx="12"/>
          </p:nvPr>
        </p:nvSpPr>
        <p:spPr/>
        <p:txBody>
          <a:bodyPr/>
          <a:lstStyle>
            <a:lvl1pPr>
              <a:defRPr/>
            </a:lvl1pPr>
          </a:lstStyle>
          <a:p>
            <a:pPr algn="r" rtl="0" fontAlgn="base">
              <a:spcBef>
                <a:spcPct val="0"/>
              </a:spcBef>
              <a:spcAft>
                <a:spcPct val="0"/>
              </a:spcAft>
            </a:pPr>
            <a:fld id="{E683B6F8-FFE5-456F-B9A1-2E103870792A}"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омер слайда 5"/>
          <p:cNvSpPr>
            <a:spLocks noGrp="1"/>
          </p:cNvSpPr>
          <p:nvPr>
            <p:ph type="sldNum" sz="quarter" idx="12"/>
          </p:nvPr>
        </p:nvSpPr>
        <p:spPr/>
        <p:txBody>
          <a:bodyPr/>
          <a:lstStyle>
            <a:lvl1pPr>
              <a:defRPr/>
            </a:lvl1pPr>
          </a:lstStyle>
          <a:p>
            <a:pPr algn="r" rtl="0" fontAlgn="base">
              <a:spcBef>
                <a:spcPct val="0"/>
              </a:spcBef>
              <a:spcAft>
                <a:spcPct val="0"/>
              </a:spcAft>
            </a:pPr>
            <a:fld id="{89751B8F-9CCC-4A71-ADF9-290056E67EFF}"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ижний колонтитул 5"/>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7" name="Номер слайда 6"/>
          <p:cNvSpPr>
            <a:spLocks noGrp="1"/>
          </p:cNvSpPr>
          <p:nvPr>
            <p:ph type="sldNum" sz="quarter" idx="12"/>
          </p:nvPr>
        </p:nvSpPr>
        <p:spPr/>
        <p:txBody>
          <a:bodyPr/>
          <a:lstStyle>
            <a:lvl1pPr>
              <a:defRPr/>
            </a:lvl1pPr>
          </a:lstStyle>
          <a:p>
            <a:pPr algn="r" rtl="0" fontAlgn="base">
              <a:spcBef>
                <a:spcPct val="0"/>
              </a:spcBef>
              <a:spcAft>
                <a:spcPct val="0"/>
              </a:spcAft>
            </a:pPr>
            <a:fld id="{29EC2349-18AF-455F-9838-B7A2F21C98CD}"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8" name="Нижний колонтитул 7"/>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9" name="Номер слайда 8"/>
          <p:cNvSpPr>
            <a:spLocks noGrp="1"/>
          </p:cNvSpPr>
          <p:nvPr>
            <p:ph type="sldNum" sz="quarter" idx="12"/>
          </p:nvPr>
        </p:nvSpPr>
        <p:spPr/>
        <p:txBody>
          <a:bodyPr/>
          <a:lstStyle>
            <a:lvl1pPr>
              <a:defRPr/>
            </a:lvl1pPr>
          </a:lstStyle>
          <a:p>
            <a:pPr algn="r" rtl="0" fontAlgn="base">
              <a:spcBef>
                <a:spcPct val="0"/>
              </a:spcBef>
              <a:spcAft>
                <a:spcPct val="0"/>
              </a:spcAft>
            </a:pPr>
            <a:fld id="{25DE7B91-FB37-49E8-8789-C643D3F7E9CA}"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4" name="Нижний колонтитул 3"/>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5" name="Номер слайда 4"/>
          <p:cNvSpPr>
            <a:spLocks noGrp="1"/>
          </p:cNvSpPr>
          <p:nvPr>
            <p:ph type="sldNum" sz="quarter" idx="12"/>
          </p:nvPr>
        </p:nvSpPr>
        <p:spPr/>
        <p:txBody>
          <a:bodyPr/>
          <a:lstStyle>
            <a:lvl1pPr>
              <a:defRPr/>
            </a:lvl1pPr>
          </a:lstStyle>
          <a:p>
            <a:pPr algn="r" rtl="0" fontAlgn="base">
              <a:spcBef>
                <a:spcPct val="0"/>
              </a:spcBef>
              <a:spcAft>
                <a:spcPct val="0"/>
              </a:spcAft>
            </a:pPr>
            <a:fld id="{96D889DC-E471-465E-BCE7-99F9D66099A5}"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3" name="Нижний колонтитул 2"/>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4" name="Номер слайда 3"/>
          <p:cNvSpPr>
            <a:spLocks noGrp="1"/>
          </p:cNvSpPr>
          <p:nvPr>
            <p:ph type="sldNum" sz="quarter" idx="12"/>
          </p:nvPr>
        </p:nvSpPr>
        <p:spPr/>
        <p:txBody>
          <a:bodyPr/>
          <a:lstStyle>
            <a:lvl1pPr>
              <a:defRPr/>
            </a:lvl1pPr>
          </a:lstStyle>
          <a:p>
            <a:pPr algn="r" rtl="0" fontAlgn="base">
              <a:spcBef>
                <a:spcPct val="0"/>
              </a:spcBef>
              <a:spcAft>
                <a:spcPct val="0"/>
              </a:spcAft>
            </a:pPr>
            <a:fld id="{A98DAA1B-B50B-4685-9AE5-CFD5C2FADD52}"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ижний колонтитул 5"/>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7" name="Номер слайда 6"/>
          <p:cNvSpPr>
            <a:spLocks noGrp="1"/>
          </p:cNvSpPr>
          <p:nvPr>
            <p:ph type="sldNum" sz="quarter" idx="12"/>
          </p:nvPr>
        </p:nvSpPr>
        <p:spPr/>
        <p:txBody>
          <a:bodyPr/>
          <a:lstStyle>
            <a:lvl1pPr>
              <a:defRPr/>
            </a:lvl1pPr>
          </a:lstStyle>
          <a:p>
            <a:pPr algn="r" rtl="0" fontAlgn="base">
              <a:spcBef>
                <a:spcPct val="0"/>
              </a:spcBef>
              <a:spcAft>
                <a:spcPct val="0"/>
              </a:spcAft>
            </a:pPr>
            <a:fld id="{071FFF04-718A-40C5-A218-71A1EC20747A}"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омер слайда 5"/>
          <p:cNvSpPr>
            <a:spLocks noGrp="1"/>
          </p:cNvSpPr>
          <p:nvPr>
            <p:ph type="sldNum" sz="quarter" idx="12"/>
          </p:nvPr>
        </p:nvSpPr>
        <p:spPr/>
        <p:txBody>
          <a:bodyPr/>
          <a:lstStyle>
            <a:lvl1pPr>
              <a:defRPr/>
            </a:lvl1pPr>
          </a:lstStyle>
          <a:p>
            <a:pPr algn="r" rtl="0" fontAlgn="base">
              <a:spcBef>
                <a:spcPct val="0"/>
              </a:spcBef>
              <a:spcAft>
                <a:spcPct val="0"/>
              </a:spcAft>
            </a:pPr>
            <a:fld id="{E683B6F8-FFE5-456F-B9A1-2E103870792A}"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ижний колонтитул 5"/>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7" name="Номер слайда 6"/>
          <p:cNvSpPr>
            <a:spLocks noGrp="1"/>
          </p:cNvSpPr>
          <p:nvPr>
            <p:ph type="sldNum" sz="quarter" idx="12"/>
          </p:nvPr>
        </p:nvSpPr>
        <p:spPr/>
        <p:txBody>
          <a:bodyPr/>
          <a:lstStyle>
            <a:lvl1pPr>
              <a:defRPr/>
            </a:lvl1pPr>
          </a:lstStyle>
          <a:p>
            <a:pPr algn="r" rtl="0" fontAlgn="base">
              <a:spcBef>
                <a:spcPct val="0"/>
              </a:spcBef>
              <a:spcAft>
                <a:spcPct val="0"/>
              </a:spcAft>
            </a:pPr>
            <a:fld id="{3235F7E9-478E-41A5-A4E6-0C8AB6FDFD36}"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омер слайда 5"/>
          <p:cNvSpPr>
            <a:spLocks noGrp="1"/>
          </p:cNvSpPr>
          <p:nvPr>
            <p:ph type="sldNum" sz="quarter" idx="12"/>
          </p:nvPr>
        </p:nvSpPr>
        <p:spPr/>
        <p:txBody>
          <a:bodyPr/>
          <a:lstStyle>
            <a:lvl1pPr>
              <a:defRPr/>
            </a:lvl1pPr>
          </a:lstStyle>
          <a:p>
            <a:pPr algn="r" rtl="0" fontAlgn="base">
              <a:spcBef>
                <a:spcPct val="0"/>
              </a:spcBef>
              <a:spcAft>
                <a:spcPct val="0"/>
              </a:spcAft>
            </a:pPr>
            <a:fld id="{303E4058-872D-45E0-B28B-2309B3687952}"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омер слайда 5"/>
          <p:cNvSpPr>
            <a:spLocks noGrp="1"/>
          </p:cNvSpPr>
          <p:nvPr>
            <p:ph type="sldNum" sz="quarter" idx="12"/>
          </p:nvPr>
        </p:nvSpPr>
        <p:spPr/>
        <p:txBody>
          <a:bodyPr/>
          <a:lstStyle>
            <a:lvl1pPr>
              <a:defRPr/>
            </a:lvl1pPr>
          </a:lstStyle>
          <a:p>
            <a:pPr algn="r" rtl="0" fontAlgn="base">
              <a:spcBef>
                <a:spcPct val="0"/>
              </a:spcBef>
              <a:spcAft>
                <a:spcPct val="0"/>
              </a:spcAft>
            </a:pPr>
            <a:fld id="{A0B956B4-A75F-4AC5-9006-3FAA85A4A43C}"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омер слайда 5"/>
          <p:cNvSpPr>
            <a:spLocks noGrp="1"/>
          </p:cNvSpPr>
          <p:nvPr>
            <p:ph type="sldNum" sz="quarter" idx="12"/>
          </p:nvPr>
        </p:nvSpPr>
        <p:spPr/>
        <p:txBody>
          <a:bodyPr/>
          <a:lstStyle>
            <a:lvl1pPr>
              <a:defRPr/>
            </a:lvl1pPr>
          </a:lstStyle>
          <a:p>
            <a:pPr algn="r" rtl="0" fontAlgn="base">
              <a:spcBef>
                <a:spcPct val="0"/>
              </a:spcBef>
              <a:spcAft>
                <a:spcPct val="0"/>
              </a:spcAft>
            </a:pPr>
            <a:fld id="{89751B8F-9CCC-4A71-ADF9-290056E67EFF}"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ижний колонтитул 5"/>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7" name="Номер слайда 6"/>
          <p:cNvSpPr>
            <a:spLocks noGrp="1"/>
          </p:cNvSpPr>
          <p:nvPr>
            <p:ph type="sldNum" sz="quarter" idx="12"/>
          </p:nvPr>
        </p:nvSpPr>
        <p:spPr/>
        <p:txBody>
          <a:bodyPr/>
          <a:lstStyle>
            <a:lvl1pPr>
              <a:defRPr/>
            </a:lvl1pPr>
          </a:lstStyle>
          <a:p>
            <a:pPr algn="r" rtl="0" fontAlgn="base">
              <a:spcBef>
                <a:spcPct val="0"/>
              </a:spcBef>
              <a:spcAft>
                <a:spcPct val="0"/>
              </a:spcAft>
            </a:pPr>
            <a:fld id="{29EC2349-18AF-455F-9838-B7A2F21C98CD}"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8" name="Нижний колонтитул 7"/>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9" name="Номер слайда 8"/>
          <p:cNvSpPr>
            <a:spLocks noGrp="1"/>
          </p:cNvSpPr>
          <p:nvPr>
            <p:ph type="sldNum" sz="quarter" idx="12"/>
          </p:nvPr>
        </p:nvSpPr>
        <p:spPr/>
        <p:txBody>
          <a:bodyPr/>
          <a:lstStyle>
            <a:lvl1pPr>
              <a:defRPr/>
            </a:lvl1pPr>
          </a:lstStyle>
          <a:p>
            <a:pPr algn="r" rtl="0" fontAlgn="base">
              <a:spcBef>
                <a:spcPct val="0"/>
              </a:spcBef>
              <a:spcAft>
                <a:spcPct val="0"/>
              </a:spcAft>
            </a:pPr>
            <a:fld id="{25DE7B91-FB37-49E8-8789-C643D3F7E9CA}"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4" name="Нижний колонтитул 3"/>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5" name="Номер слайда 4"/>
          <p:cNvSpPr>
            <a:spLocks noGrp="1"/>
          </p:cNvSpPr>
          <p:nvPr>
            <p:ph type="sldNum" sz="quarter" idx="12"/>
          </p:nvPr>
        </p:nvSpPr>
        <p:spPr/>
        <p:txBody>
          <a:bodyPr/>
          <a:lstStyle>
            <a:lvl1pPr>
              <a:defRPr/>
            </a:lvl1pPr>
          </a:lstStyle>
          <a:p>
            <a:pPr algn="r" rtl="0" fontAlgn="base">
              <a:spcBef>
                <a:spcPct val="0"/>
              </a:spcBef>
              <a:spcAft>
                <a:spcPct val="0"/>
              </a:spcAft>
            </a:pPr>
            <a:fld id="{96D889DC-E471-465E-BCE7-99F9D66099A5}"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3" name="Нижний колонтитул 2"/>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4" name="Номер слайда 3"/>
          <p:cNvSpPr>
            <a:spLocks noGrp="1"/>
          </p:cNvSpPr>
          <p:nvPr>
            <p:ph type="sldNum" sz="quarter" idx="12"/>
          </p:nvPr>
        </p:nvSpPr>
        <p:spPr/>
        <p:txBody>
          <a:bodyPr/>
          <a:lstStyle>
            <a:lvl1pPr>
              <a:defRPr/>
            </a:lvl1pPr>
          </a:lstStyle>
          <a:p>
            <a:pPr algn="r" rtl="0" fontAlgn="base">
              <a:spcBef>
                <a:spcPct val="0"/>
              </a:spcBef>
              <a:spcAft>
                <a:spcPct val="0"/>
              </a:spcAft>
            </a:pPr>
            <a:fld id="{A98DAA1B-B50B-4685-9AE5-CFD5C2FADD52}"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ижний колонтитул 5"/>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7" name="Номер слайда 6"/>
          <p:cNvSpPr>
            <a:spLocks noGrp="1"/>
          </p:cNvSpPr>
          <p:nvPr>
            <p:ph type="sldNum" sz="quarter" idx="12"/>
          </p:nvPr>
        </p:nvSpPr>
        <p:spPr/>
        <p:txBody>
          <a:bodyPr/>
          <a:lstStyle>
            <a:lvl1pPr>
              <a:defRPr/>
            </a:lvl1pPr>
          </a:lstStyle>
          <a:p>
            <a:pPr algn="r" rtl="0" fontAlgn="base">
              <a:spcBef>
                <a:spcPct val="0"/>
              </a:spcBef>
              <a:spcAft>
                <a:spcPct val="0"/>
              </a:spcAft>
            </a:pPr>
            <a:fld id="{071FFF04-718A-40C5-A218-71A1EC20747A}"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lgn="l" rtl="0" fontAlgn="base">
              <a:spcBef>
                <a:spcPct val="0"/>
              </a:spcBef>
              <a:spcAft>
                <a:spcPct val="0"/>
              </a:spcAft>
            </a:pPr>
            <a:endParaRPr lang="ru-RU" sz="1400" kern="1200">
              <a:solidFill>
                <a:srgbClr val="000000"/>
              </a:solidFill>
              <a:latin typeface="Arial" charset="0"/>
              <a:ea typeface="+mn-ea"/>
              <a:cs typeface="+mn-cs"/>
            </a:endParaRPr>
          </a:p>
        </p:txBody>
      </p:sp>
      <p:sp>
        <p:nvSpPr>
          <p:cNvPr id="6" name="Нижний колонтитул 5"/>
          <p:cNvSpPr>
            <a:spLocks noGrp="1"/>
          </p:cNvSpPr>
          <p:nvPr>
            <p:ph type="ftr" sz="quarter" idx="11"/>
          </p:nvPr>
        </p:nvSpPr>
        <p:spPr/>
        <p:txBody>
          <a:bodyPr/>
          <a:lstStyle>
            <a:lvl1pPr>
              <a:defRPr/>
            </a:lvl1pPr>
          </a:lstStyle>
          <a:p>
            <a:pPr algn="ctr" rtl="0" fontAlgn="base">
              <a:spcBef>
                <a:spcPct val="0"/>
              </a:spcBef>
              <a:spcAft>
                <a:spcPct val="0"/>
              </a:spcAft>
            </a:pPr>
            <a:endParaRPr lang="ru-RU" sz="1400" kern="1200">
              <a:solidFill>
                <a:srgbClr val="000000"/>
              </a:solidFill>
              <a:latin typeface="Arial" charset="0"/>
              <a:ea typeface="+mn-ea"/>
              <a:cs typeface="+mn-cs"/>
            </a:endParaRPr>
          </a:p>
        </p:txBody>
      </p:sp>
      <p:sp>
        <p:nvSpPr>
          <p:cNvPr id="7" name="Номер слайда 6"/>
          <p:cNvSpPr>
            <a:spLocks noGrp="1"/>
          </p:cNvSpPr>
          <p:nvPr>
            <p:ph type="sldNum" sz="quarter" idx="12"/>
          </p:nvPr>
        </p:nvSpPr>
        <p:spPr/>
        <p:txBody>
          <a:bodyPr/>
          <a:lstStyle>
            <a:lvl1pPr>
              <a:defRPr/>
            </a:lvl1pPr>
          </a:lstStyle>
          <a:p>
            <a:pPr algn="r" rtl="0" fontAlgn="base">
              <a:spcBef>
                <a:spcPct val="0"/>
              </a:spcBef>
              <a:spcAft>
                <a:spcPct val="0"/>
              </a:spcAft>
            </a:pPr>
            <a:fld id="{3235F7E9-478E-41A5-A4E6-0C8AB6FDFD36}" type="slidenum">
              <a:rPr lang="ru-RU" sz="1400" kern="1200">
                <a:solidFill>
                  <a:srgbClr val="000000"/>
                </a:solidFill>
                <a:latin typeface="Arial" charset="0"/>
                <a:ea typeface="+mn-ea"/>
                <a:cs typeface="+mn-cs"/>
              </a:rPr>
              <a:pPr algn="r" rtl="0" fontAlgn="base">
                <a:spcBef>
                  <a:spcPct val="0"/>
                </a:spcBef>
                <a:spcAft>
                  <a:spcPct val="0"/>
                </a:spcAft>
              </a:pPr>
              <a:t>‹#›</a:t>
            </a:fld>
            <a:endParaRPr lang="ru-RU" sz="1400" kern="1200">
              <a:solidFill>
                <a:srgbClr val="000000"/>
              </a:solidFill>
              <a:latin typeface="Arial"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8A00"/>
            </a:gs>
            <a:gs pos="100000">
              <a:srgbClr val="99FF66"/>
            </a:gs>
          </a:gsLst>
          <a:lin ang="0" scaled="1"/>
        </a:gradFill>
        <a:effectLst/>
      </p:bgPr>
    </p:bg>
    <p:spTree>
      <p:nvGrpSpPr>
        <p:cNvPr id="1" name=""/>
        <p:cNvGrpSpPr/>
        <p:nvPr/>
      </p:nvGrpSpPr>
      <p:grpSpPr>
        <a:xfrm>
          <a:off x="0" y="0"/>
          <a:ext cx="0" cy="0"/>
          <a:chOff x="0" y="0"/>
          <a:chExt cx="0" cy="0"/>
        </a:xfrm>
      </p:grpSpPr>
      <p:sp>
        <p:nvSpPr>
          <p:cNvPr id="1031" name="Freeform 7"/>
          <p:cNvSpPr>
            <a:spLocks/>
          </p:cNvSpPr>
          <p:nvPr userDrawn="1"/>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pPr algn="l" rtl="0" fontAlgn="base">
              <a:spcBef>
                <a:spcPct val="0"/>
              </a:spcBef>
              <a:spcAft>
                <a:spcPct val="0"/>
              </a:spcAft>
            </a:pPr>
            <a:endParaRPr lang="ru-RU" kern="1200">
              <a:solidFill>
                <a:srgbClr val="000000"/>
              </a:solidFill>
              <a:latin typeface="Arial" charset="0"/>
              <a:ea typeface="+mn-ea"/>
              <a:cs typeface="+mn-cs"/>
            </a:endParaRPr>
          </a:p>
        </p:txBody>
      </p:sp>
      <p:pic>
        <p:nvPicPr>
          <p:cNvPr id="1034" name="Picture 10" descr="123"/>
          <p:cNvPicPr>
            <a:picLocks noChangeAspect="1" noChangeArrowheads="1"/>
          </p:cNvPicPr>
          <p:nvPr userDrawn="1"/>
        </p:nvPicPr>
        <p:blipFill>
          <a:blip r:embed="rId13" cstate="print"/>
          <a:srcRect/>
          <a:stretch>
            <a:fillRect/>
          </a:stretch>
        </p:blipFill>
        <p:spPr bwMode="gray">
          <a:xfrm>
            <a:off x="152400" y="228600"/>
            <a:ext cx="1676400" cy="1163638"/>
          </a:xfrm>
          <a:prstGeom prst="rect">
            <a:avLst/>
          </a:prstGeom>
          <a:noFill/>
          <a:effectLst>
            <a:outerShdw dist="107763" dir="2700000" algn="ctr" rotWithShape="0">
              <a:srgbClr val="808080">
                <a:alpha val="50000"/>
              </a:srgbClr>
            </a:outerShdw>
          </a:effectLst>
        </p:spPr>
      </p:pic>
      <p:pic>
        <p:nvPicPr>
          <p:cNvPr id="1035" name="Picture 11" descr="water_2"/>
          <p:cNvPicPr>
            <a:picLocks noChangeAspect="1" noChangeArrowheads="1"/>
          </p:cNvPicPr>
          <p:nvPr userDrawn="1"/>
        </p:nvPicPr>
        <p:blipFill>
          <a:blip r:embed="rId14" cstate="print"/>
          <a:srcRect/>
          <a:stretch>
            <a:fillRect/>
          </a:stretch>
        </p:blipFill>
        <p:spPr bwMode="auto">
          <a:xfrm>
            <a:off x="1295400" y="914400"/>
            <a:ext cx="381000" cy="234950"/>
          </a:xfrm>
          <a:prstGeom prst="rect">
            <a:avLst/>
          </a:prstGeom>
          <a:noFill/>
        </p:spPr>
      </p:pic>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pPr>
            <a:endParaRPr lang="ru-RU" kern="1200">
              <a:solidFill>
                <a:srgbClr val="000000"/>
              </a:solidFill>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pPr>
            <a:endParaRPr lang="ru-RU" kern="1200">
              <a:solidFill>
                <a:srgbClr val="000000"/>
              </a:solidFill>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pPr>
            <a:fld id="{4A8CEB43-08FD-4A8E-ADB9-281D6BB49E67}" type="slidenum">
              <a:rPr lang="ru-RU" kern="1200">
                <a:solidFill>
                  <a:srgbClr val="000000"/>
                </a:solidFill>
                <a:latin typeface="Arial" charset="0"/>
                <a:ea typeface="+mn-ea"/>
                <a:cs typeface="+mn-cs"/>
              </a:rPr>
              <a:pPr rtl="0" fontAlgn="base">
                <a:spcBef>
                  <a:spcPct val="0"/>
                </a:spcBef>
                <a:spcAft>
                  <a:spcPct val="0"/>
                </a:spcAft>
              </a:pPr>
              <a:t>‹#›</a:t>
            </a:fld>
            <a:endParaRPr lang="ru-RU" kern="1200">
              <a:solidFill>
                <a:srgbClr val="000000"/>
              </a:solidFill>
              <a:latin typeface="Arial" charset="0"/>
              <a:ea typeface="+mn-ea"/>
              <a:cs typeface="+mn-cs"/>
            </a:endParaRPr>
          </a:p>
        </p:txBody>
      </p:sp>
      <p:sp>
        <p:nvSpPr>
          <p:cNvPr id="1033" name="Freeform 9"/>
          <p:cNvSpPr>
            <a:spLocks/>
          </p:cNvSpPr>
          <p:nvPr userDrawn="1"/>
        </p:nvSpPr>
        <p:spPr bwMode="gray">
          <a:xfrm rot="10800000">
            <a:off x="0" y="6629400"/>
            <a:ext cx="9144000" cy="228600"/>
          </a:xfrm>
          <a:custGeom>
            <a:avLst/>
            <a:gdLst/>
            <a:ahLst/>
            <a:cxnLst>
              <a:cxn ang="0">
                <a:pos x="8" y="2730"/>
              </a:cxn>
              <a:cxn ang="0">
                <a:pos x="3040" y="2726"/>
              </a:cxn>
              <a:cxn ang="0">
                <a:pos x="3347" y="2630"/>
              </a:cxn>
              <a:cxn ang="0">
                <a:pos x="3795" y="2170"/>
              </a:cxn>
              <a:cxn ang="0">
                <a:pos x="4115" y="2080"/>
              </a:cxn>
              <a:cxn ang="0">
                <a:pos x="5760" y="2093"/>
              </a:cxn>
              <a:cxn ang="0">
                <a:pos x="5767" y="0"/>
              </a:cxn>
              <a:cxn ang="0">
                <a:pos x="0" y="1"/>
              </a:cxn>
              <a:cxn ang="0">
                <a:pos x="8" y="2730"/>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solidFill>
            <a:srgbClr val="008A00"/>
          </a:solidFill>
          <a:ln w="9525">
            <a:noFill/>
            <a:round/>
            <a:headEnd/>
            <a:tailEnd/>
          </a:ln>
          <a:effectLst/>
        </p:spPr>
        <p:txBody>
          <a:bodyPr/>
          <a:lstStyle/>
          <a:p>
            <a:pPr algn="l" rtl="0" fontAlgn="base">
              <a:spcBef>
                <a:spcPct val="0"/>
              </a:spcBef>
              <a:spcAft>
                <a:spcPct val="0"/>
              </a:spcAft>
            </a:pPr>
            <a:endParaRPr lang="ru-RU" kern="1200">
              <a:solidFill>
                <a:srgbClr val="000000"/>
              </a:solidFill>
              <a:latin typeface="Arial" charset="0"/>
              <a:ea typeface="+mn-ea"/>
              <a:cs typeface="+mn-cs"/>
            </a:endParaRPr>
          </a:p>
        </p:txBody>
      </p:sp>
      <p:pic>
        <p:nvPicPr>
          <p:cNvPr id="1036" name="Picture 12" descr="butterfly 19"/>
          <p:cNvPicPr>
            <a:picLocks noChangeAspect="1" noChangeArrowheads="1"/>
          </p:cNvPicPr>
          <p:nvPr userDrawn="1"/>
        </p:nvPicPr>
        <p:blipFill>
          <a:blip r:embed="rId15" cstate="print"/>
          <a:srcRect/>
          <a:stretch>
            <a:fillRect/>
          </a:stretch>
        </p:blipFill>
        <p:spPr bwMode="auto">
          <a:xfrm rot="629051">
            <a:off x="457200" y="304800"/>
            <a:ext cx="914400" cy="904875"/>
          </a:xfrm>
          <a:prstGeom prst="rect">
            <a:avLst/>
          </a:prstGeom>
          <a:noFill/>
          <a:effectLst>
            <a:outerShdw dist="107763" dir="2700000" algn="ctr" rotWithShape="0">
              <a:srgbClr val="808080">
                <a:alpha val="50000"/>
              </a:srgbClr>
            </a:outerShdw>
          </a:effectLst>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8A00"/>
            </a:gs>
            <a:gs pos="100000">
              <a:srgbClr val="99FF66"/>
            </a:gs>
          </a:gsLst>
          <a:lin ang="0" scaled="1"/>
        </a:gradFill>
        <a:effectLst/>
      </p:bgPr>
    </p:bg>
    <p:spTree>
      <p:nvGrpSpPr>
        <p:cNvPr id="1" name=""/>
        <p:cNvGrpSpPr/>
        <p:nvPr/>
      </p:nvGrpSpPr>
      <p:grpSpPr>
        <a:xfrm>
          <a:off x="0" y="0"/>
          <a:ext cx="0" cy="0"/>
          <a:chOff x="0" y="0"/>
          <a:chExt cx="0" cy="0"/>
        </a:xfrm>
      </p:grpSpPr>
      <p:sp>
        <p:nvSpPr>
          <p:cNvPr id="1031" name="Freeform 7"/>
          <p:cNvSpPr>
            <a:spLocks/>
          </p:cNvSpPr>
          <p:nvPr userDrawn="1"/>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pPr algn="l" rtl="0" fontAlgn="base">
              <a:spcBef>
                <a:spcPct val="0"/>
              </a:spcBef>
              <a:spcAft>
                <a:spcPct val="0"/>
              </a:spcAft>
            </a:pPr>
            <a:endParaRPr lang="ru-RU" kern="1200">
              <a:solidFill>
                <a:srgbClr val="000000"/>
              </a:solidFill>
              <a:latin typeface="Arial" charset="0"/>
              <a:ea typeface="+mn-ea"/>
              <a:cs typeface="+mn-cs"/>
            </a:endParaRPr>
          </a:p>
        </p:txBody>
      </p:sp>
      <p:pic>
        <p:nvPicPr>
          <p:cNvPr id="1034" name="Picture 10" descr="123"/>
          <p:cNvPicPr>
            <a:picLocks noChangeAspect="1" noChangeArrowheads="1"/>
          </p:cNvPicPr>
          <p:nvPr userDrawn="1"/>
        </p:nvPicPr>
        <p:blipFill>
          <a:blip r:embed="rId13" cstate="print"/>
          <a:srcRect/>
          <a:stretch>
            <a:fillRect/>
          </a:stretch>
        </p:blipFill>
        <p:spPr bwMode="gray">
          <a:xfrm>
            <a:off x="152400" y="228600"/>
            <a:ext cx="1676400" cy="1163638"/>
          </a:xfrm>
          <a:prstGeom prst="rect">
            <a:avLst/>
          </a:prstGeom>
          <a:noFill/>
          <a:effectLst>
            <a:outerShdw dist="107763" dir="2700000" algn="ctr" rotWithShape="0">
              <a:srgbClr val="808080">
                <a:alpha val="50000"/>
              </a:srgbClr>
            </a:outerShdw>
          </a:effectLst>
        </p:spPr>
      </p:pic>
      <p:pic>
        <p:nvPicPr>
          <p:cNvPr id="1035" name="Picture 11" descr="water_2"/>
          <p:cNvPicPr>
            <a:picLocks noChangeAspect="1" noChangeArrowheads="1"/>
          </p:cNvPicPr>
          <p:nvPr userDrawn="1"/>
        </p:nvPicPr>
        <p:blipFill>
          <a:blip r:embed="rId14" cstate="print"/>
          <a:srcRect/>
          <a:stretch>
            <a:fillRect/>
          </a:stretch>
        </p:blipFill>
        <p:spPr bwMode="auto">
          <a:xfrm>
            <a:off x="1295400" y="914400"/>
            <a:ext cx="381000" cy="234950"/>
          </a:xfrm>
          <a:prstGeom prst="rect">
            <a:avLst/>
          </a:prstGeom>
          <a:noFill/>
        </p:spPr>
      </p:pic>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pPr>
            <a:endParaRPr lang="ru-RU" kern="1200">
              <a:solidFill>
                <a:srgbClr val="000000"/>
              </a:solidFill>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pPr>
            <a:endParaRPr lang="ru-RU" kern="1200">
              <a:solidFill>
                <a:srgbClr val="000000"/>
              </a:solidFill>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pPr>
            <a:fld id="{4A8CEB43-08FD-4A8E-ADB9-281D6BB49E67}" type="slidenum">
              <a:rPr lang="ru-RU" kern="1200">
                <a:solidFill>
                  <a:srgbClr val="000000"/>
                </a:solidFill>
                <a:latin typeface="Arial" charset="0"/>
                <a:ea typeface="+mn-ea"/>
                <a:cs typeface="+mn-cs"/>
              </a:rPr>
              <a:pPr rtl="0" fontAlgn="base">
                <a:spcBef>
                  <a:spcPct val="0"/>
                </a:spcBef>
                <a:spcAft>
                  <a:spcPct val="0"/>
                </a:spcAft>
              </a:pPr>
              <a:t>‹#›</a:t>
            </a:fld>
            <a:endParaRPr lang="ru-RU" kern="1200">
              <a:solidFill>
                <a:srgbClr val="000000"/>
              </a:solidFill>
              <a:latin typeface="Arial" charset="0"/>
              <a:ea typeface="+mn-ea"/>
              <a:cs typeface="+mn-cs"/>
            </a:endParaRPr>
          </a:p>
        </p:txBody>
      </p:sp>
      <p:sp>
        <p:nvSpPr>
          <p:cNvPr id="1033" name="Freeform 9"/>
          <p:cNvSpPr>
            <a:spLocks/>
          </p:cNvSpPr>
          <p:nvPr userDrawn="1"/>
        </p:nvSpPr>
        <p:spPr bwMode="gray">
          <a:xfrm rot="10800000">
            <a:off x="0" y="6629400"/>
            <a:ext cx="9144000" cy="228600"/>
          </a:xfrm>
          <a:custGeom>
            <a:avLst/>
            <a:gdLst/>
            <a:ahLst/>
            <a:cxnLst>
              <a:cxn ang="0">
                <a:pos x="8" y="2730"/>
              </a:cxn>
              <a:cxn ang="0">
                <a:pos x="3040" y="2726"/>
              </a:cxn>
              <a:cxn ang="0">
                <a:pos x="3347" y="2630"/>
              </a:cxn>
              <a:cxn ang="0">
                <a:pos x="3795" y="2170"/>
              </a:cxn>
              <a:cxn ang="0">
                <a:pos x="4115" y="2080"/>
              </a:cxn>
              <a:cxn ang="0">
                <a:pos x="5760" y="2093"/>
              </a:cxn>
              <a:cxn ang="0">
                <a:pos x="5767" y="0"/>
              </a:cxn>
              <a:cxn ang="0">
                <a:pos x="0" y="1"/>
              </a:cxn>
              <a:cxn ang="0">
                <a:pos x="8" y="2730"/>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solidFill>
            <a:srgbClr val="008A00"/>
          </a:solidFill>
          <a:ln w="9525">
            <a:noFill/>
            <a:round/>
            <a:headEnd/>
            <a:tailEnd/>
          </a:ln>
          <a:effectLst/>
        </p:spPr>
        <p:txBody>
          <a:bodyPr/>
          <a:lstStyle/>
          <a:p>
            <a:pPr algn="l" rtl="0" fontAlgn="base">
              <a:spcBef>
                <a:spcPct val="0"/>
              </a:spcBef>
              <a:spcAft>
                <a:spcPct val="0"/>
              </a:spcAft>
            </a:pPr>
            <a:endParaRPr lang="ru-RU" kern="1200">
              <a:solidFill>
                <a:srgbClr val="000000"/>
              </a:solidFill>
              <a:latin typeface="Arial" charset="0"/>
              <a:ea typeface="+mn-ea"/>
              <a:cs typeface="+mn-cs"/>
            </a:endParaRPr>
          </a:p>
        </p:txBody>
      </p:sp>
      <p:pic>
        <p:nvPicPr>
          <p:cNvPr id="1036" name="Picture 12" descr="butterfly 19"/>
          <p:cNvPicPr>
            <a:picLocks noChangeAspect="1" noChangeArrowheads="1"/>
          </p:cNvPicPr>
          <p:nvPr userDrawn="1"/>
        </p:nvPicPr>
        <p:blipFill>
          <a:blip r:embed="rId15" cstate="print"/>
          <a:srcRect/>
          <a:stretch>
            <a:fillRect/>
          </a:stretch>
        </p:blipFill>
        <p:spPr bwMode="auto">
          <a:xfrm rot="629051">
            <a:off x="457200" y="304800"/>
            <a:ext cx="914400" cy="904875"/>
          </a:xfrm>
          <a:prstGeom prst="rect">
            <a:avLst/>
          </a:prstGeom>
          <a:noFill/>
          <a:effectLst>
            <a:outerShdw dist="107763" dir="2700000" algn="ctr" rotWithShape="0">
              <a:srgbClr val="808080">
                <a:alpha val="50000"/>
              </a:srgbClr>
            </a:outerShdw>
          </a:effectLst>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adcvetov.ru/uploads/posts/2008-12/1228385436_mif-podsolnukh.jpg"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adcvetov.ru/uploads/posts/2008-11/1227625350_mif-anjutiny.jpg"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sadcvetov.ru/uploads/posts/2008-11/1227527274_mif-khrizantema.jp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sadcvetov.ru/uploads/posts/2008-11/1227519812_mif-lilija.jpg"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adcvetov.ru/uploads/posts/2008-11/1227518670_mif-nezabudka.jpg"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sadcvetov.ru/uploads/posts/2008-11/1227518240_mif-iris.jpg"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sadcvetov.ru/uploads/posts/2008-11/1227502999_mif-astra.jpg"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sadcvetov.ru/uploads/posts/2008-11/1227502467_mif-margaritka.jpg"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sadcvetov.ru/uploads/posts/2008-11/1227500744_mif-primula.jpg"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sadcvetov.ru/uploads/posts/2008-12/1228627711_mif-kuvshinka.jpg"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sadcvetov.ru/uploads/posts/2008-12/1228609944_mif-delfinium.jpg"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adcvetov.ru/uploads/posts/2008-12/1228626961_mif-kamelija.jpg"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adcvetov.ru/uploads/posts/2008-12/1228624346_mif-ivan-chajj.jpg"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adcvetov.ru/uploads/posts/2008-12/1228619964_mif-besmertnik.jp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adcvetov.ru/uploads/posts/2008-12/1228614507_mif-roza.jp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adcvetov.ru/uploads/posts/2008-12/1228564387_mif-landysh.jpg"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642910" y="0"/>
            <a:ext cx="7772400" cy="5715016"/>
          </a:xfrm>
        </p:spPr>
        <p:txBody>
          <a:bodyPr/>
          <a:lstStyle/>
          <a:p>
            <a:r>
              <a:rPr lang="ru-RU" sz="8800" b="1" dirty="0" smtClean="0">
                <a:solidFill>
                  <a:srgbClr val="006600"/>
                </a:solidFill>
                <a:latin typeface="Monotype Corsiva" pitchFamily="66" charset="0"/>
              </a:rPr>
              <a:t>Легенды</a:t>
            </a:r>
            <a:br>
              <a:rPr lang="ru-RU" sz="8800" b="1" dirty="0" smtClean="0">
                <a:solidFill>
                  <a:srgbClr val="006600"/>
                </a:solidFill>
                <a:latin typeface="Monotype Corsiva" pitchFamily="66" charset="0"/>
              </a:rPr>
            </a:br>
            <a:r>
              <a:rPr lang="ru-RU" sz="8800" b="1" dirty="0" smtClean="0">
                <a:solidFill>
                  <a:srgbClr val="006600"/>
                </a:solidFill>
                <a:latin typeface="Monotype Corsiva" pitchFamily="66" charset="0"/>
              </a:rPr>
              <a:t>о</a:t>
            </a:r>
            <a:br>
              <a:rPr lang="ru-RU" sz="8800" b="1" dirty="0" smtClean="0">
                <a:solidFill>
                  <a:srgbClr val="006600"/>
                </a:solidFill>
                <a:latin typeface="Monotype Corsiva" pitchFamily="66" charset="0"/>
              </a:rPr>
            </a:br>
            <a:r>
              <a:rPr lang="ru-RU" sz="8800" b="1" dirty="0" smtClean="0">
                <a:solidFill>
                  <a:srgbClr val="006600"/>
                </a:solidFill>
                <a:latin typeface="Monotype Corsiva" pitchFamily="66" charset="0"/>
              </a:rPr>
              <a:t>цветах</a:t>
            </a:r>
            <a:endParaRPr lang="ru-RU" sz="8800" b="1" dirty="0">
              <a:solidFill>
                <a:srgbClr val="006600"/>
              </a:solidFill>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500198"/>
          </a:xfrm>
        </p:spPr>
        <p:txBody>
          <a:bodyPr/>
          <a:lstStyle/>
          <a:p>
            <a:r>
              <a:rPr lang="ru-RU" sz="5400" b="1" dirty="0">
                <a:solidFill>
                  <a:srgbClr val="006600"/>
                </a:solidFill>
                <a:latin typeface="Monotype Corsiva" pitchFamily="66" charset="0"/>
              </a:rPr>
              <a:t>Георгин </a:t>
            </a:r>
            <a:br>
              <a:rPr lang="ru-RU" sz="5400" b="1" dirty="0">
                <a:solidFill>
                  <a:srgbClr val="006600"/>
                </a:solidFill>
                <a:latin typeface="Monotype Corsiva" pitchFamily="66" charset="0"/>
              </a:rPr>
            </a:br>
            <a:endParaRPr lang="ru-RU" sz="5400" b="1" dirty="0">
              <a:solidFill>
                <a:srgbClr val="006600"/>
              </a:solidFill>
              <a:latin typeface="Monotype Corsiva" pitchFamily="66" charset="0"/>
            </a:endParaRPr>
          </a:p>
        </p:txBody>
      </p:sp>
      <p:sp>
        <p:nvSpPr>
          <p:cNvPr id="5" name="TextBox 4"/>
          <p:cNvSpPr txBox="1"/>
          <p:nvPr/>
        </p:nvSpPr>
        <p:spPr>
          <a:xfrm>
            <a:off x="4357686" y="1571612"/>
            <a:ext cx="4500594" cy="4247317"/>
          </a:xfrm>
          <a:prstGeom prst="rect">
            <a:avLst/>
          </a:prstGeom>
          <a:noFill/>
        </p:spPr>
        <p:txBody>
          <a:bodyPr wrap="square" rtlCol="0">
            <a:spAutoFit/>
          </a:bodyPr>
          <a:lstStyle/>
          <a:p>
            <a:r>
              <a:rPr lang="ru-RU" dirty="0">
                <a:solidFill>
                  <a:srgbClr val="006600"/>
                </a:solidFill>
                <a:latin typeface="Monotype Corsiva" pitchFamily="66" charset="0"/>
              </a:rPr>
              <a:t>В народе живет легенда, согласно которой этот красивый цветок обязан своим именем молодому садовнику Георгию. В далекие времена георгин был царским цветком и мог расти только в дворцовом саду. И остался бы царским пленником, если бы не садовник Георгий… Несмотря на суровый запрет, садовник подарил этот цветок своей невесте, а затем посадил такой же цветок возле ее дома. Узнав об этом, царь приказал бросить садовника в тюрьму, где он и погиб. Но царский цветок уже вырвался на волю и стал любимым в народе. В честь молодого садовника Георгия, отдавшего жизнь за его свободу, цветок был назван георгином. Сейчас они известны почти во всех странах мира. </a:t>
            </a:r>
          </a:p>
        </p:txBody>
      </p:sp>
      <p:pic>
        <p:nvPicPr>
          <p:cNvPr id="8194" name="Picture 2" descr="C:\Users\Максим\Pictures\15.jpg"/>
          <p:cNvPicPr>
            <a:picLocks noGrp="1" noChangeAspect="1" noChangeArrowheads="1"/>
          </p:cNvPicPr>
          <p:nvPr>
            <p:ph idx="1"/>
          </p:nvPr>
        </p:nvPicPr>
        <p:blipFill>
          <a:blip r:embed="rId2" cstate="print">
            <a:lum bright="-5000"/>
          </a:blip>
          <a:srcRect/>
          <a:stretch>
            <a:fillRect/>
          </a:stretch>
        </p:blipFill>
        <p:spPr bwMode="auto">
          <a:xfrm>
            <a:off x="285720" y="2214554"/>
            <a:ext cx="3909589" cy="33528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571636"/>
          </a:xfrm>
        </p:spPr>
        <p:txBody>
          <a:bodyPr/>
          <a:lstStyle/>
          <a:p>
            <a:r>
              <a:rPr lang="ru-RU" sz="6000" b="1" dirty="0" smtClean="0">
                <a:solidFill>
                  <a:srgbClr val="006600"/>
                </a:solidFill>
                <a:latin typeface="Monotype Corsiva" pitchFamily="66" charset="0"/>
              </a:rPr>
              <a:t>Подсолнух</a:t>
            </a:r>
            <a:r>
              <a:rPr lang="ru-RU" dirty="0" smtClean="0">
                <a:solidFill>
                  <a:schemeClr val="tx2"/>
                </a:solidFill>
                <a:latin typeface="+mj-lt"/>
                <a:ea typeface="+mj-ea"/>
                <a:cs typeface="+mj-cs"/>
              </a:rPr>
              <a:t> </a:t>
            </a:r>
            <a:r>
              <a:rPr lang="ru-RU" dirty="0">
                <a:solidFill>
                  <a:schemeClr val="tx2"/>
                </a:solidFill>
                <a:latin typeface="+mj-lt"/>
                <a:ea typeface="+mj-ea"/>
                <a:cs typeface="+mj-cs"/>
              </a:rPr>
              <a:t/>
            </a:r>
            <a:br>
              <a:rPr lang="ru-RU" dirty="0">
                <a:solidFill>
                  <a:schemeClr val="tx2"/>
                </a:solidFill>
                <a:latin typeface="+mj-lt"/>
                <a:ea typeface="+mj-ea"/>
                <a:cs typeface="+mj-cs"/>
              </a:rPr>
            </a:br>
            <a:endParaRPr lang="ru-RU" dirty="0"/>
          </a:p>
        </p:txBody>
      </p:sp>
      <p:pic>
        <p:nvPicPr>
          <p:cNvPr id="4" name="Содержимое 3" descr="Подсолнух в истории и легендах">
            <a:hlinkClick r:id="rId2"/>
          </p:cNvPr>
          <p:cNvPicPr>
            <a:picLocks noGrp="1"/>
          </p:cNvPicPr>
          <p:nvPr>
            <p:ph idx="1"/>
          </p:nvPr>
        </p:nvPicPr>
        <p:blipFill>
          <a:blip r:embed="rId3" cstate="print">
            <a:lum bright="-14000"/>
          </a:blip>
          <a:srcRect/>
          <a:stretch>
            <a:fillRect/>
          </a:stretch>
        </p:blipFill>
        <p:spPr bwMode="auto">
          <a:xfrm>
            <a:off x="642910" y="2285992"/>
            <a:ext cx="3500462" cy="3494904"/>
          </a:xfrm>
          <a:prstGeom prst="rect">
            <a:avLst/>
          </a:prstGeom>
          <a:noFill/>
          <a:ln w="9525">
            <a:noFill/>
            <a:miter lim="800000"/>
            <a:headEnd/>
            <a:tailEnd/>
          </a:ln>
        </p:spPr>
      </p:pic>
      <p:sp>
        <p:nvSpPr>
          <p:cNvPr id="6" name="TextBox 5"/>
          <p:cNvSpPr txBox="1"/>
          <p:nvPr/>
        </p:nvSpPr>
        <p:spPr>
          <a:xfrm>
            <a:off x="4643438" y="2571744"/>
            <a:ext cx="4214842" cy="2585323"/>
          </a:xfrm>
          <a:prstGeom prst="rect">
            <a:avLst/>
          </a:prstGeom>
          <a:noFill/>
        </p:spPr>
        <p:txBody>
          <a:bodyPr wrap="square" rtlCol="0">
            <a:spAutoFit/>
          </a:bodyPr>
          <a:lstStyle/>
          <a:p>
            <a:r>
              <a:rPr lang="ru-RU" dirty="0">
                <a:solidFill>
                  <a:srgbClr val="006600"/>
                </a:solidFill>
                <a:latin typeface="Monotype Corsiva" pitchFamily="66" charset="0"/>
              </a:rPr>
              <a:t>Греческий миф повествует о том, как </a:t>
            </a:r>
            <a:r>
              <a:rPr lang="ru-RU" dirty="0" err="1">
                <a:solidFill>
                  <a:srgbClr val="006600"/>
                </a:solidFill>
                <a:latin typeface="Monotype Corsiva" pitchFamily="66" charset="0"/>
              </a:rPr>
              <a:t>Клития</a:t>
            </a:r>
            <a:r>
              <a:rPr lang="ru-RU" dirty="0">
                <a:solidFill>
                  <a:srgbClr val="006600"/>
                </a:solidFill>
                <a:latin typeface="Monotype Corsiva" pitchFamily="66" charset="0"/>
              </a:rPr>
              <a:t>, дочь царя Вавилона, была покинута в любви богом-солнцем Аполлоном, поскольку он обратил свое внимание на ее сестру </a:t>
            </a:r>
            <a:r>
              <a:rPr lang="ru-RU" dirty="0" err="1">
                <a:solidFill>
                  <a:srgbClr val="006600"/>
                </a:solidFill>
                <a:latin typeface="Monotype Corsiva" pitchFamily="66" charset="0"/>
              </a:rPr>
              <a:t>Левкотою</a:t>
            </a:r>
            <a:r>
              <a:rPr lang="ru-RU" dirty="0">
                <a:solidFill>
                  <a:srgbClr val="006600"/>
                </a:solidFill>
                <a:latin typeface="Monotype Corsiva" pitchFamily="66" charset="0"/>
              </a:rPr>
              <a:t>. Ревность </a:t>
            </a:r>
            <a:r>
              <a:rPr lang="ru-RU" dirty="0" err="1">
                <a:solidFill>
                  <a:srgbClr val="006600"/>
                </a:solidFill>
                <a:latin typeface="Monotype Corsiva" pitchFamily="66" charset="0"/>
              </a:rPr>
              <a:t>Клитии</a:t>
            </a:r>
            <a:r>
              <a:rPr lang="ru-RU" dirty="0">
                <a:solidFill>
                  <a:srgbClr val="006600"/>
                </a:solidFill>
                <a:latin typeface="Monotype Corsiva" pitchFamily="66" charset="0"/>
              </a:rPr>
              <a:t> стала причиной смерти ее сестры. Сама она, отвергнутая богом, медленно умирала и превратилась в цветок, который всегда поворачивает свой лик к солнцу.</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8229600" cy="2143140"/>
          </a:xfrm>
        </p:spPr>
        <p:txBody>
          <a:bodyPr/>
          <a:lstStyle/>
          <a:p>
            <a:r>
              <a:rPr lang="ru-RU" sz="6000" b="1" dirty="0">
                <a:solidFill>
                  <a:srgbClr val="006600"/>
                </a:solidFill>
                <a:latin typeface="Monotype Corsiva" pitchFamily="66" charset="0"/>
              </a:rPr>
              <a:t>КРОКУС</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8" name="Содержимое 37"/>
          <p:cNvSpPr>
            <a:spLocks noGrp="1"/>
          </p:cNvSpPr>
          <p:nvPr>
            <p:ph idx="1"/>
          </p:nvPr>
        </p:nvSpPr>
        <p:spPr>
          <a:xfrm>
            <a:off x="3500430" y="1714488"/>
            <a:ext cx="5143536" cy="4286280"/>
          </a:xfrm>
        </p:spPr>
        <p:txBody>
          <a:bodyPr/>
          <a:lstStyle/>
          <a:p>
            <a:pPr>
              <a:buNone/>
            </a:pPr>
            <a:r>
              <a:rPr lang="ru-RU" sz="2000" dirty="0">
                <a:solidFill>
                  <a:srgbClr val="006600"/>
                </a:solidFill>
                <a:latin typeface="Monotype Corsiva" pitchFamily="66" charset="0"/>
              </a:rPr>
              <a:t/>
            </a:r>
            <a:br>
              <a:rPr lang="ru-RU" sz="2000" dirty="0">
                <a:solidFill>
                  <a:srgbClr val="006600"/>
                </a:solidFill>
                <a:latin typeface="Monotype Corsiva" pitchFamily="66" charset="0"/>
              </a:rPr>
            </a:br>
            <a:r>
              <a:rPr lang="ru-RU" sz="1800" dirty="0">
                <a:solidFill>
                  <a:srgbClr val="006600"/>
                </a:solidFill>
                <a:latin typeface="Monotype Corsiva" pitchFamily="66" charset="0"/>
              </a:rPr>
              <a:t>История названия и происхождения крокуса (шафрана): происходит от греческого слова '</a:t>
            </a:r>
            <a:r>
              <a:rPr lang="ru-RU" sz="1800" dirty="0" err="1">
                <a:solidFill>
                  <a:srgbClr val="006600"/>
                </a:solidFill>
                <a:latin typeface="Monotype Corsiva" pitchFamily="66" charset="0"/>
              </a:rPr>
              <a:t>kroke</a:t>
            </a:r>
            <a:r>
              <a:rPr lang="ru-RU" sz="1800" dirty="0">
                <a:solidFill>
                  <a:srgbClr val="006600"/>
                </a:solidFill>
                <a:latin typeface="Monotype Corsiva" pitchFamily="66" charset="0"/>
              </a:rPr>
              <a:t>' - нить. Шафран - от арабского '</a:t>
            </a:r>
            <a:r>
              <a:rPr lang="ru-RU" sz="1800" dirty="0" err="1">
                <a:solidFill>
                  <a:srgbClr val="006600"/>
                </a:solidFill>
                <a:latin typeface="Monotype Corsiva" pitchFamily="66" charset="0"/>
              </a:rPr>
              <a:t>sepheran</a:t>
            </a:r>
            <a:r>
              <a:rPr lang="ru-RU" sz="1800" dirty="0">
                <a:solidFill>
                  <a:srgbClr val="006600"/>
                </a:solidFill>
                <a:latin typeface="Monotype Corsiva" pitchFamily="66" charset="0"/>
              </a:rPr>
              <a:t>' - желтый. </a:t>
            </a:r>
            <a:br>
              <a:rPr lang="ru-RU" sz="1800" dirty="0">
                <a:solidFill>
                  <a:srgbClr val="006600"/>
                </a:solidFill>
                <a:latin typeface="Monotype Corsiva" pitchFamily="66" charset="0"/>
              </a:rPr>
            </a:br>
            <a:r>
              <a:rPr lang="ru-RU" sz="1800" dirty="0" smtClean="0">
                <a:solidFill>
                  <a:srgbClr val="006600"/>
                </a:solidFill>
                <a:latin typeface="Monotype Corsiva" pitchFamily="66" charset="0"/>
              </a:rPr>
              <a:t>На </a:t>
            </a:r>
            <a:r>
              <a:rPr lang="ru-RU" sz="1800" dirty="0">
                <a:solidFill>
                  <a:srgbClr val="006600"/>
                </a:solidFill>
                <a:latin typeface="Monotype Corsiva" pitchFamily="66" charset="0"/>
              </a:rPr>
              <a:t>Востоке шафран дорого ценится; не менее в цене был он у греков и римлян. Из шафрана приготовляли благовонную воду, которой опрыскивали комнаты, залы, театры, одежду, клали в питье и кушанье. Из него делали также пахучую </a:t>
            </a:r>
            <a:r>
              <a:rPr lang="ru-RU" sz="1800" dirty="0" smtClean="0">
                <a:solidFill>
                  <a:srgbClr val="006600"/>
                </a:solidFill>
                <a:latin typeface="Monotype Corsiva" pitchFamily="66" charset="0"/>
              </a:rPr>
              <a:t>мазь</a:t>
            </a:r>
            <a:r>
              <a:rPr lang="ru-RU" sz="1800" dirty="0">
                <a:solidFill>
                  <a:srgbClr val="006600"/>
                </a:solidFill>
                <a:latin typeface="Monotype Corsiva" pitchFamily="66" charset="0"/>
              </a:rPr>
              <a:t/>
            </a:r>
            <a:br>
              <a:rPr lang="ru-RU" sz="1800" dirty="0">
                <a:solidFill>
                  <a:srgbClr val="006600"/>
                </a:solidFill>
                <a:latin typeface="Monotype Corsiva" pitchFamily="66" charset="0"/>
              </a:rPr>
            </a:br>
            <a:r>
              <a:rPr lang="ru-RU" sz="1800" dirty="0">
                <a:solidFill>
                  <a:srgbClr val="006600"/>
                </a:solidFill>
                <a:latin typeface="Monotype Corsiva" pitchFamily="66" charset="0"/>
              </a:rPr>
              <a:t>Существует греческий миф, описывающий появление цветов шафрана: "Был у бога Меркурия друг по имени Крокус. Однажды, метая диск, Меркурий случайно попал диском в Крокуса и убил его. Из земли обагренной кровью, вырос цветок шафрана".</a:t>
            </a:r>
          </a:p>
        </p:txBody>
      </p:sp>
      <p:pic>
        <p:nvPicPr>
          <p:cNvPr id="7170" name="Picture 2" descr="C:\Users\Максим\Pictures\14.jpg"/>
          <p:cNvPicPr>
            <a:picLocks noChangeAspect="1" noChangeArrowheads="1"/>
          </p:cNvPicPr>
          <p:nvPr/>
        </p:nvPicPr>
        <p:blipFill>
          <a:blip r:embed="rId2" cstate="print">
            <a:lum bright="-5000" contrast="-7000"/>
          </a:blip>
          <a:srcRect/>
          <a:stretch>
            <a:fillRect/>
          </a:stretch>
        </p:blipFill>
        <p:spPr bwMode="auto">
          <a:xfrm>
            <a:off x="428596" y="1785926"/>
            <a:ext cx="3000396" cy="416869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214446"/>
          </a:xfrm>
        </p:spPr>
        <p:txBody>
          <a:bodyPr/>
          <a:lstStyle/>
          <a:p>
            <a:r>
              <a:rPr lang="ru-RU" sz="6000" b="1" dirty="0">
                <a:solidFill>
                  <a:srgbClr val="006600"/>
                </a:solidFill>
                <a:latin typeface="Monotype Corsiva" pitchFamily="66" charset="0"/>
              </a:rPr>
              <a:t>Гвоздика</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143240" y="1428736"/>
            <a:ext cx="5643602" cy="4857784"/>
          </a:xfrm>
        </p:spPr>
        <p:txBody>
          <a:bodyPr/>
          <a:lstStyle/>
          <a:p>
            <a:pPr>
              <a:buNone/>
            </a:pPr>
            <a:r>
              <a:rPr lang="ru-RU" sz="2000" dirty="0" smtClean="0">
                <a:solidFill>
                  <a:srgbClr val="006600"/>
                </a:solidFill>
                <a:latin typeface="Monotype Corsiva" pitchFamily="66" charset="0"/>
              </a:rPr>
              <a:t>      </a:t>
            </a:r>
            <a:r>
              <a:rPr lang="ru-RU" sz="1800" dirty="0" smtClean="0">
                <a:solidFill>
                  <a:srgbClr val="006600"/>
                </a:solidFill>
                <a:latin typeface="Monotype Corsiva" pitchFamily="66" charset="0"/>
              </a:rPr>
              <a:t>Легенда </a:t>
            </a:r>
            <a:r>
              <a:rPr lang="ru-RU" sz="1800" dirty="0">
                <a:solidFill>
                  <a:srgbClr val="006600"/>
                </a:solidFill>
                <a:latin typeface="Monotype Corsiva" pitchFamily="66" charset="0"/>
              </a:rPr>
              <a:t>рассказывает, что однажды богиня Диана возвращаясь очень раздраженная с неудачной охоты, встретила на опушке леса красивого пастушка, который весело наигрывал на свирели.</a:t>
            </a:r>
            <a:br>
              <a:rPr lang="ru-RU" sz="1800" dirty="0">
                <a:solidFill>
                  <a:srgbClr val="006600"/>
                </a:solidFill>
                <a:latin typeface="Monotype Corsiva" pitchFamily="66" charset="0"/>
              </a:rPr>
            </a:br>
            <a:r>
              <a:rPr lang="ru-RU" sz="1800" dirty="0">
                <a:solidFill>
                  <a:srgbClr val="006600"/>
                </a:solidFill>
                <a:latin typeface="Monotype Corsiva" pitchFamily="66" charset="0"/>
              </a:rPr>
              <a:t>В гневе она обвинила пастушка в своей неудаче и в том, что из – за него и его музыки, разбежалась вся дичь, и сорвалась охота. Бедный юноша оправдывался, клялся в том, что ни в чем не виноват и умолял о пощаде. Но богиня, ничего не слыша, и, не помня себя от ярости, набросилась на пастушка и вырвала ему глаза.</a:t>
            </a:r>
            <a:br>
              <a:rPr lang="ru-RU" sz="1800" dirty="0">
                <a:solidFill>
                  <a:srgbClr val="006600"/>
                </a:solidFill>
                <a:latin typeface="Monotype Corsiva" pitchFamily="66" charset="0"/>
              </a:rPr>
            </a:br>
            <a:r>
              <a:rPr lang="ru-RU" sz="1800" dirty="0">
                <a:solidFill>
                  <a:srgbClr val="006600"/>
                </a:solidFill>
                <a:latin typeface="Monotype Corsiva" pitchFamily="66" charset="0"/>
              </a:rPr>
              <a:t>Когда она пришла в себя, ее начало мучить раскаяние, но исправить содеянное она была уже не в силах. Тогда, чтобы хоть немного загладить свою вину и увековечить память о юноше, Диана бросила глаза на тропинку.</a:t>
            </a:r>
            <a:br>
              <a:rPr lang="ru-RU" sz="1800" dirty="0">
                <a:solidFill>
                  <a:srgbClr val="006600"/>
                </a:solidFill>
                <a:latin typeface="Monotype Corsiva" pitchFamily="66" charset="0"/>
              </a:rPr>
            </a:br>
            <a:r>
              <a:rPr lang="ru-RU" sz="1800" dirty="0">
                <a:solidFill>
                  <a:srgbClr val="006600"/>
                </a:solidFill>
                <a:latin typeface="Monotype Corsiva" pitchFamily="66" charset="0"/>
              </a:rPr>
              <a:t>И в тот же миг из них выросли две гвоздики, своим окрасом напоминавшие невинно пролитую кровь.</a:t>
            </a:r>
          </a:p>
        </p:txBody>
      </p:sp>
      <p:pic>
        <p:nvPicPr>
          <p:cNvPr id="6146" name="Picture 2" descr="C:\Users\Максим\Pictures\vv_flower_pink_3_h100.jpg"/>
          <p:cNvPicPr>
            <a:picLocks noChangeAspect="1" noChangeArrowheads="1"/>
          </p:cNvPicPr>
          <p:nvPr/>
        </p:nvPicPr>
        <p:blipFill>
          <a:blip r:embed="rId2" cstate="print"/>
          <a:srcRect/>
          <a:stretch>
            <a:fillRect/>
          </a:stretch>
        </p:blipFill>
        <p:spPr bwMode="auto">
          <a:xfrm>
            <a:off x="214282" y="2475624"/>
            <a:ext cx="3071834" cy="25964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857256"/>
          </a:xfrm>
        </p:spPr>
        <p:txBody>
          <a:bodyPr/>
          <a:lstStyle/>
          <a:p>
            <a:r>
              <a:rPr lang="ru-RU" sz="6000" b="1" dirty="0">
                <a:solidFill>
                  <a:srgbClr val="006600"/>
                </a:solidFill>
                <a:latin typeface="Monotype Corsiva" pitchFamily="66" charset="0"/>
              </a:rPr>
              <a:t>Василек</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571868" y="1600200"/>
            <a:ext cx="5114932" cy="4525963"/>
          </a:xfrm>
        </p:spPr>
        <p:txBody>
          <a:bodyPr/>
          <a:lstStyle/>
          <a:p>
            <a:pPr>
              <a:buNone/>
            </a:pPr>
            <a:r>
              <a:rPr lang="ru-RU" sz="2000" dirty="0" smtClean="0">
                <a:solidFill>
                  <a:srgbClr val="006600"/>
                </a:solidFill>
                <a:latin typeface="Monotype Corsiva" pitchFamily="66" charset="0"/>
              </a:rPr>
              <a:t>      Одна </a:t>
            </a:r>
            <a:r>
              <a:rPr lang="ru-RU" sz="2000" dirty="0">
                <a:solidFill>
                  <a:srgbClr val="006600"/>
                </a:solidFill>
                <a:latin typeface="Monotype Corsiva" pitchFamily="66" charset="0"/>
              </a:rPr>
              <a:t>из римских легенд сообщает, что василек получил свое название по имени прекрасного юноши </a:t>
            </a:r>
            <a:r>
              <a:rPr lang="ru-RU" sz="2000" dirty="0" err="1">
                <a:solidFill>
                  <a:srgbClr val="006600"/>
                </a:solidFill>
                <a:latin typeface="Monotype Corsiva" pitchFamily="66" charset="0"/>
              </a:rPr>
              <a:t>Циануса</a:t>
            </a:r>
            <a:r>
              <a:rPr lang="ru-RU" sz="2000" dirty="0">
                <a:solidFill>
                  <a:srgbClr val="006600"/>
                </a:solidFill>
                <a:latin typeface="Monotype Corsiva" pitchFamily="66" charset="0"/>
              </a:rPr>
              <a:t>, который был так увлечен красотой синих полевых цветов, что сам одевался во все синее. Он никогда не покидал поля, пока на них росли васильки, и без конца плел из них венки и гирлянды. Спустя некоторое время он был найден мертвым на хлебном поле среди его любимых цветов. Богиня </a:t>
            </a:r>
            <a:r>
              <a:rPr lang="ru-RU" sz="2000" dirty="0" smtClean="0">
                <a:solidFill>
                  <a:srgbClr val="006600"/>
                </a:solidFill>
                <a:latin typeface="Monotype Corsiva" pitchFamily="66" charset="0"/>
              </a:rPr>
              <a:t>Флора</a:t>
            </a:r>
            <a:r>
              <a:rPr lang="ru-RU" sz="2000" dirty="0">
                <a:solidFill>
                  <a:srgbClr val="006600"/>
                </a:solidFill>
                <a:latin typeface="Monotype Corsiva" pitchFamily="66" charset="0"/>
              </a:rPr>
              <a:t>, которую юноша любил более других, за его постоянство и любовь к ней, в знак особого расположения превратила тело юноши в любимый цветок, который с тех пор и получил название </a:t>
            </a:r>
            <a:r>
              <a:rPr lang="ru-RU" sz="2000" dirty="0" err="1">
                <a:solidFill>
                  <a:srgbClr val="006600"/>
                </a:solidFill>
                <a:latin typeface="Monotype Corsiva" pitchFamily="66" charset="0"/>
              </a:rPr>
              <a:t>Cyanus</a:t>
            </a:r>
            <a:r>
              <a:rPr lang="ru-RU" sz="2000" dirty="0">
                <a:solidFill>
                  <a:srgbClr val="006600"/>
                </a:solidFill>
                <a:latin typeface="Monotype Corsiva" pitchFamily="66" charset="0"/>
              </a:rPr>
              <a:t>.</a:t>
            </a:r>
            <a:br>
              <a:rPr lang="ru-RU" sz="2000" dirty="0">
                <a:solidFill>
                  <a:srgbClr val="006600"/>
                </a:solidFill>
                <a:latin typeface="Monotype Corsiva" pitchFamily="66" charset="0"/>
              </a:rPr>
            </a:br>
            <a:endParaRPr lang="ru-RU" sz="2000" dirty="0">
              <a:solidFill>
                <a:srgbClr val="006600"/>
              </a:solidFill>
              <a:latin typeface="Monotype Corsiva" pitchFamily="66" charset="0"/>
            </a:endParaRPr>
          </a:p>
        </p:txBody>
      </p:sp>
      <p:pic>
        <p:nvPicPr>
          <p:cNvPr id="7170" name="Picture 2" descr="C:\Users\Максим\Pictures\i.jpg"/>
          <p:cNvPicPr>
            <a:picLocks noChangeAspect="1" noChangeArrowheads="1"/>
          </p:cNvPicPr>
          <p:nvPr/>
        </p:nvPicPr>
        <p:blipFill>
          <a:blip r:embed="rId2" cstate="print">
            <a:lum bright="-6000" contrast="4000"/>
          </a:blip>
          <a:srcRect/>
          <a:stretch>
            <a:fillRect/>
          </a:stretch>
        </p:blipFill>
        <p:spPr bwMode="auto">
          <a:xfrm>
            <a:off x="285720" y="2643182"/>
            <a:ext cx="3441036" cy="259224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500198"/>
          </a:xfrm>
        </p:spPr>
        <p:txBody>
          <a:bodyPr/>
          <a:lstStyle/>
          <a:p>
            <a:r>
              <a:rPr lang="ru-RU" sz="6000" b="1" dirty="0">
                <a:solidFill>
                  <a:srgbClr val="006600"/>
                </a:solidFill>
                <a:latin typeface="Monotype Corsiva" pitchFamily="66" charset="0"/>
              </a:rPr>
              <a:t>ГЛАДИОЛУС </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143240" y="1285860"/>
            <a:ext cx="5643602" cy="4929222"/>
          </a:xfrm>
        </p:spPr>
        <p:txBody>
          <a:bodyPr/>
          <a:lstStyle/>
          <a:p>
            <a:pPr>
              <a:buNone/>
            </a:pPr>
            <a:r>
              <a:rPr lang="ru-RU" dirty="0" smtClean="0">
                <a:solidFill>
                  <a:schemeClr val="tx1"/>
                </a:solidFill>
                <a:latin typeface="+mn-lt"/>
                <a:ea typeface="+mn-ea"/>
                <a:cs typeface="+mn-cs"/>
              </a:rPr>
              <a:t>   </a:t>
            </a:r>
            <a:r>
              <a:rPr lang="ru-RU" sz="1600" dirty="0" smtClean="0">
                <a:solidFill>
                  <a:srgbClr val="006600"/>
                </a:solidFill>
                <a:latin typeface="Monotype Corsiva" pitchFamily="66" charset="0"/>
              </a:rPr>
              <a:t>В </a:t>
            </a:r>
            <a:r>
              <a:rPr lang="ru-RU" sz="1600" dirty="0">
                <a:solidFill>
                  <a:srgbClr val="006600"/>
                </a:solidFill>
                <a:latin typeface="Monotype Corsiva" pitchFamily="66" charset="0"/>
              </a:rPr>
              <a:t>переводе с латинского "гладиолус" - "меч", и потому у римлян он считался цветком гладиаторов. Одна из легенд рассказывает о том, как появился цветок на земле. </a:t>
            </a:r>
            <a:br>
              <a:rPr lang="ru-RU" sz="1600" dirty="0">
                <a:solidFill>
                  <a:srgbClr val="006600"/>
                </a:solidFill>
                <a:latin typeface="Monotype Corsiva" pitchFamily="66" charset="0"/>
              </a:rPr>
            </a:br>
            <a:r>
              <a:rPr lang="ru-RU" sz="1600" dirty="0">
                <a:solidFill>
                  <a:srgbClr val="006600"/>
                </a:solidFill>
                <a:latin typeface="Monotype Corsiva" pitchFamily="66" charset="0"/>
              </a:rPr>
              <a:t>Шла война между римлянами и фракийцами. Победа досталась римлянам. Жестокий римский полководец захватил в плен фракийских воинов и приказал превратить их в гладиаторов. Тоска по родине связала двух юношей-пленников </a:t>
            </a:r>
            <a:r>
              <a:rPr lang="ru-RU" sz="1600" dirty="0" err="1">
                <a:solidFill>
                  <a:srgbClr val="006600"/>
                </a:solidFill>
                <a:latin typeface="Monotype Corsiva" pitchFamily="66" charset="0"/>
              </a:rPr>
              <a:t>Сента</a:t>
            </a:r>
            <a:r>
              <a:rPr lang="ru-RU" sz="1600" dirty="0">
                <a:solidFill>
                  <a:srgbClr val="006600"/>
                </a:solidFill>
                <a:latin typeface="Monotype Corsiva" pitchFamily="66" charset="0"/>
              </a:rPr>
              <a:t> и </a:t>
            </a:r>
            <a:r>
              <a:rPr lang="ru-RU" sz="1600" dirty="0" err="1">
                <a:solidFill>
                  <a:srgbClr val="006600"/>
                </a:solidFill>
                <a:latin typeface="Monotype Corsiva" pitchFamily="66" charset="0"/>
              </a:rPr>
              <a:t>Тереса</a:t>
            </a:r>
            <a:r>
              <a:rPr lang="ru-RU" sz="1600" dirty="0">
                <a:solidFill>
                  <a:srgbClr val="006600"/>
                </a:solidFill>
                <a:latin typeface="Monotype Corsiva" pitchFamily="66" charset="0"/>
              </a:rPr>
              <a:t> крепкой дружбой. Желая развлечь публику, жестокий полководец заставил двух друзей сражаться друг против друга, обещая победителю награду - возвращение на родину, то есть то, ради чего они готовы были отдать жизнь. На ратное зрелище сошлись любопытные. Затрубили трубы, призывая отважных к битве, но </a:t>
            </a:r>
            <a:r>
              <a:rPr lang="ru-RU" sz="1600" dirty="0" err="1">
                <a:solidFill>
                  <a:srgbClr val="006600"/>
                </a:solidFill>
                <a:latin typeface="Monotype Corsiva" pitchFamily="66" charset="0"/>
              </a:rPr>
              <a:t>Сент</a:t>
            </a:r>
            <a:r>
              <a:rPr lang="ru-RU" sz="1600" dirty="0">
                <a:solidFill>
                  <a:srgbClr val="006600"/>
                </a:solidFill>
                <a:latin typeface="Monotype Corsiva" pitchFamily="66" charset="0"/>
              </a:rPr>
              <a:t> и </a:t>
            </a:r>
            <a:r>
              <a:rPr lang="ru-RU" sz="1600" dirty="0" err="1">
                <a:solidFill>
                  <a:srgbClr val="006600"/>
                </a:solidFill>
                <a:latin typeface="Monotype Corsiva" pitchFamily="66" charset="0"/>
              </a:rPr>
              <a:t>Терес</a:t>
            </a:r>
            <a:r>
              <a:rPr lang="ru-RU" sz="1600" dirty="0">
                <a:solidFill>
                  <a:srgbClr val="006600"/>
                </a:solidFill>
                <a:latin typeface="Monotype Corsiva" pitchFamily="66" charset="0"/>
              </a:rPr>
              <a:t> воткнули мечи в землю и бросились друг к другу с распростертыми объятиями. Их предали смерти</a:t>
            </a:r>
            <a:r>
              <a:rPr lang="ru-RU" sz="1600" dirty="0" smtClean="0">
                <a:solidFill>
                  <a:srgbClr val="006600"/>
                </a:solidFill>
                <a:latin typeface="Monotype Corsiva" pitchFamily="66" charset="0"/>
              </a:rPr>
              <a:t>. </a:t>
            </a:r>
          </a:p>
          <a:p>
            <a:pPr>
              <a:buNone/>
            </a:pPr>
            <a:r>
              <a:rPr lang="ru-RU" sz="1600" dirty="0" smtClean="0">
                <a:solidFill>
                  <a:srgbClr val="006600"/>
                </a:solidFill>
                <a:latin typeface="Monotype Corsiva" pitchFamily="66" charset="0"/>
              </a:rPr>
              <a:t>        Но как только тела коснулись земли, из рукоятей их мечей расцвели высокие прекрасные цветы. В честь благородных гладиаторов их назвали гладиолусами. И до сих пор они являются символом верности, благородства, памяти.</a:t>
            </a:r>
            <a:endParaRPr lang="ru-RU" sz="1600" dirty="0">
              <a:solidFill>
                <a:srgbClr val="006600"/>
              </a:solidFill>
              <a:latin typeface="Monotype Corsiva" pitchFamily="66" charset="0"/>
            </a:endParaRPr>
          </a:p>
        </p:txBody>
      </p:sp>
      <p:pic>
        <p:nvPicPr>
          <p:cNvPr id="12290" name="Picture 2" descr="C:\Users\Максим\Pictures\19.jpg"/>
          <p:cNvPicPr>
            <a:picLocks noChangeAspect="1" noChangeArrowheads="1"/>
          </p:cNvPicPr>
          <p:nvPr/>
        </p:nvPicPr>
        <p:blipFill>
          <a:blip r:embed="rId2" cstate="print">
            <a:lum bright="-12000" contrast="3000"/>
          </a:blip>
          <a:srcRect/>
          <a:stretch>
            <a:fillRect/>
          </a:stretch>
        </p:blipFill>
        <p:spPr bwMode="auto">
          <a:xfrm>
            <a:off x="428596" y="1857364"/>
            <a:ext cx="2618305" cy="395002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071570"/>
          </a:xfrm>
        </p:spPr>
        <p:txBody>
          <a:bodyPr/>
          <a:lstStyle/>
          <a:p>
            <a:r>
              <a:rPr lang="ru-RU" sz="6000" b="1" dirty="0">
                <a:solidFill>
                  <a:srgbClr val="006600"/>
                </a:solidFill>
                <a:latin typeface="Monotype Corsiva" pitchFamily="66" charset="0"/>
              </a:rPr>
              <a:t>Сирень</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286116" y="1285860"/>
            <a:ext cx="5400684" cy="4840303"/>
          </a:xfrm>
        </p:spPr>
        <p:txBody>
          <a:bodyPr/>
          <a:lstStyle/>
          <a:p>
            <a:pPr>
              <a:buNone/>
            </a:pPr>
            <a:r>
              <a:rPr lang="ru-RU" dirty="0" smtClean="0">
                <a:solidFill>
                  <a:schemeClr val="tx1"/>
                </a:solidFill>
                <a:latin typeface="+mn-lt"/>
                <a:ea typeface="+mn-ea"/>
                <a:cs typeface="+mn-cs"/>
              </a:rPr>
              <a:t>   </a:t>
            </a:r>
            <a:r>
              <a:rPr lang="ru-RU" sz="2000" dirty="0" smtClean="0">
                <a:solidFill>
                  <a:srgbClr val="006600"/>
                </a:solidFill>
                <a:latin typeface="Monotype Corsiva" pitchFamily="66" charset="0"/>
              </a:rPr>
              <a:t>Древнегреческая </a:t>
            </a:r>
            <a:r>
              <a:rPr lang="ru-RU" sz="2000" dirty="0">
                <a:solidFill>
                  <a:srgbClr val="006600"/>
                </a:solidFill>
                <a:latin typeface="Monotype Corsiva" pitchFamily="66" charset="0"/>
              </a:rPr>
              <a:t>легенда повествует: молодой Пан - бог лесов и лугов - однажды повстречал прекрасную речную нимфу </a:t>
            </a:r>
            <a:r>
              <a:rPr lang="ru-RU" sz="2000" dirty="0" err="1">
                <a:solidFill>
                  <a:srgbClr val="006600"/>
                </a:solidFill>
                <a:latin typeface="Monotype Corsiva" pitchFamily="66" charset="0"/>
              </a:rPr>
              <a:t>Сирингу</a:t>
            </a:r>
            <a:r>
              <a:rPr lang="ru-RU" sz="2000" dirty="0">
                <a:solidFill>
                  <a:srgbClr val="006600"/>
                </a:solidFill>
                <a:latin typeface="Monotype Corsiva" pitchFamily="66" charset="0"/>
              </a:rPr>
              <a:t> - нежную вестницу утренней зари, и так залюбовался ее </a:t>
            </a:r>
            <a:r>
              <a:rPr lang="ru-RU" sz="2000" dirty="0" smtClean="0">
                <a:solidFill>
                  <a:srgbClr val="006600"/>
                </a:solidFill>
                <a:latin typeface="Monotype Corsiva" pitchFamily="66" charset="0"/>
              </a:rPr>
              <a:t>грацией </a:t>
            </a:r>
            <a:r>
              <a:rPr lang="ru-RU" sz="2000" dirty="0">
                <a:solidFill>
                  <a:srgbClr val="006600"/>
                </a:solidFill>
                <a:latin typeface="Monotype Corsiva" pitchFamily="66" charset="0"/>
              </a:rPr>
              <a:t>и нежной красотой, что забыл о своих забавах.</a:t>
            </a:r>
            <a:br>
              <a:rPr lang="ru-RU" sz="2000" dirty="0">
                <a:solidFill>
                  <a:srgbClr val="006600"/>
                </a:solidFill>
                <a:latin typeface="Monotype Corsiva" pitchFamily="66" charset="0"/>
              </a:rPr>
            </a:br>
            <a:r>
              <a:rPr lang="ru-RU" sz="2000" dirty="0">
                <a:solidFill>
                  <a:srgbClr val="006600"/>
                </a:solidFill>
                <a:latin typeface="Monotype Corsiva" pitchFamily="66" charset="0"/>
              </a:rPr>
              <a:t>Решил Пан заговорить с </a:t>
            </a:r>
            <a:r>
              <a:rPr lang="ru-RU" sz="2000" dirty="0" err="1">
                <a:solidFill>
                  <a:srgbClr val="006600"/>
                </a:solidFill>
                <a:latin typeface="Monotype Corsiva" pitchFamily="66" charset="0"/>
              </a:rPr>
              <a:t>Сирингой</a:t>
            </a:r>
            <a:r>
              <a:rPr lang="ru-RU" sz="2000" dirty="0">
                <a:solidFill>
                  <a:srgbClr val="006600"/>
                </a:solidFill>
                <a:latin typeface="Monotype Corsiva" pitchFamily="66" charset="0"/>
              </a:rPr>
              <a:t>, но та испугалась и убежала. Пан побежал следом, желая ее успокоить, но нимфа неожиданно превратилась в благоухающий куст с нежными лиловыми цветами.</a:t>
            </a:r>
            <a:br>
              <a:rPr lang="ru-RU" sz="2000" dirty="0">
                <a:solidFill>
                  <a:srgbClr val="006600"/>
                </a:solidFill>
                <a:latin typeface="Monotype Corsiva" pitchFamily="66" charset="0"/>
              </a:rPr>
            </a:br>
            <a:r>
              <a:rPr lang="ru-RU" sz="2000" dirty="0">
                <a:solidFill>
                  <a:srgbClr val="006600"/>
                </a:solidFill>
                <a:latin typeface="Monotype Corsiva" pitchFamily="66" charset="0"/>
              </a:rPr>
              <a:t>Пан неутешно плакал возле куста и с тех пор стал печальным, гуляя по лесным чащам в одиночестве, всем старался делать добро. Так имя </a:t>
            </a:r>
            <a:r>
              <a:rPr lang="ru-RU" sz="2000" dirty="0" err="1">
                <a:solidFill>
                  <a:srgbClr val="006600"/>
                </a:solidFill>
                <a:latin typeface="Monotype Corsiva" pitchFamily="66" charset="0"/>
              </a:rPr>
              <a:t>Сиринги</a:t>
            </a:r>
            <a:r>
              <a:rPr lang="ru-RU" sz="2000" dirty="0">
                <a:solidFill>
                  <a:srgbClr val="006600"/>
                </a:solidFill>
                <a:latin typeface="Monotype Corsiva" pitchFamily="66" charset="0"/>
              </a:rPr>
              <a:t> стало латинским названием сирени.</a:t>
            </a:r>
          </a:p>
        </p:txBody>
      </p:sp>
      <p:pic>
        <p:nvPicPr>
          <p:cNvPr id="9218" name="Picture 2" descr="C:\Users\Максим\Pictures\16.jpg"/>
          <p:cNvPicPr>
            <a:picLocks noChangeAspect="1" noChangeArrowheads="1"/>
          </p:cNvPicPr>
          <p:nvPr/>
        </p:nvPicPr>
        <p:blipFill>
          <a:blip r:embed="rId2" cstate="print">
            <a:lum bright="-8000"/>
          </a:blip>
          <a:srcRect/>
          <a:stretch>
            <a:fillRect/>
          </a:stretch>
        </p:blipFill>
        <p:spPr bwMode="auto">
          <a:xfrm>
            <a:off x="262144" y="2571744"/>
            <a:ext cx="3282792" cy="281782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b="1" dirty="0">
                <a:solidFill>
                  <a:srgbClr val="006600"/>
                </a:solidFill>
                <a:latin typeface="Monotype Corsiva" pitchFamily="66" charset="0"/>
              </a:rPr>
              <a:t>ПИОН</a:t>
            </a:r>
          </a:p>
        </p:txBody>
      </p:sp>
      <p:sp>
        <p:nvSpPr>
          <p:cNvPr id="3" name="Содержимое 2"/>
          <p:cNvSpPr>
            <a:spLocks noGrp="1"/>
          </p:cNvSpPr>
          <p:nvPr>
            <p:ph idx="1"/>
          </p:nvPr>
        </p:nvSpPr>
        <p:spPr>
          <a:xfrm>
            <a:off x="3428992" y="1643050"/>
            <a:ext cx="5357850" cy="4483113"/>
          </a:xfrm>
        </p:spPr>
        <p:txBody>
          <a:bodyPr/>
          <a:lstStyle/>
          <a:p>
            <a:pPr>
              <a:buNone/>
            </a:pPr>
            <a:r>
              <a:rPr lang="ru-RU" sz="2000" dirty="0" smtClean="0">
                <a:solidFill>
                  <a:srgbClr val="006600"/>
                </a:solidFill>
                <a:latin typeface="Monotype Corsiva" pitchFamily="66" charset="0"/>
              </a:rPr>
              <a:t>      </a:t>
            </a:r>
            <a:r>
              <a:rPr lang="ru-RU" sz="1800" dirty="0" smtClean="0">
                <a:solidFill>
                  <a:srgbClr val="006600"/>
                </a:solidFill>
                <a:latin typeface="Monotype Corsiva" pitchFamily="66" charset="0"/>
              </a:rPr>
              <a:t>Предполагают</a:t>
            </a:r>
            <a:r>
              <a:rPr lang="ru-RU" sz="1800" dirty="0">
                <a:solidFill>
                  <a:srgbClr val="006600"/>
                </a:solidFill>
                <a:latin typeface="Monotype Corsiva" pitchFamily="66" charset="0"/>
              </a:rPr>
              <a:t>, что научное название пиона, или пеона — </a:t>
            </a:r>
            <a:r>
              <a:rPr lang="ru-RU" sz="1800" dirty="0" err="1">
                <a:solidFill>
                  <a:srgbClr val="006600"/>
                </a:solidFill>
                <a:latin typeface="Monotype Corsiva" pitchFamily="66" charset="0"/>
              </a:rPr>
              <a:t>пеония</a:t>
            </a:r>
            <a:r>
              <a:rPr lang="ru-RU" sz="1800" dirty="0">
                <a:solidFill>
                  <a:srgbClr val="006600"/>
                </a:solidFill>
                <a:latin typeface="Monotype Corsiva" pitchFamily="66" charset="0"/>
              </a:rPr>
              <a:t> восходит к эллинскому божеству Пеану. В </a:t>
            </a:r>
            <a:r>
              <a:rPr lang="ru-RU" sz="1800" dirty="0" err="1">
                <a:solidFill>
                  <a:srgbClr val="006600"/>
                </a:solidFill>
                <a:latin typeface="Monotype Corsiva" pitchFamily="66" charset="0"/>
              </a:rPr>
              <a:t>догомеровские</a:t>
            </a:r>
            <a:r>
              <a:rPr lang="ru-RU" sz="1800" dirty="0">
                <a:solidFill>
                  <a:srgbClr val="006600"/>
                </a:solidFill>
                <a:latin typeface="Monotype Corsiva" pitchFamily="66" charset="0"/>
              </a:rPr>
              <a:t> времена Пеан почитался всемогущим </a:t>
            </a:r>
            <a:r>
              <a:rPr lang="ru-RU" sz="1800" dirty="0" err="1">
                <a:solidFill>
                  <a:srgbClr val="006600"/>
                </a:solidFill>
                <a:latin typeface="Monotype Corsiva" pitchFamily="66" charset="0"/>
              </a:rPr>
              <a:t>отвратителем</a:t>
            </a:r>
            <a:r>
              <a:rPr lang="ru-RU" sz="1800" dirty="0">
                <a:solidFill>
                  <a:srgbClr val="006600"/>
                </a:solidFill>
                <a:latin typeface="Monotype Corsiva" pitchFamily="66" charset="0"/>
              </a:rPr>
              <a:t> зла. В его честь воспевались гимны, сложенные особым размером, пеаном.</a:t>
            </a:r>
            <a:br>
              <a:rPr lang="ru-RU" sz="1800" dirty="0">
                <a:solidFill>
                  <a:srgbClr val="006600"/>
                </a:solidFill>
                <a:latin typeface="Monotype Corsiva" pitchFamily="66" charset="0"/>
              </a:rPr>
            </a:br>
            <a:r>
              <a:rPr lang="ru-RU" sz="1800" dirty="0">
                <a:solidFill>
                  <a:srgbClr val="006600"/>
                </a:solidFill>
                <a:latin typeface="Monotype Corsiva" pitchFamily="66" charset="0"/>
              </a:rPr>
              <a:t>По второму предположению, пион назван в честь местности </a:t>
            </a:r>
            <a:r>
              <a:rPr lang="ru-RU" sz="1800" dirty="0" err="1">
                <a:solidFill>
                  <a:srgbClr val="006600"/>
                </a:solidFill>
                <a:latin typeface="Monotype Corsiva" pitchFamily="66" charset="0"/>
              </a:rPr>
              <a:t>Лионии</a:t>
            </a:r>
            <a:r>
              <a:rPr lang="ru-RU" sz="1800" dirty="0">
                <a:solidFill>
                  <a:srgbClr val="006600"/>
                </a:solidFill>
                <a:latin typeface="Monotype Corsiva" pitchFamily="66" charset="0"/>
              </a:rPr>
              <a:t> в Греции, где когда-то он рос в диком виде. Свое название цветок получил в честь молодого врача Пеона, который отваром и каплями из цветов излечивал всевозможные болезни. Излечил он и бога подземного царства Плутона от ран, нанесенных ему Гераклом. Узнав об этом, учитель Пеона Эскулап позавидовал своему ученику и решил отравить Пеона. Но Плутон превратил юношу в прекрасный цветок.</a:t>
            </a:r>
          </a:p>
        </p:txBody>
      </p:sp>
      <p:pic>
        <p:nvPicPr>
          <p:cNvPr id="11266" name="Picture 2" descr="C:\Users\Максим\Pictures\18.jpg"/>
          <p:cNvPicPr>
            <a:picLocks noChangeAspect="1" noChangeArrowheads="1"/>
          </p:cNvPicPr>
          <p:nvPr/>
        </p:nvPicPr>
        <p:blipFill>
          <a:blip r:embed="rId2" cstate="print">
            <a:lum bright="-17000" contrast="5000"/>
          </a:blip>
          <a:srcRect/>
          <a:stretch>
            <a:fillRect/>
          </a:stretch>
        </p:blipFill>
        <p:spPr bwMode="auto">
          <a:xfrm>
            <a:off x="285720" y="2714620"/>
            <a:ext cx="3219813" cy="276608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1000108"/>
            <a:ext cx="7786710" cy="571504"/>
          </a:xfrm>
        </p:spPr>
        <p:txBody>
          <a:bodyPr/>
          <a:lstStyle/>
          <a:p>
            <a:r>
              <a:rPr lang="ru-RU" sz="6000" b="1" dirty="0">
                <a:solidFill>
                  <a:srgbClr val="006600"/>
                </a:solidFill>
                <a:latin typeface="Monotype Corsiva" pitchFamily="66" charset="0"/>
              </a:rPr>
              <a:t>АНЮТИНЫ ГЛАЗКИ</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571868" y="1600200"/>
            <a:ext cx="5114932" cy="4525963"/>
          </a:xfrm>
        </p:spPr>
        <p:txBody>
          <a:bodyPr/>
          <a:lstStyle/>
          <a:p>
            <a:pPr>
              <a:buNone/>
            </a:pPr>
            <a:r>
              <a:rPr lang="ru-RU" sz="2000" dirty="0" smtClean="0">
                <a:solidFill>
                  <a:srgbClr val="006600"/>
                </a:solidFill>
                <a:latin typeface="Monotype Corsiva" pitchFamily="66" charset="0"/>
              </a:rPr>
              <a:t>      Анютины </a:t>
            </a:r>
            <a:r>
              <a:rPr lang="ru-RU" sz="2000" dirty="0">
                <a:solidFill>
                  <a:srgbClr val="006600"/>
                </a:solidFill>
                <a:latin typeface="Monotype Corsiva" pitchFamily="66" charset="0"/>
              </a:rPr>
              <a:t>глазки были известны уже древним грекам, у которых с их происхождением связано даже известное сказание о красавице Ио. Зевс полюбил прекрасную Ио и, чтобы скрыть ее от жены, превратил ее в корову. Говорят, что цветы эти были выращены Юпитером как вкусный корм для этой несчастной, чтобы несколько смягчить ее горькую участь; и потому, вероятно, они назывались в древней Греции также цветами Юпитера. В средние века виола служила влюбленным символом верности и было в обычае дарить друг другу свои портреты, помещенные в увеличенном изображении этого цветка.</a:t>
            </a:r>
          </a:p>
        </p:txBody>
      </p:sp>
      <p:pic>
        <p:nvPicPr>
          <p:cNvPr id="4" name="Рисунок 3" descr="Анютины глазки в истории и легендах">
            <a:hlinkClick r:id="rId2"/>
          </p:cNvPr>
          <p:cNvPicPr/>
          <p:nvPr/>
        </p:nvPicPr>
        <p:blipFill>
          <a:blip r:embed="rId3" cstate="print">
            <a:lum bright="-5000" contrast="4000"/>
          </a:blip>
          <a:srcRect/>
          <a:stretch>
            <a:fillRect/>
          </a:stretch>
        </p:blipFill>
        <p:spPr bwMode="auto">
          <a:xfrm>
            <a:off x="285720" y="2643182"/>
            <a:ext cx="3357586" cy="27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928670"/>
            <a:ext cx="7400948" cy="714380"/>
          </a:xfrm>
        </p:spPr>
        <p:txBody>
          <a:bodyPr/>
          <a:lstStyle/>
          <a:p>
            <a:r>
              <a:rPr lang="ru-RU" sz="6000" b="1" dirty="0">
                <a:solidFill>
                  <a:srgbClr val="006600"/>
                </a:solidFill>
                <a:latin typeface="Monotype Corsiva" pitchFamily="66" charset="0"/>
              </a:rPr>
              <a:t>ХРИЗАНТЕМА</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786182" y="1714488"/>
            <a:ext cx="4900618" cy="4411675"/>
          </a:xfrm>
        </p:spPr>
        <p:txBody>
          <a:bodyPr/>
          <a:lstStyle/>
          <a:p>
            <a:pPr>
              <a:buNone/>
            </a:pPr>
            <a:r>
              <a:rPr lang="ru-RU" dirty="0" smtClean="0">
                <a:solidFill>
                  <a:schemeClr val="tx1"/>
                </a:solidFill>
                <a:latin typeface="+mn-lt"/>
                <a:ea typeface="+mn-ea"/>
                <a:cs typeface="+mn-cs"/>
              </a:rPr>
              <a:t>   </a:t>
            </a:r>
            <a:r>
              <a:rPr lang="ru-RU" sz="1800" dirty="0" smtClean="0">
                <a:solidFill>
                  <a:srgbClr val="006600"/>
                </a:solidFill>
                <a:latin typeface="Monotype Corsiva" pitchFamily="66" charset="0"/>
              </a:rPr>
              <a:t>Японцы </a:t>
            </a:r>
            <a:r>
              <a:rPr lang="ru-RU" sz="1800" dirty="0">
                <a:solidFill>
                  <a:srgbClr val="006600"/>
                </a:solidFill>
                <a:latin typeface="Monotype Corsiva" pitchFamily="66" charset="0"/>
              </a:rPr>
              <a:t>издавна отмечают праздник хризантем, т.к. с магическими свойствами цветка связана и легенда о происхождении Японии. В давние времена в Китае правил жестокий император. Ему сообщили, что на одном из ближайших островов есть растение хризантема, из сока которой можно приготовить жизненный эликсир. Но сорвать цветок может лишь человек с чистым сердцем и добрыми намерениями.</a:t>
            </a:r>
            <a:br>
              <a:rPr lang="ru-RU" sz="1800" dirty="0">
                <a:solidFill>
                  <a:srgbClr val="006600"/>
                </a:solidFill>
                <a:latin typeface="Monotype Corsiva" pitchFamily="66" charset="0"/>
              </a:rPr>
            </a:br>
            <a:r>
              <a:rPr lang="ru-RU" sz="1800" dirty="0">
                <a:solidFill>
                  <a:srgbClr val="006600"/>
                </a:solidFill>
                <a:latin typeface="Monotype Corsiva" pitchFamily="66" charset="0"/>
              </a:rPr>
              <a:t>Император и его придворные были людьми грешными, и на остров послали триста молодых юношей и девушек, которые не вернулись к жестокому императору; очарованные природой острова, они основали новое государство—Японию.</a:t>
            </a:r>
          </a:p>
        </p:txBody>
      </p:sp>
      <p:pic>
        <p:nvPicPr>
          <p:cNvPr id="4" name="Рисунок 3" descr="Хризантема в истории и легендах">
            <a:hlinkClick r:id="rId2"/>
          </p:cNvPr>
          <p:cNvPicPr/>
          <p:nvPr/>
        </p:nvPicPr>
        <p:blipFill>
          <a:blip r:embed="rId3" cstate="print">
            <a:lum bright="-11000" contrast="10000"/>
          </a:blip>
          <a:srcRect/>
          <a:stretch>
            <a:fillRect/>
          </a:stretch>
        </p:blipFill>
        <p:spPr bwMode="auto">
          <a:xfrm>
            <a:off x="428596" y="2500306"/>
            <a:ext cx="3429024" cy="3057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57290" y="285728"/>
            <a:ext cx="7329510" cy="1500198"/>
          </a:xfrm>
        </p:spPr>
        <p:txBody>
          <a:bodyPr/>
          <a:lstStyle/>
          <a:p>
            <a:r>
              <a:rPr lang="ru-RU" dirty="0">
                <a:solidFill>
                  <a:schemeClr val="tx2"/>
                </a:solidFill>
                <a:latin typeface="+mj-lt"/>
                <a:ea typeface="+mj-ea"/>
                <a:cs typeface="+mj-cs"/>
              </a:rPr>
              <a:t> </a:t>
            </a:r>
            <a:r>
              <a:rPr lang="ru-RU" sz="2800" dirty="0">
                <a:solidFill>
                  <a:srgbClr val="006600"/>
                </a:solidFill>
                <a:latin typeface="Monotype Corsiva" pitchFamily="66" charset="0"/>
              </a:rPr>
              <a:t>О возникновении цветов на нашей планете сложено много легенд. Вот что рассказывает одна из них.</a:t>
            </a:r>
          </a:p>
        </p:txBody>
      </p:sp>
      <p:sp>
        <p:nvSpPr>
          <p:cNvPr id="6147" name="Rectangle 3"/>
          <p:cNvSpPr>
            <a:spLocks noGrp="1" noChangeArrowheads="1"/>
          </p:cNvSpPr>
          <p:nvPr>
            <p:ph type="body" idx="1"/>
          </p:nvPr>
        </p:nvSpPr>
        <p:spPr>
          <a:xfrm>
            <a:off x="457200" y="1785926"/>
            <a:ext cx="8229600" cy="4500595"/>
          </a:xfrm>
        </p:spPr>
        <p:txBody>
          <a:bodyPr/>
          <a:lstStyle/>
          <a:p>
            <a:pPr>
              <a:buNone/>
            </a:pPr>
            <a:r>
              <a:rPr lang="ru-RU" sz="2200" dirty="0" smtClean="0">
                <a:solidFill>
                  <a:srgbClr val="006600"/>
                </a:solidFill>
                <a:latin typeface="Monotype Corsiva" pitchFamily="66" charset="0"/>
              </a:rPr>
              <a:t>           В </a:t>
            </a:r>
            <a:r>
              <a:rPr lang="ru-RU" sz="2200" dirty="0">
                <a:solidFill>
                  <a:srgbClr val="006600"/>
                </a:solidFill>
                <a:latin typeface="Monotype Corsiva" pitchFamily="66" charset="0"/>
              </a:rPr>
              <a:t>стародавние времена во мраке и стуже лежала Мать Сыра Земля. И пронзил однажды Ярило (у древних славян бог солнца, весны и плодородия) пламенем взора своего слои мрака над спавшей </a:t>
            </a:r>
            <a:r>
              <a:rPr lang="ru-RU" sz="2200" dirty="0" smtClean="0">
                <a:solidFill>
                  <a:srgbClr val="006600"/>
                </a:solidFill>
                <a:latin typeface="Monotype Corsiva" pitchFamily="66" charset="0"/>
              </a:rPr>
              <a:t>Землей. </a:t>
            </a:r>
            <a:r>
              <a:rPr lang="ru-RU" sz="2200" dirty="0">
                <a:solidFill>
                  <a:srgbClr val="006600"/>
                </a:solidFill>
                <a:latin typeface="Monotype Corsiva" pitchFamily="66" charset="0"/>
              </a:rPr>
              <a:t>Сразу воссияло Красное Солнышко, даруя свет и тепло просыпающейся планете. Жадно пила она щедрые солнечные лучи, нежилась в юной своей красе, набираясь до краев животворной силы. Молвил тогда Ярило, посветлев мудрыми очами: "Ох, ты той </a:t>
            </a:r>
            <a:r>
              <a:rPr lang="ru-RU" sz="2200" dirty="0" err="1" smtClean="0">
                <a:solidFill>
                  <a:srgbClr val="006600"/>
                </a:solidFill>
                <a:latin typeface="Monotype Corsiva" pitchFamily="66" charset="0"/>
              </a:rPr>
              <a:t>еси</a:t>
            </a:r>
            <a:r>
              <a:rPr lang="ru-RU" sz="2200" dirty="0">
                <a:solidFill>
                  <a:srgbClr val="006600"/>
                </a:solidFill>
                <a:latin typeface="Monotype Corsiva" pitchFamily="66" charset="0"/>
              </a:rPr>
              <a:t>,</a:t>
            </a:r>
            <a:r>
              <a:rPr lang="ru-RU" sz="2200" dirty="0" smtClean="0">
                <a:solidFill>
                  <a:srgbClr val="006600"/>
                </a:solidFill>
                <a:latin typeface="Monotype Corsiva" pitchFamily="66" charset="0"/>
              </a:rPr>
              <a:t> </a:t>
            </a:r>
            <a:r>
              <a:rPr lang="ru-RU" sz="2200" dirty="0">
                <a:solidFill>
                  <a:srgbClr val="006600"/>
                </a:solidFill>
                <a:latin typeface="Monotype Corsiva" pitchFamily="66" charset="0"/>
              </a:rPr>
              <a:t>Мать Сыра Земля! Полюби меня, бога светлого. За любовь за твою, я украшу тебя синими морями, желтыми песками, </a:t>
            </a:r>
            <a:r>
              <a:rPr lang="ru-RU" sz="2200" dirty="0" err="1">
                <a:solidFill>
                  <a:srgbClr val="006600"/>
                </a:solidFill>
                <a:latin typeface="Monotype Corsiva" pitchFamily="66" charset="0"/>
              </a:rPr>
              <a:t>голубыми</a:t>
            </a:r>
            <a:r>
              <a:rPr lang="ru-RU" sz="2200" dirty="0">
                <a:solidFill>
                  <a:srgbClr val="006600"/>
                </a:solidFill>
                <a:latin typeface="Monotype Corsiva" pitchFamily="66" charset="0"/>
              </a:rPr>
              <a:t> реками</a:t>
            </a:r>
            <a:r>
              <a:rPr lang="ru-RU" sz="2200" dirty="0" smtClean="0">
                <a:solidFill>
                  <a:srgbClr val="006600"/>
                </a:solidFill>
                <a:latin typeface="Monotype Corsiva" pitchFamily="66" charset="0"/>
              </a:rPr>
              <a:t>, серебряными </a:t>
            </a:r>
            <a:r>
              <a:rPr lang="ru-RU" sz="2200" dirty="0">
                <a:solidFill>
                  <a:srgbClr val="006600"/>
                </a:solidFill>
                <a:latin typeface="Monotype Corsiva" pitchFamily="66" charset="0"/>
              </a:rPr>
              <a:t>озерами, зеленой травой-муравой, цветами алыми, лазоревыми..."</a:t>
            </a:r>
          </a:p>
          <a:p>
            <a:pPr>
              <a:buNone/>
            </a:pPr>
            <a:r>
              <a:rPr lang="ru-RU" sz="2200" dirty="0" smtClean="0">
                <a:solidFill>
                  <a:srgbClr val="006600"/>
                </a:solidFill>
                <a:latin typeface="Monotype Corsiva" pitchFamily="66" charset="0"/>
              </a:rPr>
              <a:t>          Вот </a:t>
            </a:r>
            <a:r>
              <a:rPr lang="ru-RU" sz="2200" dirty="0">
                <a:solidFill>
                  <a:srgbClr val="006600"/>
                </a:solidFill>
                <a:latin typeface="Monotype Corsiva" pitchFamily="66" charset="0"/>
              </a:rPr>
              <a:t>так и пришли на Землю цветы. С тех пор каждую весну пробуждается Ярило от зимнего сна, садится на коней своих и украшает Мать Сыру Землю цветами.</a:t>
            </a:r>
          </a:p>
          <a:p>
            <a:endParaRPr lang="ru-RU"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071570"/>
          </a:xfrm>
        </p:spPr>
        <p:txBody>
          <a:bodyPr/>
          <a:lstStyle/>
          <a:p>
            <a:r>
              <a:rPr lang="ru-RU" sz="6000" b="1" dirty="0">
                <a:solidFill>
                  <a:srgbClr val="006600"/>
                </a:solidFill>
                <a:latin typeface="Monotype Corsiva" pitchFamily="66" charset="0"/>
              </a:rPr>
              <a:t>ЛИЛИЯ</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571868" y="1428736"/>
            <a:ext cx="5214974" cy="4697427"/>
          </a:xfrm>
        </p:spPr>
        <p:txBody>
          <a:bodyPr/>
          <a:lstStyle/>
          <a:p>
            <a:pPr>
              <a:buNone/>
            </a:pPr>
            <a:r>
              <a:rPr lang="ru-RU" dirty="0" smtClean="0">
                <a:solidFill>
                  <a:schemeClr val="tx1"/>
                </a:solidFill>
                <a:latin typeface="+mn-lt"/>
                <a:ea typeface="+mn-ea"/>
                <a:cs typeface="+mn-cs"/>
              </a:rPr>
              <a:t>   </a:t>
            </a:r>
            <a:r>
              <a:rPr lang="ru-RU" sz="1800" dirty="0" smtClean="0">
                <a:solidFill>
                  <a:srgbClr val="006600"/>
                </a:solidFill>
                <a:latin typeface="Monotype Corsiva" pitchFamily="66" charset="0"/>
              </a:rPr>
              <a:t>Лилия </a:t>
            </a:r>
            <a:r>
              <a:rPr lang="ru-RU" sz="1800" dirty="0">
                <a:solidFill>
                  <a:srgbClr val="006600"/>
                </a:solidFill>
                <a:latin typeface="Monotype Corsiva" pitchFamily="66" charset="0"/>
              </a:rPr>
              <a:t>получила свое название от </a:t>
            </a:r>
            <a:r>
              <a:rPr lang="ru-RU" sz="1800" dirty="0" err="1">
                <a:solidFill>
                  <a:srgbClr val="006600"/>
                </a:solidFill>
                <a:latin typeface="Monotype Corsiva" pitchFamily="66" charset="0"/>
              </a:rPr>
              <a:t>древнегалльского</a:t>
            </a:r>
            <a:r>
              <a:rPr lang="ru-RU" sz="1800" dirty="0">
                <a:solidFill>
                  <a:srgbClr val="006600"/>
                </a:solidFill>
                <a:latin typeface="Monotype Corsiva" pitchFamily="66" charset="0"/>
              </a:rPr>
              <a:t> слова «</a:t>
            </a:r>
            <a:r>
              <a:rPr lang="ru-RU" sz="1800" dirty="0" err="1">
                <a:solidFill>
                  <a:srgbClr val="006600"/>
                </a:solidFill>
                <a:latin typeface="Monotype Corsiva" pitchFamily="66" charset="0"/>
              </a:rPr>
              <a:t>ли-ли</a:t>
            </a:r>
            <a:r>
              <a:rPr lang="ru-RU" sz="1800" dirty="0">
                <a:solidFill>
                  <a:srgbClr val="006600"/>
                </a:solidFill>
                <a:latin typeface="Monotype Corsiva" pitchFamily="66" charset="0"/>
              </a:rPr>
              <a:t>», что в буквальном смысле означает «белый-белый». Первые изображения ее встречаются на критских вазах и фресках, начиная с 1750 года до нашей эры, а затем — у древних ассирийцев, египтян, греков и римлян. По древнегреческой легенде, </a:t>
            </a:r>
            <a:r>
              <a:rPr lang="ru-RU" sz="1800" dirty="0" err="1">
                <a:solidFill>
                  <a:srgbClr val="006600"/>
                </a:solidFill>
                <a:latin typeface="Monotype Corsiva" pitchFamily="66" charset="0"/>
              </a:rPr>
              <a:t>фиванская</a:t>
            </a:r>
            <a:r>
              <a:rPr lang="ru-RU" sz="1800" dirty="0">
                <a:solidFill>
                  <a:srgbClr val="006600"/>
                </a:solidFill>
                <a:latin typeface="Monotype Corsiva" pitchFamily="66" charset="0"/>
              </a:rPr>
              <a:t> царица </a:t>
            </a:r>
            <a:r>
              <a:rPr lang="ru-RU" sz="1800" dirty="0" err="1">
                <a:solidFill>
                  <a:srgbClr val="006600"/>
                </a:solidFill>
                <a:latin typeface="Monotype Corsiva" pitchFamily="66" charset="0"/>
              </a:rPr>
              <a:t>Алкмена</a:t>
            </a:r>
            <a:r>
              <a:rPr lang="ru-RU" sz="1800" dirty="0">
                <a:solidFill>
                  <a:srgbClr val="006600"/>
                </a:solidFill>
                <a:latin typeface="Monotype Corsiva" pitchFamily="66" charset="0"/>
              </a:rPr>
              <a:t> тайно родила от Зевса мальчика Геракла, но, боясь наказания жены Зевса, Геры, спрятала новорожденного в кустах. Однако Гера случайно обнаружила мальчика и решила покормить его грудью. Но маленький Геракл почувствовал в Гере врага и грубо оттолкнул богиню. Молоко брызнуло на небо, отчего образовался Млечный Путь, а те несколько капель, что упали на землю, проросли и превратились в лилии.</a:t>
            </a:r>
          </a:p>
        </p:txBody>
      </p:sp>
      <p:pic>
        <p:nvPicPr>
          <p:cNvPr id="4" name="Рисунок 3" descr="Лилия в истории и легендах">
            <a:hlinkClick r:id="rId2"/>
          </p:cNvPr>
          <p:cNvPicPr/>
          <p:nvPr/>
        </p:nvPicPr>
        <p:blipFill>
          <a:blip r:embed="rId3" cstate="print">
            <a:lum bright="-5000" contrast="4000"/>
          </a:blip>
          <a:srcRect/>
          <a:stretch>
            <a:fillRect/>
          </a:stretch>
        </p:blipFill>
        <p:spPr bwMode="auto">
          <a:xfrm>
            <a:off x="357158" y="2357430"/>
            <a:ext cx="3357586"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000132"/>
          </a:xfrm>
        </p:spPr>
        <p:txBody>
          <a:bodyPr/>
          <a:lstStyle/>
          <a:p>
            <a:r>
              <a:rPr lang="ru-RU" sz="6000" b="1" dirty="0">
                <a:solidFill>
                  <a:srgbClr val="006600"/>
                </a:solidFill>
                <a:latin typeface="Monotype Corsiva" pitchFamily="66" charset="0"/>
              </a:rPr>
              <a:t>НЕЗАБУДКА</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428992" y="1500174"/>
            <a:ext cx="5286412" cy="4625989"/>
          </a:xfrm>
        </p:spPr>
        <p:txBody>
          <a:bodyPr/>
          <a:lstStyle/>
          <a:p>
            <a:pPr>
              <a:buNone/>
            </a:pPr>
            <a:r>
              <a:rPr lang="ru-RU" dirty="0" smtClean="0">
                <a:solidFill>
                  <a:schemeClr val="tx1"/>
                </a:solidFill>
                <a:latin typeface="+mn-lt"/>
                <a:ea typeface="+mn-ea"/>
                <a:cs typeface="+mn-cs"/>
              </a:rPr>
              <a:t>   </a:t>
            </a:r>
            <a:r>
              <a:rPr lang="ru-RU" sz="1800" dirty="0" smtClean="0">
                <a:solidFill>
                  <a:srgbClr val="006600"/>
                </a:solidFill>
                <a:latin typeface="Monotype Corsiva" pitchFamily="66" charset="0"/>
              </a:rPr>
              <a:t>Однажды </a:t>
            </a:r>
            <a:r>
              <a:rPr lang="ru-RU" sz="1800" dirty="0">
                <a:solidFill>
                  <a:srgbClr val="006600"/>
                </a:solidFill>
                <a:latin typeface="Monotype Corsiva" pitchFamily="66" charset="0"/>
              </a:rPr>
              <a:t>богиня цветов Флора спустилась на землю и стала одаривать цветы именами. Всем цветам дала имя, никого не обидела и хотела удалиться, но вдруг услышала за спиной слабый голосок:</a:t>
            </a:r>
            <a:br>
              <a:rPr lang="ru-RU" sz="1800" dirty="0">
                <a:solidFill>
                  <a:srgbClr val="006600"/>
                </a:solidFill>
                <a:latin typeface="Monotype Corsiva" pitchFamily="66" charset="0"/>
              </a:rPr>
            </a:br>
            <a:r>
              <a:rPr lang="ru-RU" sz="1800" dirty="0">
                <a:solidFill>
                  <a:srgbClr val="006600"/>
                </a:solidFill>
                <a:latin typeface="Monotype Corsiva" pitchFamily="66" charset="0"/>
              </a:rPr>
              <a:t>- Не забудь меня, Флора! Дай и мне какое-нибудь имя!</a:t>
            </a:r>
            <a:br>
              <a:rPr lang="ru-RU" sz="1800" dirty="0">
                <a:solidFill>
                  <a:srgbClr val="006600"/>
                </a:solidFill>
                <a:latin typeface="Monotype Corsiva" pitchFamily="66" charset="0"/>
              </a:rPr>
            </a:br>
            <a:r>
              <a:rPr lang="ru-RU" sz="1800" dirty="0">
                <a:solidFill>
                  <a:srgbClr val="006600"/>
                </a:solidFill>
                <a:latin typeface="Monotype Corsiva" pitchFamily="66" charset="0"/>
              </a:rPr>
              <a:t>Оглянулась Флора — никого невидно. Снова захотела уйти, но голосок повторился:</a:t>
            </a:r>
            <a:br>
              <a:rPr lang="ru-RU" sz="1800" dirty="0">
                <a:solidFill>
                  <a:srgbClr val="006600"/>
                </a:solidFill>
                <a:latin typeface="Monotype Corsiva" pitchFamily="66" charset="0"/>
              </a:rPr>
            </a:br>
            <a:r>
              <a:rPr lang="ru-RU" sz="1800" dirty="0">
                <a:solidFill>
                  <a:srgbClr val="006600"/>
                </a:solidFill>
                <a:latin typeface="Monotype Corsiva" pitchFamily="66" charset="0"/>
              </a:rPr>
              <a:t>- Не забудь меня, Флора! Дай мне, пожалуйста, имя!</a:t>
            </a:r>
            <a:br>
              <a:rPr lang="ru-RU" sz="1800" dirty="0">
                <a:solidFill>
                  <a:srgbClr val="006600"/>
                </a:solidFill>
                <a:latin typeface="Monotype Corsiva" pitchFamily="66" charset="0"/>
              </a:rPr>
            </a:br>
            <a:r>
              <a:rPr lang="ru-RU" sz="1800" dirty="0">
                <a:solidFill>
                  <a:srgbClr val="006600"/>
                </a:solidFill>
                <a:latin typeface="Monotype Corsiva" pitchFamily="66" charset="0"/>
              </a:rPr>
              <a:t>И тут только Флора заметила в разнотравье маленький </a:t>
            </a:r>
            <a:r>
              <a:rPr lang="ru-RU" sz="1800" dirty="0" err="1">
                <a:solidFill>
                  <a:srgbClr val="006600"/>
                </a:solidFill>
                <a:latin typeface="Monotype Corsiva" pitchFamily="66" charset="0"/>
              </a:rPr>
              <a:t>голубой</a:t>
            </a:r>
            <a:r>
              <a:rPr lang="ru-RU" sz="1800" dirty="0">
                <a:solidFill>
                  <a:srgbClr val="006600"/>
                </a:solidFill>
                <a:latin typeface="Monotype Corsiva" pitchFamily="66" charset="0"/>
              </a:rPr>
              <a:t> цветок.</a:t>
            </a:r>
            <a:br>
              <a:rPr lang="ru-RU" sz="1800" dirty="0">
                <a:solidFill>
                  <a:srgbClr val="006600"/>
                </a:solidFill>
                <a:latin typeface="Monotype Corsiva" pitchFamily="66" charset="0"/>
              </a:rPr>
            </a:br>
            <a:r>
              <a:rPr lang="ru-RU" sz="1800" dirty="0">
                <a:solidFill>
                  <a:srgbClr val="006600"/>
                </a:solidFill>
                <a:latin typeface="Monotype Corsiva" pitchFamily="66" charset="0"/>
              </a:rPr>
              <a:t>- Хорошо, — сказала богиня, — будь незабудкой. Вместе с именем я наделяю тебя чудесной силой — ты будешь возвращать память тем людям, которые начнут забывать своих близких или свою родину.</a:t>
            </a:r>
          </a:p>
        </p:txBody>
      </p:sp>
      <p:pic>
        <p:nvPicPr>
          <p:cNvPr id="4" name="Рисунок 3" descr="Незабудка в истории и легендах">
            <a:hlinkClick r:id="rId2"/>
          </p:cNvPr>
          <p:cNvPicPr/>
          <p:nvPr/>
        </p:nvPicPr>
        <p:blipFill>
          <a:blip r:embed="rId3" cstate="print">
            <a:lum bright="-4000" contrast="4000"/>
          </a:blip>
          <a:srcRect/>
          <a:stretch>
            <a:fillRect/>
          </a:stretch>
        </p:blipFill>
        <p:spPr bwMode="auto">
          <a:xfrm>
            <a:off x="500034" y="2428868"/>
            <a:ext cx="3071834"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000132"/>
          </a:xfrm>
        </p:spPr>
        <p:txBody>
          <a:bodyPr/>
          <a:lstStyle/>
          <a:p>
            <a:r>
              <a:rPr lang="ru-RU" sz="6000" b="1" dirty="0">
                <a:solidFill>
                  <a:srgbClr val="006600"/>
                </a:solidFill>
                <a:latin typeface="Monotype Corsiva" pitchFamily="66" charset="0"/>
              </a:rPr>
              <a:t>ИРИС</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786182" y="1500174"/>
            <a:ext cx="4929222" cy="4625989"/>
          </a:xfrm>
        </p:spPr>
        <p:txBody>
          <a:bodyPr/>
          <a:lstStyle/>
          <a:p>
            <a:pPr>
              <a:buNone/>
            </a:pPr>
            <a:r>
              <a:rPr lang="ru-RU" sz="1800" dirty="0" smtClean="0">
                <a:solidFill>
                  <a:schemeClr val="tx1"/>
                </a:solidFill>
                <a:latin typeface="+mn-lt"/>
                <a:ea typeface="+mn-ea"/>
                <a:cs typeface="+mn-cs"/>
              </a:rPr>
              <a:t>     </a:t>
            </a:r>
            <a:r>
              <a:rPr lang="ru-RU" sz="1800" dirty="0" smtClean="0">
                <a:solidFill>
                  <a:srgbClr val="006600"/>
                </a:solidFill>
                <a:latin typeface="Monotype Corsiva" pitchFamily="66" charset="0"/>
              </a:rPr>
              <a:t>По </a:t>
            </a:r>
            <a:r>
              <a:rPr lang="ru-RU" sz="1800" dirty="0">
                <a:solidFill>
                  <a:srgbClr val="006600"/>
                </a:solidFill>
                <a:latin typeface="Monotype Corsiva" pitchFamily="66" charset="0"/>
              </a:rPr>
              <a:t>легенде, первый ирис расцвел несколько миллионов лет назад на опушке субтропических лесов в Юго-Восточной Азии. Он был так прекрасен, что полюбоваться им собрались не только все звери, птицы и насекомые, но даже вода и ветер, которые затем и разнесли созревшие семена цветка по всему земному шару. А когда семена проросли и расцвели, цветы ириса стали одними из любимых растений человека. Флоренция лишь потому названа римлянами Флоренцией, что вокруг этого этрусского поселения в свое время в изобилии росли ирисы, а дословный перевод с латинского на русский «Флоренция» — означает «цветущая». Арабы еще в глубокой древности высаживали на могилах дикий ирис с белыми цветами.</a:t>
            </a:r>
          </a:p>
        </p:txBody>
      </p:sp>
      <p:pic>
        <p:nvPicPr>
          <p:cNvPr id="4" name="Рисунок 3" descr="Ирис в истории и легендах">
            <a:hlinkClick r:id="rId2"/>
          </p:cNvPr>
          <p:cNvPicPr/>
          <p:nvPr/>
        </p:nvPicPr>
        <p:blipFill>
          <a:blip r:embed="rId3" cstate="print">
            <a:lum bright="-7000" contrast="5000"/>
          </a:blip>
          <a:srcRect/>
          <a:stretch>
            <a:fillRect/>
          </a:stretch>
        </p:blipFill>
        <p:spPr bwMode="auto">
          <a:xfrm>
            <a:off x="428596" y="2000240"/>
            <a:ext cx="3286148"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928694"/>
          </a:xfrm>
        </p:spPr>
        <p:txBody>
          <a:bodyPr/>
          <a:lstStyle/>
          <a:p>
            <a:r>
              <a:rPr lang="ru-RU" sz="6000" b="1" dirty="0">
                <a:solidFill>
                  <a:srgbClr val="006600"/>
                </a:solidFill>
                <a:latin typeface="Monotype Corsiva" pitchFamily="66" charset="0"/>
              </a:rPr>
              <a:t>Ромашка </a:t>
            </a:r>
            <a:r>
              <a:rPr lang="ru-RU" sz="6000" b="1" dirty="0" smtClean="0">
                <a:solidFill>
                  <a:srgbClr val="006600"/>
                </a:solidFill>
                <a:latin typeface="Monotype Corsiva" pitchFamily="66" charset="0"/>
              </a:rPr>
              <a:t/>
            </a:r>
            <a:br>
              <a:rPr lang="ru-RU" sz="6000" b="1" dirty="0" smtClean="0">
                <a:solidFill>
                  <a:srgbClr val="006600"/>
                </a:solidFill>
                <a:latin typeface="Monotype Corsiva" pitchFamily="66" charset="0"/>
              </a:rPr>
            </a:br>
            <a:r>
              <a:rPr lang="ru-RU" sz="4000" b="1" dirty="0" smtClean="0">
                <a:solidFill>
                  <a:srgbClr val="006600"/>
                </a:solidFill>
                <a:latin typeface="Monotype Corsiva" pitchFamily="66" charset="0"/>
              </a:rPr>
              <a:t>(</a:t>
            </a:r>
            <a:r>
              <a:rPr lang="ru-RU" sz="4000" b="1" dirty="0">
                <a:solidFill>
                  <a:srgbClr val="006600"/>
                </a:solidFill>
                <a:latin typeface="Monotype Corsiva" pitchFamily="66" charset="0"/>
              </a:rPr>
              <a:t>нивяник обыкновенный)</a:t>
            </a:r>
            <a:br>
              <a:rPr lang="ru-RU" sz="4000" b="1" dirty="0">
                <a:solidFill>
                  <a:srgbClr val="006600"/>
                </a:solidFill>
                <a:latin typeface="Monotype Corsiva" pitchFamily="66" charset="0"/>
              </a:rPr>
            </a:br>
            <a:endParaRPr lang="ru-RU" sz="4000" b="1" dirty="0">
              <a:solidFill>
                <a:srgbClr val="006600"/>
              </a:solidFill>
              <a:latin typeface="Monotype Corsiva" pitchFamily="66" charset="0"/>
            </a:endParaRPr>
          </a:p>
        </p:txBody>
      </p:sp>
      <p:sp>
        <p:nvSpPr>
          <p:cNvPr id="3" name="Содержимое 2"/>
          <p:cNvSpPr>
            <a:spLocks noGrp="1"/>
          </p:cNvSpPr>
          <p:nvPr>
            <p:ph idx="1"/>
          </p:nvPr>
        </p:nvSpPr>
        <p:spPr>
          <a:xfrm>
            <a:off x="4143372" y="1714488"/>
            <a:ext cx="4572032" cy="4572032"/>
          </a:xfrm>
        </p:spPr>
        <p:txBody>
          <a:bodyPr/>
          <a:lstStyle/>
          <a:p>
            <a:pPr>
              <a:buNone/>
            </a:pPr>
            <a:r>
              <a:rPr lang="ru-RU" dirty="0" smtClean="0">
                <a:solidFill>
                  <a:schemeClr val="tx1"/>
                </a:solidFill>
                <a:latin typeface="+mn-lt"/>
                <a:ea typeface="+mn-ea"/>
                <a:cs typeface="+mn-cs"/>
              </a:rPr>
              <a:t>   </a:t>
            </a:r>
            <a:r>
              <a:rPr lang="ru-RU" sz="1800" dirty="0" smtClean="0">
                <a:solidFill>
                  <a:srgbClr val="006600"/>
                </a:solidFill>
                <a:latin typeface="Monotype Corsiva" pitchFamily="66" charset="0"/>
              </a:rPr>
              <a:t>Ромашки </a:t>
            </a:r>
            <a:r>
              <a:rPr lang="ru-RU" sz="1800" dirty="0">
                <a:solidFill>
                  <a:srgbClr val="006600"/>
                </a:solidFill>
                <a:latin typeface="Monotype Corsiva" pitchFamily="66" charset="0"/>
              </a:rPr>
              <a:t>схожи по форме с зонтиками, и по легенде, они в давние времена были зонтиками у маленьких гномиков. Начнется в степи дождь, гномик укроется ромашкой либо сорвет ее и шагает по степи, поднимая цветок над головой. Дождь стучит по ромашковому зонтику, струйками стекает с него, а гномик остается совершенно сухим. А еще ромашки похожи на удивленные глаза. Если в сухой ветреный день выйти на луг и внимательно прислушаться, то можно услышать тихий шорох, - это шорох белых ромашковых ресниц.</a:t>
            </a:r>
            <a:br>
              <a:rPr lang="ru-RU" sz="1800" dirty="0">
                <a:solidFill>
                  <a:srgbClr val="006600"/>
                </a:solidFill>
                <a:latin typeface="Monotype Corsiva" pitchFamily="66" charset="0"/>
              </a:rPr>
            </a:br>
            <a:r>
              <a:rPr lang="ru-RU" sz="1800" dirty="0">
                <a:solidFill>
                  <a:srgbClr val="006600"/>
                </a:solidFill>
                <a:latin typeface="Monotype Corsiva" pitchFamily="66" charset="0"/>
              </a:rPr>
              <a:t>Удивленные глаза ромашки смотрят на небо, стараясь понять движения облаков, звезд и планет.</a:t>
            </a:r>
          </a:p>
        </p:txBody>
      </p:sp>
      <p:pic>
        <p:nvPicPr>
          <p:cNvPr id="2050" name="Picture 2" descr="C:\Users\Максим\Pictures\9.jpg"/>
          <p:cNvPicPr>
            <a:picLocks noChangeAspect="1" noChangeArrowheads="1"/>
          </p:cNvPicPr>
          <p:nvPr/>
        </p:nvPicPr>
        <p:blipFill>
          <a:blip r:embed="rId2" cstate="print"/>
          <a:srcRect/>
          <a:stretch>
            <a:fillRect/>
          </a:stretch>
        </p:blipFill>
        <p:spPr bwMode="auto">
          <a:xfrm>
            <a:off x="428596" y="2357430"/>
            <a:ext cx="3810026" cy="285752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857256"/>
          </a:xfrm>
        </p:spPr>
        <p:txBody>
          <a:bodyPr/>
          <a:lstStyle/>
          <a:p>
            <a:r>
              <a:rPr lang="ru-RU" sz="6000" b="1" dirty="0">
                <a:solidFill>
                  <a:srgbClr val="006600"/>
                </a:solidFill>
                <a:latin typeface="Monotype Corsiva" pitchFamily="66" charset="0"/>
              </a:rPr>
              <a:t>Астра</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786182" y="1285860"/>
            <a:ext cx="5143536" cy="4840303"/>
          </a:xfrm>
        </p:spPr>
        <p:txBody>
          <a:bodyPr/>
          <a:lstStyle/>
          <a:p>
            <a:pPr>
              <a:buNone/>
            </a:pPr>
            <a:r>
              <a:rPr lang="ru-RU" dirty="0" smtClean="0">
                <a:solidFill>
                  <a:schemeClr val="tx1"/>
                </a:solidFill>
                <a:latin typeface="+mn-lt"/>
                <a:ea typeface="+mn-ea"/>
                <a:cs typeface="+mn-cs"/>
              </a:rPr>
              <a:t>   </a:t>
            </a:r>
            <a:r>
              <a:rPr lang="ru-RU" sz="2000" dirty="0" smtClean="0">
                <a:solidFill>
                  <a:srgbClr val="006600"/>
                </a:solidFill>
                <a:latin typeface="Monotype Corsiva" pitchFamily="66" charset="0"/>
              </a:rPr>
              <a:t>Если </a:t>
            </a:r>
            <a:r>
              <a:rPr lang="ru-RU" sz="2000" dirty="0">
                <a:solidFill>
                  <a:srgbClr val="006600"/>
                </a:solidFill>
                <a:latin typeface="Monotype Corsiva" pitchFamily="66" charset="0"/>
              </a:rPr>
              <a:t>вы долго смотрели когда-нибудь на серебристую звезду, то, наверное, заметили, что звезда не просто светящаяся точка, она излучает то </a:t>
            </a:r>
            <a:r>
              <a:rPr lang="ru-RU" sz="2000" dirty="0" err="1">
                <a:solidFill>
                  <a:srgbClr val="006600"/>
                </a:solidFill>
                <a:latin typeface="Monotype Corsiva" pitchFamily="66" charset="0"/>
              </a:rPr>
              <a:t>голубой</a:t>
            </a:r>
            <a:r>
              <a:rPr lang="ru-RU" sz="2000" dirty="0">
                <a:solidFill>
                  <a:srgbClr val="006600"/>
                </a:solidFill>
                <a:latin typeface="Monotype Corsiva" pitchFamily="66" charset="0"/>
              </a:rPr>
              <a:t>, </a:t>
            </a:r>
            <a:r>
              <a:rPr lang="ru-RU" sz="2000" dirty="0" err="1">
                <a:solidFill>
                  <a:srgbClr val="006600"/>
                </a:solidFill>
                <a:latin typeface="Monotype Corsiva" pitchFamily="66" charset="0"/>
              </a:rPr>
              <a:t>то</a:t>
            </a:r>
            <a:r>
              <a:rPr lang="ru-RU" sz="2000" dirty="0">
                <a:solidFill>
                  <a:srgbClr val="006600"/>
                </a:solidFill>
                <a:latin typeface="Monotype Corsiva" pitchFamily="66" charset="0"/>
              </a:rPr>
              <a:t> белый, то </a:t>
            </a:r>
            <a:r>
              <a:rPr lang="ru-RU" sz="2000" dirty="0" err="1">
                <a:solidFill>
                  <a:srgbClr val="006600"/>
                </a:solidFill>
                <a:latin typeface="Monotype Corsiva" pitchFamily="66" charset="0"/>
              </a:rPr>
              <a:t>розовый</a:t>
            </a:r>
            <a:r>
              <a:rPr lang="ru-RU" sz="2000" dirty="0">
                <a:solidFill>
                  <a:srgbClr val="006600"/>
                </a:solidFill>
                <a:latin typeface="Monotype Corsiva" pitchFamily="66" charset="0"/>
              </a:rPr>
              <a:t> свет. Словно зовет кого-то, посылая сигналы. Древние люди, приметив это, стали присматриваться к окружающим им деревьям, цветам… и увидели маленькие светло-голубые цветочки с желтыми кружочками посредине, которые, качаясь от легкого ветерка, напоминали свет и колебание звезд. «Астра!» - воскликнули они, что в переводе на русский язык означает «звезда». С тех пор и осталось за цветком название «астра».</a:t>
            </a:r>
          </a:p>
        </p:txBody>
      </p:sp>
      <p:pic>
        <p:nvPicPr>
          <p:cNvPr id="4" name="Рисунок 3" descr="Астра в истории и легендах">
            <a:hlinkClick r:id="rId2"/>
          </p:cNvPr>
          <p:cNvPicPr/>
          <p:nvPr/>
        </p:nvPicPr>
        <p:blipFill>
          <a:blip r:embed="rId3" cstate="print">
            <a:lum bright="-2000" contrast="2000"/>
          </a:blip>
          <a:srcRect/>
          <a:stretch>
            <a:fillRect/>
          </a:stretch>
        </p:blipFill>
        <p:spPr bwMode="auto">
          <a:xfrm>
            <a:off x="357158" y="2357430"/>
            <a:ext cx="3500462"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071570"/>
          </a:xfrm>
        </p:spPr>
        <p:txBody>
          <a:bodyPr/>
          <a:lstStyle/>
          <a:p>
            <a:r>
              <a:rPr lang="ru-RU" sz="6000" b="1" dirty="0">
                <a:solidFill>
                  <a:srgbClr val="006600"/>
                </a:solidFill>
                <a:latin typeface="Monotype Corsiva" pitchFamily="66" charset="0"/>
              </a:rPr>
              <a:t>Маргаритка</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4357686" y="1928802"/>
            <a:ext cx="4329114" cy="4197361"/>
          </a:xfrm>
        </p:spPr>
        <p:txBody>
          <a:bodyPr/>
          <a:lstStyle/>
          <a:p>
            <a:pPr>
              <a:buNone/>
            </a:pPr>
            <a:r>
              <a:rPr lang="ru-RU" sz="2000" dirty="0" smtClean="0">
                <a:solidFill>
                  <a:srgbClr val="006600"/>
                </a:solidFill>
                <a:latin typeface="Monotype Corsiva" pitchFamily="66" charset="0"/>
              </a:rPr>
              <a:t>     Маргаритка </a:t>
            </a:r>
            <a:r>
              <a:rPr lang="ru-RU" sz="2000" dirty="0">
                <a:solidFill>
                  <a:srgbClr val="006600"/>
                </a:solidFill>
                <a:latin typeface="Monotype Corsiva" pitchFamily="66" charset="0"/>
              </a:rPr>
              <a:t>раскрывается одной из первых после восхода солнца, за это ее ласково называют «око дня». А в переводе с греческого «маргаритка» - «</a:t>
            </a:r>
            <a:r>
              <a:rPr lang="ru-RU" sz="2000" dirty="0" err="1">
                <a:solidFill>
                  <a:srgbClr val="006600"/>
                </a:solidFill>
                <a:latin typeface="Monotype Corsiva" pitchFamily="66" charset="0"/>
              </a:rPr>
              <a:t>жемчужинка</a:t>
            </a:r>
            <a:r>
              <a:rPr lang="ru-RU" sz="2000" dirty="0">
                <a:solidFill>
                  <a:srgbClr val="006600"/>
                </a:solidFill>
                <a:latin typeface="Monotype Corsiva" pitchFamily="66" charset="0"/>
              </a:rPr>
              <a:t>». И действительно, бесчисленные маленькие цветочки маргариток кажутся маленькими </a:t>
            </a:r>
            <a:r>
              <a:rPr lang="ru-RU" sz="2000" dirty="0" err="1">
                <a:solidFill>
                  <a:srgbClr val="006600"/>
                </a:solidFill>
                <a:latin typeface="Monotype Corsiva" pitchFamily="66" charset="0"/>
              </a:rPr>
              <a:t>жемчужинками</a:t>
            </a:r>
            <a:r>
              <a:rPr lang="ru-RU" sz="2000" dirty="0">
                <a:solidFill>
                  <a:srgbClr val="006600"/>
                </a:solidFill>
                <a:latin typeface="Monotype Corsiva" pitchFamily="66" charset="0"/>
              </a:rPr>
              <a:t>. Беленькие или розоватые цветы образуют красивые бордюры на наших клумбах.</a:t>
            </a:r>
          </a:p>
        </p:txBody>
      </p:sp>
      <p:pic>
        <p:nvPicPr>
          <p:cNvPr id="4" name="Рисунок 3" descr="Маргаритка в истории и легендах">
            <a:hlinkClick r:id="rId2"/>
          </p:cNvPr>
          <p:cNvPicPr/>
          <p:nvPr/>
        </p:nvPicPr>
        <p:blipFill>
          <a:blip r:embed="rId3" cstate="print">
            <a:lum bright="-9000" contrast="4000"/>
          </a:blip>
          <a:srcRect/>
          <a:stretch>
            <a:fillRect/>
          </a:stretch>
        </p:blipFill>
        <p:spPr bwMode="auto">
          <a:xfrm>
            <a:off x="357158" y="2143116"/>
            <a:ext cx="3929090" cy="28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orthophoto.ru/gallery/data/509/DSCN3895.JPG"/>
          <p:cNvPicPr/>
          <p:nvPr/>
        </p:nvPicPr>
        <p:blipFill>
          <a:blip r:embed="rId2" cstate="print">
            <a:lum bright="44000"/>
          </a:blip>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857224" y="571480"/>
            <a:ext cx="7786742" cy="5786478"/>
          </a:xfrm>
        </p:spPr>
        <p:txBody>
          <a:bodyPr/>
          <a:lstStyle/>
          <a:p>
            <a:pPr>
              <a:buNone/>
            </a:pPr>
            <a:r>
              <a:rPr lang="ru-RU" dirty="0" smtClean="0">
                <a:solidFill>
                  <a:schemeClr val="tx1"/>
                </a:solidFill>
                <a:latin typeface="+mn-lt"/>
                <a:ea typeface="+mn-ea"/>
                <a:cs typeface="+mn-cs"/>
              </a:rPr>
              <a:t>   </a:t>
            </a:r>
            <a:r>
              <a:rPr lang="ru-RU" sz="1800" dirty="0" smtClean="0">
                <a:solidFill>
                  <a:srgbClr val="336600"/>
                </a:solidFill>
                <a:latin typeface="Monotype Corsiva" pitchFamily="66" charset="0"/>
              </a:rPr>
              <a:t>Существует </a:t>
            </a:r>
            <a:r>
              <a:rPr lang="ru-RU" sz="1800" dirty="0">
                <a:solidFill>
                  <a:srgbClr val="336600"/>
                </a:solidFill>
                <a:latin typeface="Monotype Corsiva" pitchFamily="66" charset="0"/>
              </a:rPr>
              <a:t>очень красивая легенда о происхождении этого небольшого беленького или розоватого, образующего прекрасные бордюры на наших клумбах и красивые группы на зеленом газоне цветочка</a:t>
            </a:r>
            <a:r>
              <a:rPr lang="ru-RU" sz="1800" dirty="0" smtClean="0">
                <a:solidFill>
                  <a:srgbClr val="336600"/>
                </a:solidFill>
                <a:latin typeface="Monotype Corsiva" pitchFamily="66" charset="0"/>
              </a:rPr>
              <a:t>.</a:t>
            </a:r>
            <a:r>
              <a:rPr lang="ru-RU" sz="1800" dirty="0">
                <a:solidFill>
                  <a:srgbClr val="336600"/>
                </a:solidFill>
                <a:latin typeface="Monotype Corsiva" pitchFamily="66" charset="0"/>
              </a:rPr>
              <a:t/>
            </a:r>
            <a:br>
              <a:rPr lang="ru-RU" sz="1800" dirty="0">
                <a:solidFill>
                  <a:srgbClr val="336600"/>
                </a:solidFill>
                <a:latin typeface="Monotype Corsiva" pitchFamily="66" charset="0"/>
              </a:rPr>
            </a:br>
            <a:r>
              <a:rPr lang="ru-RU" sz="1800" dirty="0">
                <a:solidFill>
                  <a:srgbClr val="336600"/>
                </a:solidFill>
                <a:latin typeface="Monotype Corsiva" pitchFamily="66" charset="0"/>
              </a:rPr>
              <a:t>Рассказывают, что Пресвятая Богородица, желая однажды зимою доставить удовольствие маленькому Иисусу и подарить ему венок из цветов, не найдя ни одного на побитых холодом полях, решила сделать их сама искусственно из шелка</a:t>
            </a:r>
            <a:r>
              <a:rPr lang="ru-RU" sz="1800" dirty="0" smtClean="0">
                <a:solidFill>
                  <a:srgbClr val="336600"/>
                </a:solidFill>
                <a:latin typeface="Monotype Corsiva" pitchFamily="66" charset="0"/>
              </a:rPr>
              <a:t>.</a:t>
            </a:r>
            <a:r>
              <a:rPr lang="ru-RU" sz="1800" dirty="0">
                <a:solidFill>
                  <a:srgbClr val="336600"/>
                </a:solidFill>
                <a:latin typeface="Monotype Corsiva" pitchFamily="66" charset="0"/>
              </a:rPr>
              <a:t/>
            </a:r>
            <a:br>
              <a:rPr lang="ru-RU" sz="1800" dirty="0">
                <a:solidFill>
                  <a:srgbClr val="336600"/>
                </a:solidFill>
                <a:latin typeface="Monotype Corsiva" pitchFamily="66" charset="0"/>
              </a:rPr>
            </a:br>
            <a:r>
              <a:rPr lang="ru-RU" sz="1800" dirty="0">
                <a:solidFill>
                  <a:srgbClr val="336600"/>
                </a:solidFill>
                <a:latin typeface="Monotype Corsiva" pitchFamily="66" charset="0"/>
              </a:rPr>
              <a:t>И вот, выделывая различные цветы, она сделала одни, которые особенно понравились младенцу Иисусу. Это были маленькие маргаритки, сделанные из желтой шелковой материи и толстых белых нитей. Приготовляя их, Пресвятая Богородица не раз колола себе пальцы иглой, и капли крови ее окрасили местами эти нити в красноватый или розоватый цвет. Вот почему кроме белых лепестков встречаются и розоватые и на нижней стороне они часто бывают окрашены в красный цвет</a:t>
            </a:r>
            <a:r>
              <a:rPr lang="ru-RU" sz="1800" dirty="0" smtClean="0">
                <a:solidFill>
                  <a:srgbClr val="336600"/>
                </a:solidFill>
                <a:latin typeface="Monotype Corsiva" pitchFamily="66" charset="0"/>
              </a:rPr>
              <a:t>.</a:t>
            </a:r>
            <a:r>
              <a:rPr lang="ru-RU" sz="1800" dirty="0">
                <a:solidFill>
                  <a:srgbClr val="336600"/>
                </a:solidFill>
                <a:latin typeface="Monotype Corsiva" pitchFamily="66" charset="0"/>
              </a:rPr>
              <a:t/>
            </a:r>
            <a:br>
              <a:rPr lang="ru-RU" sz="1800" dirty="0">
                <a:solidFill>
                  <a:srgbClr val="336600"/>
                </a:solidFill>
                <a:latin typeface="Monotype Corsiva" pitchFamily="66" charset="0"/>
              </a:rPr>
            </a:br>
            <a:r>
              <a:rPr lang="ru-RU" sz="1800" dirty="0" smtClean="0">
                <a:solidFill>
                  <a:srgbClr val="336600"/>
                </a:solidFill>
                <a:latin typeface="Monotype Corsiva" pitchFamily="66" charset="0"/>
              </a:rPr>
              <a:t>Цветы </a:t>
            </a:r>
            <a:r>
              <a:rPr lang="ru-RU" sz="1800" dirty="0">
                <a:solidFill>
                  <a:srgbClr val="336600"/>
                </a:solidFill>
                <a:latin typeface="Monotype Corsiva" pitchFamily="66" charset="0"/>
              </a:rPr>
              <a:t>эти так понравились младенцу Иисусу, что он хранил их всю зиму, как драгоценность, и когда наступила весна, высадил в долине </a:t>
            </a:r>
            <a:r>
              <a:rPr lang="ru-RU" sz="1800" dirty="0" err="1">
                <a:solidFill>
                  <a:srgbClr val="336600"/>
                </a:solidFill>
                <a:latin typeface="Monotype Corsiva" pitchFamily="66" charset="0"/>
              </a:rPr>
              <a:t>Назарета</a:t>
            </a:r>
            <a:r>
              <a:rPr lang="ru-RU" sz="1800" dirty="0">
                <a:solidFill>
                  <a:srgbClr val="336600"/>
                </a:solidFill>
                <a:latin typeface="Monotype Corsiva" pitchFamily="66" charset="0"/>
              </a:rPr>
              <a:t> и стал поливать. И вдруг искусственные цветы эти ожили, пустили корни, стали расти и, разрастаясь все более и более, переселяясь из одной страны в другую, вскоре разрослись по всей земле. И теперь, как бы в воспоминание об этом чуде, цветут эти прелестные цветочки с ранней весны до глубокой осени, и нет в мире страны, где бы их нельзя было встретить.</a:t>
            </a:r>
            <a:br>
              <a:rPr lang="ru-RU" sz="1800" dirty="0">
                <a:solidFill>
                  <a:srgbClr val="336600"/>
                </a:solidFill>
                <a:latin typeface="Monotype Corsiva" pitchFamily="66" charset="0"/>
              </a:rPr>
            </a:br>
            <a:r>
              <a:rPr lang="ru-RU" sz="2000" dirty="0">
                <a:solidFill>
                  <a:srgbClr val="003300"/>
                </a:solidFill>
                <a:latin typeface="Monotype Corsiva" pitchFamily="66" charset="0"/>
              </a:rPr>
              <a:t/>
            </a:r>
            <a:br>
              <a:rPr lang="ru-RU" sz="2000" dirty="0">
                <a:solidFill>
                  <a:srgbClr val="003300"/>
                </a:solidFill>
                <a:latin typeface="Monotype Corsiva" pitchFamily="66" charset="0"/>
              </a:rPr>
            </a:br>
            <a:endParaRPr lang="ru-RU" sz="2000" dirty="0">
              <a:solidFill>
                <a:srgbClr val="003300"/>
              </a:solidFill>
              <a:latin typeface="Monotype Corsiva"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785818"/>
          </a:xfrm>
        </p:spPr>
        <p:txBody>
          <a:bodyPr/>
          <a:lstStyle/>
          <a:p>
            <a:r>
              <a:rPr lang="ru-RU" sz="6000" b="1" dirty="0">
                <a:solidFill>
                  <a:srgbClr val="006600"/>
                </a:solidFill>
                <a:latin typeface="Monotype Corsiva" pitchFamily="66" charset="0"/>
              </a:rPr>
              <a:t>Примула</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714744" y="1571612"/>
            <a:ext cx="4972056" cy="4714908"/>
          </a:xfrm>
        </p:spPr>
        <p:txBody>
          <a:bodyPr/>
          <a:lstStyle/>
          <a:p>
            <a:pPr>
              <a:buNone/>
            </a:pPr>
            <a:r>
              <a:rPr lang="ru-RU" sz="1800" dirty="0" smtClean="0">
                <a:solidFill>
                  <a:schemeClr val="tx1"/>
                </a:solidFill>
                <a:latin typeface="+mn-lt"/>
                <a:ea typeface="+mn-ea"/>
                <a:cs typeface="+mn-cs"/>
              </a:rPr>
              <a:t>     </a:t>
            </a:r>
            <a:r>
              <a:rPr lang="ru-RU" sz="1800" dirty="0" smtClean="0">
                <a:solidFill>
                  <a:srgbClr val="006600"/>
                </a:solidFill>
                <a:latin typeface="Monotype Corsiva" pitchFamily="66" charset="0"/>
              </a:rPr>
              <a:t>Первоцветы</a:t>
            </a:r>
            <a:r>
              <a:rPr lang="ru-RU" sz="1800" dirty="0">
                <a:solidFill>
                  <a:srgbClr val="006600"/>
                </a:solidFill>
                <a:latin typeface="Monotype Corsiva" pitchFamily="66" charset="0"/>
              </a:rPr>
              <a:t>, или примулы (от лат. «примус» - «первый»), давно известны людям, о чем свидетельствуют многочисленные легенды и придания. Так, в некоторых местах Германии существовало поверье, что девушка, первой нашедшая примулу, непременно в этом году выйдет замуж. Древние скандинавы считали примулы ключами весны </a:t>
            </a:r>
            <a:r>
              <a:rPr lang="ru-RU" sz="1800" dirty="0" err="1">
                <a:solidFill>
                  <a:srgbClr val="006600"/>
                </a:solidFill>
                <a:latin typeface="Monotype Corsiva" pitchFamily="66" charset="0"/>
              </a:rPr>
              <a:t>Фреи</a:t>
            </a:r>
            <a:r>
              <a:rPr lang="ru-RU" sz="1800" dirty="0">
                <a:solidFill>
                  <a:srgbClr val="006600"/>
                </a:solidFill>
                <a:latin typeface="Monotype Corsiva" pitchFamily="66" charset="0"/>
              </a:rPr>
              <a:t>. Древние греки называли примулы цветком двенадцати богов. По средневековому преданию, примулы не что иное, как </a:t>
            </a:r>
            <a:r>
              <a:rPr lang="ru-RU" sz="1800" dirty="0" smtClean="0">
                <a:solidFill>
                  <a:srgbClr val="006600"/>
                </a:solidFill>
                <a:latin typeface="Monotype Corsiva" pitchFamily="66" charset="0"/>
              </a:rPr>
              <a:t> </a:t>
            </a:r>
            <a:r>
              <a:rPr lang="ru-RU" sz="1800" dirty="0">
                <a:solidFill>
                  <a:srgbClr val="006600"/>
                </a:solidFill>
                <a:latin typeface="Monotype Corsiva" pitchFamily="66" charset="0"/>
              </a:rPr>
              <a:t>ключи от ворот рая, которые случайно выпали из рук задремавшего на небесах сторожа – апостола </a:t>
            </a:r>
            <a:r>
              <a:rPr lang="ru-RU" sz="1800" dirty="0" smtClean="0">
                <a:solidFill>
                  <a:srgbClr val="006600"/>
                </a:solidFill>
                <a:latin typeface="Monotype Corsiva" pitchFamily="66" charset="0"/>
              </a:rPr>
              <a:t>Петра. Кинулся Петр ловить их, да поздно: упали ключи на землю, и выросли из них первоцветы-примулы</a:t>
            </a:r>
            <a:r>
              <a:rPr lang="ru-RU" sz="2000" dirty="0" smtClean="0">
                <a:solidFill>
                  <a:srgbClr val="006600"/>
                </a:solidFill>
                <a:latin typeface="Monotype Corsiva" pitchFamily="66" charset="0"/>
              </a:rPr>
              <a:t>.</a:t>
            </a:r>
            <a:r>
              <a:rPr lang="ru-RU" sz="2000" dirty="0" smtClean="0"/>
              <a:t/>
            </a:r>
            <a:br>
              <a:rPr lang="ru-RU" sz="2000" dirty="0" smtClean="0"/>
            </a:br>
            <a:endParaRPr lang="ru-RU" sz="2000" dirty="0">
              <a:solidFill>
                <a:srgbClr val="006600"/>
              </a:solidFill>
              <a:latin typeface="Monotype Corsiva" pitchFamily="66" charset="0"/>
            </a:endParaRPr>
          </a:p>
        </p:txBody>
      </p:sp>
      <p:pic>
        <p:nvPicPr>
          <p:cNvPr id="4" name="Рисунок 3" descr="Примула в истории и легендах ">
            <a:hlinkClick r:id="rId2"/>
          </p:cNvPr>
          <p:cNvPicPr/>
          <p:nvPr/>
        </p:nvPicPr>
        <p:blipFill>
          <a:blip r:embed="rId3" cstate="print">
            <a:lum bright="-6000" contrast="5000"/>
          </a:blip>
          <a:srcRect/>
          <a:stretch>
            <a:fillRect/>
          </a:stretch>
        </p:blipFill>
        <p:spPr bwMode="auto">
          <a:xfrm>
            <a:off x="571472" y="2428868"/>
            <a:ext cx="3214710" cy="2928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846158"/>
          </a:xfrm>
        </p:spPr>
        <p:txBody>
          <a:bodyPr/>
          <a:lstStyle/>
          <a:p>
            <a:r>
              <a:rPr lang="ru-RU" sz="6000" b="1" dirty="0" smtClean="0">
                <a:solidFill>
                  <a:srgbClr val="006600"/>
                </a:solidFill>
                <a:latin typeface="Monotype Corsiva" pitchFamily="66" charset="0"/>
              </a:rPr>
              <a:t>Лотос</a:t>
            </a:r>
            <a:br>
              <a:rPr lang="ru-RU" sz="6000" b="1" dirty="0" smtClean="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357554" y="928670"/>
            <a:ext cx="5357850" cy="5429288"/>
          </a:xfrm>
        </p:spPr>
        <p:txBody>
          <a:bodyPr/>
          <a:lstStyle/>
          <a:p>
            <a:endParaRPr lang="ru-RU" dirty="0" smtClean="0"/>
          </a:p>
          <a:p>
            <a:pPr>
              <a:buNone/>
            </a:pPr>
            <a:r>
              <a:rPr lang="ru-RU" sz="1800" dirty="0" smtClean="0">
                <a:solidFill>
                  <a:srgbClr val="006600"/>
                </a:solidFill>
                <a:latin typeface="Monotype Corsiva" pitchFamily="66" charset="0"/>
              </a:rPr>
              <a:t>      </a:t>
            </a:r>
            <a:r>
              <a:rPr lang="ru-RU" sz="1600" dirty="0" smtClean="0">
                <a:solidFill>
                  <a:srgbClr val="006600"/>
                </a:solidFill>
                <a:latin typeface="Monotype Corsiva" pitchFamily="66" charset="0"/>
              </a:rPr>
              <a:t>С незапамятных времён в Древнем Египте, Индии и Китае лотос является особо почитаемым и священным растением. У древних египтян цветок лотоса символизировал воскрешение из мёртвых, а один из иероглифов изображался в виде лотоса и означал радость. В древнегреческой мифологии лотос был эмблемой богини красоты Афродиты. В Древней Греции были распространены рассказы о людях, питающихся лотосом, - «</a:t>
            </a:r>
            <a:r>
              <a:rPr lang="ru-RU" sz="1600" dirty="0" err="1" smtClean="0">
                <a:solidFill>
                  <a:srgbClr val="006600"/>
                </a:solidFill>
                <a:latin typeface="Monotype Corsiva" pitchFamily="66" charset="0"/>
              </a:rPr>
              <a:t>лотофагах</a:t>
            </a:r>
            <a:r>
              <a:rPr lang="ru-RU" sz="1600" dirty="0" smtClean="0">
                <a:solidFill>
                  <a:srgbClr val="006600"/>
                </a:solidFill>
                <a:latin typeface="Monotype Corsiva" pitchFamily="66" charset="0"/>
              </a:rPr>
              <a:t>», или «</a:t>
            </a:r>
            <a:r>
              <a:rPr lang="ru-RU" sz="1600" dirty="0" err="1" smtClean="0">
                <a:solidFill>
                  <a:srgbClr val="006600"/>
                </a:solidFill>
                <a:latin typeface="Monotype Corsiva" pitchFamily="66" charset="0"/>
              </a:rPr>
              <a:t>поедателях</a:t>
            </a:r>
            <a:r>
              <a:rPr lang="ru-RU" sz="1600" dirty="0" smtClean="0">
                <a:solidFill>
                  <a:srgbClr val="006600"/>
                </a:solidFill>
                <a:latin typeface="Monotype Corsiva" pitchFamily="66" charset="0"/>
              </a:rPr>
              <a:t> лотоса». По преданию, тот, кто отведает цветов лотоса, никогда не захочет с родиной этого растения. У многих народов лотос символизировал плодородие, здоровье, процветание, долголетие, чистоту, духовность, твёрдость и солнце. На Востоке это растение до сих пор считается символом совершенной красоты. В ассирийской и финикийской культурах лотос олицетворял смерть, но одновременное возрождение и будущую жизнь.</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У китайцев лотос олицетворял прошлое, настоящее и будущее, поскольку каждое растение одновременно имеет бутоны, цветы и семена.</a:t>
            </a:r>
          </a:p>
          <a:p>
            <a:pPr>
              <a:buNone/>
            </a:pPr>
            <a:endParaRPr lang="ru-RU" dirty="0"/>
          </a:p>
        </p:txBody>
      </p:sp>
      <p:pic>
        <p:nvPicPr>
          <p:cNvPr id="1026" name="Picture 2" descr="C:\Users\Максим\Pictures\8.jpg"/>
          <p:cNvPicPr>
            <a:picLocks noChangeAspect="1" noChangeArrowheads="1"/>
          </p:cNvPicPr>
          <p:nvPr/>
        </p:nvPicPr>
        <p:blipFill>
          <a:blip r:embed="rId2" cstate="print"/>
          <a:srcRect/>
          <a:stretch>
            <a:fillRect/>
          </a:stretch>
        </p:blipFill>
        <p:spPr bwMode="auto">
          <a:xfrm>
            <a:off x="214282" y="2643182"/>
            <a:ext cx="3143272" cy="235745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ru-RU" sz="6000" b="1" dirty="0" smtClean="0">
                <a:solidFill>
                  <a:srgbClr val="006600"/>
                </a:solidFill>
                <a:latin typeface="Monotype Corsiva" pitchFamily="66" charset="0"/>
              </a:rPr>
              <a:t>Антуриум</a:t>
            </a: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714744" y="1285860"/>
            <a:ext cx="5072098" cy="5000660"/>
          </a:xfrm>
        </p:spPr>
        <p:txBody>
          <a:bodyPr/>
          <a:lstStyle/>
          <a:p>
            <a:pPr>
              <a:buNone/>
            </a:pPr>
            <a:r>
              <a:rPr lang="ru-RU" dirty="0" smtClean="0"/>
              <a:t>   </a:t>
            </a:r>
            <a:r>
              <a:rPr lang="ru-RU" sz="1600" dirty="0" smtClean="0">
                <a:solidFill>
                  <a:srgbClr val="006600"/>
                </a:solidFill>
                <a:latin typeface="Monotype Corsiva" pitchFamily="66" charset="0"/>
              </a:rPr>
              <a:t>В далекие времена люди жили племенами, и правил ими жестокий вождь.</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Однажды он захотел взять в жены красивую пятнадцатилетнюю девушку из соседнего племени. Но юной красавице не по нраву пришелся жестокий правитель, и она отказала ему.</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Вождь пришел в ярость из-за непокорности девушки. Он напал на деревню, в которой она жила со своими родными, и силой забрал ее к себе.</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В день свадьбы зажгли праздничный костер. Но юная красавица не представляла себе жизни без своих близких. И не захотела мириться с участью, стать женой вождя.</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В красном свадебном наряде бросилась она в костер. Но боги смилостивились над ней, и не успела она упасть в огонь, как превратилась в красный цветок антуриума, такой же изящный, каким была юная красавица. А всю деревню боги превратили в густой, непроходимый тропический лес.</a:t>
            </a:r>
            <a:r>
              <a:rPr lang="ru-RU" sz="1800" dirty="0" smtClean="0">
                <a:solidFill>
                  <a:srgbClr val="006600"/>
                </a:solidFill>
                <a:latin typeface="Monotype Corsiva" pitchFamily="66" charset="0"/>
              </a:rPr>
              <a:t/>
            </a:r>
            <a:br>
              <a:rPr lang="ru-RU" sz="1800" dirty="0" smtClean="0">
                <a:solidFill>
                  <a:srgbClr val="006600"/>
                </a:solidFill>
                <a:latin typeface="Monotype Corsiva" pitchFamily="66" charset="0"/>
              </a:rPr>
            </a:br>
            <a:endParaRPr lang="ru-RU" sz="1800" dirty="0" smtClean="0">
              <a:solidFill>
                <a:srgbClr val="006600"/>
              </a:solidFill>
              <a:latin typeface="Monotype Corsiva" pitchFamily="66" charset="0"/>
            </a:endParaRPr>
          </a:p>
          <a:p>
            <a:pPr>
              <a:buNone/>
            </a:pPr>
            <a:r>
              <a:rPr lang="ru-RU" dirty="0" smtClean="0"/>
              <a:t/>
            </a:r>
            <a:br>
              <a:rPr lang="ru-RU" dirty="0" smtClean="0"/>
            </a:br>
            <a:endParaRPr lang="ru-RU" dirty="0"/>
          </a:p>
        </p:txBody>
      </p:sp>
      <p:pic>
        <p:nvPicPr>
          <p:cNvPr id="3074" name="Picture 2" descr="C:\Users\Максим\Pictures\10.jpg"/>
          <p:cNvPicPr>
            <a:picLocks noChangeAspect="1" noChangeArrowheads="1"/>
          </p:cNvPicPr>
          <p:nvPr/>
        </p:nvPicPr>
        <p:blipFill>
          <a:blip r:embed="rId2" cstate="print">
            <a:lum bright="-9000" contrast="-5000"/>
          </a:blip>
          <a:srcRect/>
          <a:stretch>
            <a:fillRect/>
          </a:stretch>
        </p:blipFill>
        <p:spPr bwMode="auto">
          <a:xfrm>
            <a:off x="285720" y="2428868"/>
            <a:ext cx="3496669" cy="263415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1071570"/>
          </a:xfrm>
        </p:spPr>
        <p:txBody>
          <a:bodyPr/>
          <a:lstStyle/>
          <a:p>
            <a:r>
              <a:rPr lang="ru-RU" sz="6000" b="1" dirty="0">
                <a:solidFill>
                  <a:srgbClr val="006600"/>
                </a:solidFill>
                <a:latin typeface="Monotype Corsiva" pitchFamily="66" charset="0"/>
              </a:rPr>
              <a:t>Кувшинка</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pic>
        <p:nvPicPr>
          <p:cNvPr id="4" name="Содержимое 3" descr="Кувшинка в истории и легендах">
            <a:hlinkClick r:id="rId2"/>
          </p:cNvPr>
          <p:cNvPicPr>
            <a:picLocks noGrp="1"/>
          </p:cNvPicPr>
          <p:nvPr>
            <p:ph idx="1"/>
          </p:nvPr>
        </p:nvPicPr>
        <p:blipFill>
          <a:blip r:embed="rId3" cstate="print">
            <a:lum bright="-4000" contrast="13000"/>
          </a:blip>
          <a:srcRect/>
          <a:stretch>
            <a:fillRect/>
          </a:stretch>
        </p:blipFill>
        <p:spPr bwMode="auto">
          <a:xfrm>
            <a:off x="214282" y="2571744"/>
            <a:ext cx="3571900" cy="3429024"/>
          </a:xfrm>
          <a:prstGeom prst="rect">
            <a:avLst/>
          </a:prstGeom>
          <a:noFill/>
          <a:ln w="9525">
            <a:noFill/>
            <a:miter lim="800000"/>
            <a:headEnd/>
            <a:tailEnd/>
          </a:ln>
        </p:spPr>
      </p:pic>
      <p:sp>
        <p:nvSpPr>
          <p:cNvPr id="5" name="TextBox 4"/>
          <p:cNvSpPr txBox="1"/>
          <p:nvPr/>
        </p:nvSpPr>
        <p:spPr>
          <a:xfrm>
            <a:off x="4000496" y="1428736"/>
            <a:ext cx="4929222" cy="5016758"/>
          </a:xfrm>
          <a:prstGeom prst="rect">
            <a:avLst/>
          </a:prstGeom>
          <a:noFill/>
        </p:spPr>
        <p:txBody>
          <a:bodyPr wrap="square" rtlCol="0">
            <a:spAutoFit/>
          </a:bodyPr>
          <a:lstStyle/>
          <a:p>
            <a:r>
              <a:rPr lang="ru-RU" sz="2000" i="1" dirty="0">
                <a:solidFill>
                  <a:srgbClr val="006600"/>
                </a:solidFill>
                <a:latin typeface="Monotype Corsiva" pitchFamily="66" charset="0"/>
              </a:rPr>
              <a:t>Эта история приключилась в древней Италии.</a:t>
            </a:r>
            <a:r>
              <a:rPr lang="ru-RU" sz="2000" dirty="0">
                <a:solidFill>
                  <a:srgbClr val="006600"/>
                </a:solidFill>
                <a:latin typeface="Monotype Corsiva" pitchFamily="66" charset="0"/>
              </a:rPr>
              <a:t/>
            </a:r>
            <a:br>
              <a:rPr lang="ru-RU" sz="2000" dirty="0">
                <a:solidFill>
                  <a:srgbClr val="006600"/>
                </a:solidFill>
                <a:latin typeface="Monotype Corsiva" pitchFamily="66" charset="0"/>
              </a:rPr>
            </a:br>
            <a:r>
              <a:rPr lang="ru-RU" sz="2000" dirty="0">
                <a:solidFill>
                  <a:srgbClr val="006600"/>
                </a:solidFill>
                <a:latin typeface="Monotype Corsiva" pitchFamily="66" charset="0"/>
              </a:rPr>
              <a:t>Однажды, жила-была, прекрасная </a:t>
            </a:r>
            <a:r>
              <a:rPr lang="ru-RU" sz="2000" dirty="0" err="1">
                <a:solidFill>
                  <a:srgbClr val="006600"/>
                </a:solidFill>
                <a:latin typeface="Monotype Corsiva" pitchFamily="66" charset="0"/>
              </a:rPr>
              <a:t>Мелинда</a:t>
            </a:r>
            <a:r>
              <a:rPr lang="ru-RU" sz="2000" dirty="0">
                <a:solidFill>
                  <a:srgbClr val="006600"/>
                </a:solidFill>
                <a:latin typeface="Monotype Corsiva" pitchFamily="66" charset="0"/>
              </a:rPr>
              <a:t>. И за ней все время следил болотный царь. Глаза царя мерцали когда он смотрел на красивую девушку, и хотя он был страшен как черт, все же он стал мужем </a:t>
            </a:r>
            <a:r>
              <a:rPr lang="ru-RU" sz="2000" dirty="0" err="1">
                <a:solidFill>
                  <a:srgbClr val="006600"/>
                </a:solidFill>
                <a:latin typeface="Monotype Corsiva" pitchFamily="66" charset="0"/>
              </a:rPr>
              <a:t>Мелинды</a:t>
            </a:r>
            <a:r>
              <a:rPr lang="ru-RU" sz="2000" dirty="0">
                <a:solidFill>
                  <a:srgbClr val="006600"/>
                </a:solidFill>
                <a:latin typeface="Monotype Corsiva" pitchFamily="66" charset="0"/>
              </a:rPr>
              <a:t>, а заполучить красавицу ему помогла желтая кубышка, олицетворяющая издавна измену и коварство.</a:t>
            </a:r>
            <a:br>
              <a:rPr lang="ru-RU" sz="2000" dirty="0">
                <a:solidFill>
                  <a:srgbClr val="006600"/>
                </a:solidFill>
                <a:latin typeface="Monotype Corsiva" pitchFamily="66" charset="0"/>
              </a:rPr>
            </a:br>
            <a:r>
              <a:rPr lang="ru-RU" sz="2000" dirty="0">
                <a:solidFill>
                  <a:srgbClr val="006600"/>
                </a:solidFill>
                <a:latin typeface="Monotype Corsiva" pitchFamily="66" charset="0"/>
              </a:rPr>
              <a:t>Гуляя с подругами у болотистого озера, </a:t>
            </a:r>
            <a:r>
              <a:rPr lang="ru-RU" sz="2000" dirty="0" err="1">
                <a:solidFill>
                  <a:srgbClr val="006600"/>
                </a:solidFill>
                <a:latin typeface="Monotype Corsiva" pitchFamily="66" charset="0"/>
              </a:rPr>
              <a:t>Мелинда</a:t>
            </a:r>
            <a:r>
              <a:rPr lang="ru-RU" sz="2000" dirty="0">
                <a:solidFill>
                  <a:srgbClr val="006600"/>
                </a:solidFill>
                <a:latin typeface="Monotype Corsiva" pitchFamily="66" charset="0"/>
              </a:rPr>
              <a:t> залюбовалась золотистыми плавающими цветами, потянулась за одним из них, ступила на прибрежный пень, в котором затаился владыка трясины, и тот увлек на дно девушку. На месте ее гибели всплыли белоснежные цветы с желтой сердцевиной. Этими цветами оказались водяные кувшинки.</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lstStyle/>
          <a:p>
            <a:r>
              <a:rPr lang="ru-RU" sz="6000" b="1" dirty="0" smtClean="0">
                <a:solidFill>
                  <a:srgbClr val="006600"/>
                </a:solidFill>
                <a:latin typeface="Monotype Corsiva" pitchFamily="66" charset="0"/>
              </a:rPr>
              <a:t>Мак</a:t>
            </a:r>
            <a:endParaRPr lang="ru-RU" sz="6000" dirty="0">
              <a:solidFill>
                <a:srgbClr val="006600"/>
              </a:solidFill>
              <a:latin typeface="Monotype Corsiva" pitchFamily="66" charset="0"/>
            </a:endParaRPr>
          </a:p>
        </p:txBody>
      </p:sp>
      <p:sp>
        <p:nvSpPr>
          <p:cNvPr id="3" name="Содержимое 2"/>
          <p:cNvSpPr>
            <a:spLocks noGrp="1"/>
          </p:cNvSpPr>
          <p:nvPr>
            <p:ph idx="1"/>
          </p:nvPr>
        </p:nvSpPr>
        <p:spPr>
          <a:xfrm>
            <a:off x="2857488" y="928670"/>
            <a:ext cx="5857916" cy="5500726"/>
          </a:xfrm>
        </p:spPr>
        <p:txBody>
          <a:bodyPr/>
          <a:lstStyle/>
          <a:p>
            <a:pPr>
              <a:buNone/>
            </a:pPr>
            <a:r>
              <a:rPr lang="ru-RU" dirty="0" smtClean="0"/>
              <a:t>   </a:t>
            </a:r>
            <a:r>
              <a:rPr lang="ru-RU" sz="1600" dirty="0" smtClean="0">
                <a:solidFill>
                  <a:srgbClr val="006600"/>
                </a:solidFill>
                <a:latin typeface="Monotype Corsiva" pitchFamily="66" charset="0"/>
              </a:rPr>
              <a:t>Когда на земле появились первые люди, природа поза6отилась о том, чтобы они не только охотились и работали, но и спокойно отдыхали. Для отдыха природа подарила людям ночь. Ночь прятала от людей окружающий мир, чтобы люди ничего не видели и спокойно спали. Однако, несмотря на это, люди и ночью продолжали бодрствовать.</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Ночь, чувствуя бессилие, кутала голову в туман и потихоньку плакала, и на земле от ее слез появлялась роса. Увидав опечаленную ночь, природа сжалилась над ней и послала в мужья сон: вдвоем с мужем, думала природа, ночи легче будет успокаивать людей и заставлять их спать...</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И правда, ночи и сну стало легче справляться с людьми, но не все им повиновались. Тогда природа позаботилась о том, чтобы у ночи и сна появились дети - сновидения, которые смогут отвлекать людей и заставлять их забываться. И все-таки ни ночь, ни сон, ни сновидения не смогли до конца усыпить озабоченного человека. Сон рассердился на собственную слабость, воткнул в землю царственный жезл и полетел</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прочь. Сновидения окутали жезл грезами, ночь вдохнула в него жизнь, и жезл пустил корни, зазеленел и открылся красивыми цветами. Так появился на земле мак.</a:t>
            </a:r>
            <a:r>
              <a:rPr lang="ru-RU" sz="1800" dirty="0" smtClean="0">
                <a:solidFill>
                  <a:srgbClr val="006600"/>
                </a:solidFill>
                <a:latin typeface="Monotype Corsiva" pitchFamily="66" charset="0"/>
              </a:rPr>
              <a:t/>
            </a:r>
            <a:br>
              <a:rPr lang="ru-RU" sz="1800" dirty="0" smtClean="0">
                <a:solidFill>
                  <a:srgbClr val="006600"/>
                </a:solidFill>
                <a:latin typeface="Monotype Corsiva" pitchFamily="66" charset="0"/>
              </a:rPr>
            </a:br>
            <a:endParaRPr lang="ru-RU" sz="1800" dirty="0">
              <a:solidFill>
                <a:srgbClr val="006600"/>
              </a:solidFill>
              <a:latin typeface="Monotype Corsiva" pitchFamily="66" charset="0"/>
            </a:endParaRPr>
          </a:p>
        </p:txBody>
      </p:sp>
      <p:pic>
        <p:nvPicPr>
          <p:cNvPr id="4098" name="Picture 2" descr="C:\Users\Максим\Pictures\11.jpg"/>
          <p:cNvPicPr>
            <a:picLocks noChangeAspect="1" noChangeArrowheads="1"/>
          </p:cNvPicPr>
          <p:nvPr/>
        </p:nvPicPr>
        <p:blipFill>
          <a:blip r:embed="rId2" cstate="print"/>
          <a:srcRect/>
          <a:stretch>
            <a:fillRect/>
          </a:stretch>
        </p:blipFill>
        <p:spPr bwMode="auto">
          <a:xfrm>
            <a:off x="214282" y="2428868"/>
            <a:ext cx="2500330" cy="295314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ru-RU" sz="6000" b="1" dirty="0" smtClean="0">
                <a:solidFill>
                  <a:srgbClr val="006600"/>
                </a:solidFill>
                <a:latin typeface="Monotype Corsiva" pitchFamily="66" charset="0"/>
              </a:rPr>
              <a:t>Флокс</a:t>
            </a: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428992" y="1357298"/>
            <a:ext cx="5357850" cy="4768865"/>
          </a:xfrm>
        </p:spPr>
        <p:txBody>
          <a:bodyPr/>
          <a:lstStyle/>
          <a:p>
            <a:pPr>
              <a:buNone/>
            </a:pPr>
            <a:r>
              <a:rPr lang="ru-RU" dirty="0" smtClean="0"/>
              <a:t>   </a:t>
            </a:r>
            <a:r>
              <a:rPr lang="ru-RU" sz="1800" dirty="0" smtClean="0">
                <a:solidFill>
                  <a:srgbClr val="006600"/>
                </a:solidFill>
                <a:latin typeface="Monotype Corsiva" pitchFamily="66" charset="0"/>
              </a:rPr>
              <a:t>В переводе с греческого "флокс" означает "пламя". Пламенными факелами были они по преданию, в руках моряков и Одиссея, спускавшихся в подземное царство Аида. За ними тайно следовал бог любви Эрос, который постоянно охранял любовь Одиссея к Пенелопе. Когда спутники выбрались из подземелья и бросили факелы на землю, те проросли и превратились в цветы флокса в память о смелом Одиссее. Эрос же с факелом не расстался, но, утомленный тяжелым путешествием, неожиданно задремал. Пока он спал, нимфа похитила факел и, чтобы уйти незамеченной, решила погасить его в ближайшем источнике. Но, когда она опустила факел в воду, источник осветился, закипел, и вода его стала целебной. Теперь немощные люди ходят купаться в целебные воды и возвращают телу молодые силы.</a:t>
            </a:r>
            <a:endParaRPr lang="ru-RU" sz="1800" dirty="0">
              <a:solidFill>
                <a:srgbClr val="006600"/>
              </a:solidFill>
              <a:latin typeface="Monotype Corsiva" pitchFamily="66" charset="0"/>
            </a:endParaRPr>
          </a:p>
        </p:txBody>
      </p:sp>
      <p:pic>
        <p:nvPicPr>
          <p:cNvPr id="5122" name="Picture 2" descr="C:\Users\Максим\Pictures\12.jpg"/>
          <p:cNvPicPr>
            <a:picLocks noChangeAspect="1" noChangeArrowheads="1"/>
          </p:cNvPicPr>
          <p:nvPr/>
        </p:nvPicPr>
        <p:blipFill>
          <a:blip r:embed="rId2" cstate="print">
            <a:lum bright="-6000" contrast="5000"/>
          </a:blip>
          <a:srcRect/>
          <a:stretch>
            <a:fillRect/>
          </a:stretch>
        </p:blipFill>
        <p:spPr bwMode="auto">
          <a:xfrm>
            <a:off x="285720" y="2428868"/>
            <a:ext cx="3198474" cy="292895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ru-RU" sz="6000" b="1" dirty="0" smtClean="0">
                <a:solidFill>
                  <a:srgbClr val="006600"/>
                </a:solidFill>
                <a:latin typeface="Monotype Corsiva" pitchFamily="66" charset="0"/>
              </a:rPr>
              <a:t>Гиацинт</a:t>
            </a: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214678" y="1285860"/>
            <a:ext cx="5429288" cy="4840303"/>
          </a:xfrm>
        </p:spPr>
        <p:txBody>
          <a:bodyPr/>
          <a:lstStyle/>
          <a:p>
            <a:pPr>
              <a:buNone/>
            </a:pPr>
            <a:r>
              <a:rPr lang="ru-RU" sz="2000" dirty="0" smtClean="0">
                <a:solidFill>
                  <a:srgbClr val="006600"/>
                </a:solidFill>
                <a:latin typeface="Monotype Corsiva" pitchFamily="66" charset="0"/>
              </a:rPr>
              <a:t>      </a:t>
            </a:r>
            <a:r>
              <a:rPr lang="ru-RU" sz="1800" dirty="0" smtClean="0">
                <a:solidFill>
                  <a:srgbClr val="006600"/>
                </a:solidFill>
                <a:latin typeface="Monotype Corsiva" pitchFamily="66" charset="0"/>
              </a:rPr>
              <a:t>Название цветка «гиацинт» по-гречески означает «цветок дождей», но греки одновременно назвали его цветком печали и еще «цветком памяти» о Гиацинте. Юный сын царя Спарты Гиацинт был так прекрасен, что затмевал красотою даже богов-олимпийцев. Красивому юноше покровительствовали боги южного ветра Зефир и Аполлон. Однажды Аполлон и Гиацинт состязались в метании диска. Все выше и выше вздымался бронзовый снаряд, но отдать предпочтение кому-либо из спортсменов было невозможно – Гиацинт ни в чем не уступал богу. Напрягая последние силы, метнул диск Аполлон под самые облака, но Зефир, опасаясь поражение друга, так сильно подул, что диск неожиданно ударил в лицо Гиацинту. Рана оказалась смертельной. Аполлон опечаленный смертью юноши, превратил капли его крови в прекрасные цветы, чтобы память в нем вечно жила среди людей.</a:t>
            </a:r>
            <a:endParaRPr lang="ru-RU" sz="1800" dirty="0">
              <a:solidFill>
                <a:srgbClr val="006600"/>
              </a:solidFill>
              <a:latin typeface="Monotype Corsiva" pitchFamily="66" charset="0"/>
            </a:endParaRPr>
          </a:p>
        </p:txBody>
      </p:sp>
      <p:pic>
        <p:nvPicPr>
          <p:cNvPr id="6146" name="Picture 2" descr="C:\Users\Максим\Pictures\13.jpg"/>
          <p:cNvPicPr>
            <a:picLocks noChangeAspect="1" noChangeArrowheads="1"/>
          </p:cNvPicPr>
          <p:nvPr/>
        </p:nvPicPr>
        <p:blipFill>
          <a:blip r:embed="rId2" cstate="print">
            <a:lum bright="-11000" contrast="7000"/>
          </a:blip>
          <a:srcRect/>
          <a:stretch>
            <a:fillRect/>
          </a:stretch>
        </p:blipFill>
        <p:spPr bwMode="auto">
          <a:xfrm>
            <a:off x="393354" y="2000240"/>
            <a:ext cx="2892762" cy="387423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b="1" dirty="0" smtClean="0">
                <a:solidFill>
                  <a:srgbClr val="006600"/>
                </a:solidFill>
                <a:latin typeface="Monotype Corsiva" pitchFamily="66" charset="0"/>
              </a:rPr>
              <a:t>Дельфиниум</a:t>
            </a: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571868" y="1428736"/>
            <a:ext cx="5000660" cy="4697427"/>
          </a:xfrm>
        </p:spPr>
        <p:txBody>
          <a:bodyPr/>
          <a:lstStyle/>
          <a:p>
            <a:pPr>
              <a:buNone/>
            </a:pPr>
            <a:r>
              <a:rPr lang="ru-RU" dirty="0" smtClean="0"/>
              <a:t>   </a:t>
            </a:r>
            <a:r>
              <a:rPr lang="ru-RU" sz="1600" dirty="0" smtClean="0">
                <a:solidFill>
                  <a:srgbClr val="006600"/>
                </a:solidFill>
                <a:latin typeface="Monotype Corsiva" pitchFamily="66" charset="0"/>
              </a:rPr>
              <a:t>Греческие легенды склонны утверждать, что когда-то в Древней Элладе жил необыкновенно одаренный юноша, который по памяти изваял свою усопшую возлюбленную и вдохнул в изваяние жизнь. А боги за столь необыкновенную дерзость превратили его в дельфина.</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Каждый вечер подплывал дельфин к берегу, каждый вечер подходила к берегу возрожденная им девушка, но повстречаться они не могли. Полными любви глазами смотрела девушка в даль моря, легкий ветерок колыхал завитки ее блестящих волос, а узкие брови красавицы выгибались, придавая лицу выражение скрытой тоски.</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Но вот девушка встрепенулась, глаза ее засияли: на переливающихся волнах она увидела дельфина: во рту он держал нежный цветок, излучающий лазоревый свет. Величественно и грациозно подплыл дельфин к берегу и положил к ногам девушки грустный цветок, который оказался цветком дельфиниума.</a:t>
            </a:r>
            <a:br>
              <a:rPr lang="ru-RU" sz="1600" dirty="0" smtClean="0">
                <a:solidFill>
                  <a:srgbClr val="006600"/>
                </a:solidFill>
                <a:latin typeface="Monotype Corsiva" pitchFamily="66" charset="0"/>
              </a:rPr>
            </a:br>
            <a:endParaRPr lang="ru-RU" sz="1600" dirty="0">
              <a:solidFill>
                <a:srgbClr val="006600"/>
              </a:solidFill>
              <a:latin typeface="Monotype Corsiva" pitchFamily="66" charset="0"/>
            </a:endParaRPr>
          </a:p>
        </p:txBody>
      </p:sp>
      <p:pic>
        <p:nvPicPr>
          <p:cNvPr id="4" name="Рисунок 3" descr="Дельфиниум в истории и легендах">
            <a:hlinkClick r:id="rId2"/>
          </p:cNvPr>
          <p:cNvPicPr/>
          <p:nvPr/>
        </p:nvPicPr>
        <p:blipFill>
          <a:blip r:embed="rId3" cstate="print">
            <a:lum bright="-24000"/>
          </a:blip>
          <a:srcRect/>
          <a:stretch>
            <a:fillRect/>
          </a:stretch>
        </p:blipFill>
        <p:spPr bwMode="auto">
          <a:xfrm>
            <a:off x="500034" y="1928802"/>
            <a:ext cx="2857520"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ru-RU" sz="6000" b="1" dirty="0" smtClean="0">
                <a:solidFill>
                  <a:srgbClr val="006600"/>
                </a:solidFill>
                <a:latin typeface="Monotype Corsiva" pitchFamily="66" charset="0"/>
              </a:rPr>
              <a:t>Нарцисс</a:t>
            </a: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286116" y="1357298"/>
            <a:ext cx="5286412" cy="4768865"/>
          </a:xfrm>
        </p:spPr>
        <p:txBody>
          <a:bodyPr/>
          <a:lstStyle/>
          <a:p>
            <a:pPr>
              <a:buNone/>
            </a:pPr>
            <a:r>
              <a:rPr lang="ru-RU" b="1" i="1" dirty="0" smtClean="0"/>
              <a:t>   </a:t>
            </a:r>
            <a:r>
              <a:rPr lang="ru-RU" sz="1600" dirty="0" smtClean="0">
                <a:solidFill>
                  <a:srgbClr val="006600"/>
                </a:solidFill>
                <a:latin typeface="Monotype Corsiva" pitchFamily="66" charset="0"/>
              </a:rPr>
              <a:t>Греческий миф повествует о несчастном юноше по имени Нарцисс. Сын речного бога </a:t>
            </a:r>
            <a:r>
              <a:rPr lang="ru-RU" sz="1600" dirty="0" err="1" smtClean="0">
                <a:solidFill>
                  <a:srgbClr val="006600"/>
                </a:solidFill>
                <a:latin typeface="Monotype Corsiva" pitchFamily="66" charset="0"/>
              </a:rPr>
              <a:t>Кефисса</a:t>
            </a:r>
            <a:r>
              <a:rPr lang="ru-RU" sz="1600" dirty="0" smtClean="0">
                <a:solidFill>
                  <a:srgbClr val="006600"/>
                </a:solidFill>
                <a:latin typeface="Monotype Corsiva" pitchFamily="66" charset="0"/>
              </a:rPr>
              <a:t> и прекрасной нимфы покорял своей красотой женские сердца. Нимфа Эхо, пленённая его красотой, жестоко страдала от неразделённой любви и, в конце - концов, умерла, оставив голос.</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Так уж вышло, что сердце юноши никому не отвечало взаимностью. В наказание Немесида напророчила Нарциссу испытать однажды всепоглощающее чувство безответной любви. И в скором времени пророчество сбылось: в знойный день юноша склонился над ручьём, чтобы утолить жажду и, увидев собственное отражение в зеркальной глади воды, замер. Нарцисс был очарован, влюблён до беспамятства. Он не спал, не ел, только любовался собой, пока не умер. На месте, где душа покинула тело, вырос прекрасный одинокий цветок с поникшей головой. А мифические богини возмездия - Фурии - поспешили им украсить свои головы.</a:t>
            </a:r>
            <a:r>
              <a:rPr lang="ru-RU" sz="1800" dirty="0" smtClean="0">
                <a:solidFill>
                  <a:srgbClr val="006600"/>
                </a:solidFill>
                <a:latin typeface="Monotype Corsiva" pitchFamily="66" charset="0"/>
              </a:rPr>
              <a:t/>
            </a:r>
            <a:br>
              <a:rPr lang="ru-RU" sz="1800" dirty="0" smtClean="0">
                <a:solidFill>
                  <a:srgbClr val="006600"/>
                </a:solidFill>
                <a:latin typeface="Monotype Corsiva" pitchFamily="66" charset="0"/>
              </a:rPr>
            </a:br>
            <a:endParaRPr lang="ru-RU" sz="1800" dirty="0">
              <a:solidFill>
                <a:srgbClr val="006600"/>
              </a:solidFill>
              <a:latin typeface="Monotype Corsiva" pitchFamily="66" charset="0"/>
            </a:endParaRPr>
          </a:p>
        </p:txBody>
      </p:sp>
      <p:pic>
        <p:nvPicPr>
          <p:cNvPr id="10243" name="Picture 3" descr="C:\Users\Максим\Pictures\18.jpg"/>
          <p:cNvPicPr>
            <a:picLocks noChangeAspect="1" noChangeArrowheads="1"/>
          </p:cNvPicPr>
          <p:nvPr/>
        </p:nvPicPr>
        <p:blipFill>
          <a:blip r:embed="rId2" cstate="print">
            <a:lum bright="-19000" contrast="2000"/>
          </a:blip>
          <a:srcRect/>
          <a:stretch>
            <a:fillRect/>
          </a:stretch>
        </p:blipFill>
        <p:spPr bwMode="auto">
          <a:xfrm>
            <a:off x="428596" y="1785926"/>
            <a:ext cx="2643206" cy="370048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2357430"/>
          </a:xfrm>
        </p:spPr>
        <p:txBody>
          <a:bodyPr/>
          <a:lstStyle/>
          <a:p>
            <a:r>
              <a:rPr lang="ru-RU" sz="6000" b="1" dirty="0" smtClean="0">
                <a:solidFill>
                  <a:srgbClr val="006600"/>
                </a:solidFill>
                <a:latin typeface="Monotype Corsiva" pitchFamily="66" charset="0"/>
              </a:rPr>
              <a:t>Иван-да-марья</a:t>
            </a:r>
            <a:br>
              <a:rPr lang="ru-RU" sz="6000" b="1" dirty="0" smtClean="0">
                <a:solidFill>
                  <a:srgbClr val="006600"/>
                </a:solidFill>
                <a:latin typeface="Monotype Corsiva" pitchFamily="66" charset="0"/>
              </a:rPr>
            </a:br>
            <a:r>
              <a:rPr lang="ru-RU" dirty="0" smtClean="0"/>
              <a:t> </a:t>
            </a:r>
            <a:br>
              <a:rPr lang="ru-RU" dirty="0" smtClean="0"/>
            </a:br>
            <a:endParaRPr lang="ru-RU" dirty="0"/>
          </a:p>
        </p:txBody>
      </p:sp>
      <p:sp>
        <p:nvSpPr>
          <p:cNvPr id="3" name="Содержимое 2"/>
          <p:cNvSpPr>
            <a:spLocks noGrp="1"/>
          </p:cNvSpPr>
          <p:nvPr>
            <p:ph idx="1"/>
          </p:nvPr>
        </p:nvSpPr>
        <p:spPr>
          <a:xfrm>
            <a:off x="4071934" y="1428736"/>
            <a:ext cx="4614866" cy="4697427"/>
          </a:xfrm>
        </p:spPr>
        <p:txBody>
          <a:bodyPr/>
          <a:lstStyle/>
          <a:p>
            <a:pPr>
              <a:buNone/>
            </a:pPr>
            <a:r>
              <a:rPr lang="ru-RU" sz="2000" dirty="0" smtClean="0">
                <a:solidFill>
                  <a:srgbClr val="006600"/>
                </a:solidFill>
                <a:latin typeface="Monotype Corsiva" pitchFamily="66" charset="0"/>
              </a:rPr>
              <a:t>      </a:t>
            </a:r>
            <a:r>
              <a:rPr lang="ru-RU" sz="1800" dirty="0" smtClean="0">
                <a:solidFill>
                  <a:srgbClr val="006600"/>
                </a:solidFill>
                <a:latin typeface="Monotype Corsiva" pitchFamily="66" charset="0"/>
              </a:rPr>
              <a:t>В лиственных лесах, на сырых торфяных лугах, растет двухцветный цветочек – Иван-да-марья. Есть поверье, что этот цветок способен примирить поссорившихся супругов. Своим именем он обязан мужу и жене, которых звал Иван и Марья. Поверье гласит: шли однажды по дороге Иван и Марья. Дошли до развилки. Тут Иван и говорит: «Повернем налево», а Марья ему: «Нет, направо». Иван говорит «налево», а Марья твердит «направо». Встали они на развилке. У Ивана рубаха лиловая, желтый платочек у Марьи. Вот стоят они и спорят, а друг от друга никуда. И превратились они в цветок с одним стеблем на двоих, который и стал называться Иван-да-марья. </a:t>
            </a:r>
          </a:p>
          <a:p>
            <a:pPr>
              <a:buNone/>
            </a:pPr>
            <a:r>
              <a:rPr lang="ru-RU" sz="2000" dirty="0" smtClean="0">
                <a:solidFill>
                  <a:srgbClr val="006600"/>
                </a:solidFill>
                <a:latin typeface="Monotype Corsiva" pitchFamily="66" charset="0"/>
              </a:rPr>
              <a:t> </a:t>
            </a:r>
          </a:p>
          <a:p>
            <a:endParaRPr lang="ru-RU" dirty="0"/>
          </a:p>
        </p:txBody>
      </p:sp>
      <p:pic>
        <p:nvPicPr>
          <p:cNvPr id="5122" name="Picture 2" descr="C:\Users\Максим\Pictures\IMG_5082-web.jpg"/>
          <p:cNvPicPr>
            <a:picLocks noChangeAspect="1" noChangeArrowheads="1"/>
          </p:cNvPicPr>
          <p:nvPr/>
        </p:nvPicPr>
        <p:blipFill>
          <a:blip r:embed="rId2" cstate="print"/>
          <a:srcRect/>
          <a:stretch>
            <a:fillRect/>
          </a:stretch>
        </p:blipFill>
        <p:spPr bwMode="auto">
          <a:xfrm>
            <a:off x="785786" y="1571612"/>
            <a:ext cx="3143272" cy="419102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642942"/>
          </a:xfrm>
        </p:spPr>
        <p:txBody>
          <a:bodyPr/>
          <a:lstStyle/>
          <a:p>
            <a:r>
              <a:rPr lang="ru-RU" sz="6000" b="1" dirty="0" smtClean="0">
                <a:solidFill>
                  <a:srgbClr val="006600"/>
                </a:solidFill>
                <a:latin typeface="Monotype Corsiva" pitchFamily="66" charset="0"/>
              </a:rPr>
              <a:t>Колокольчик</a:t>
            </a:r>
            <a:br>
              <a:rPr lang="ru-RU" sz="6000" b="1" dirty="0" smtClean="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4643438" y="2571744"/>
            <a:ext cx="3714776" cy="3554419"/>
          </a:xfrm>
        </p:spPr>
        <p:txBody>
          <a:bodyPr/>
          <a:lstStyle/>
          <a:p>
            <a:pPr>
              <a:buNone/>
            </a:pPr>
            <a:r>
              <a:rPr lang="ru-RU" sz="2000" dirty="0" smtClean="0">
                <a:solidFill>
                  <a:srgbClr val="006600"/>
                </a:solidFill>
                <a:latin typeface="Monotype Corsiva" pitchFamily="66" charset="0"/>
              </a:rPr>
              <a:t>      У колокольчика 5 лепестков, как правило, и тот, кто смотрит на этот цветок, который растет в лесу или в поле, всегда будет любить и будет любим. Этот цветок символ счастливой, нежной и взаимной любви. </a:t>
            </a:r>
          </a:p>
          <a:p>
            <a:endParaRPr lang="ru-RU" dirty="0"/>
          </a:p>
        </p:txBody>
      </p:sp>
      <p:pic>
        <p:nvPicPr>
          <p:cNvPr id="2050" name="Picture 2" descr="C:\Users\Максим\Pictures\23.jpg"/>
          <p:cNvPicPr>
            <a:picLocks noChangeAspect="1" noChangeArrowheads="1"/>
          </p:cNvPicPr>
          <p:nvPr/>
        </p:nvPicPr>
        <p:blipFill>
          <a:blip r:embed="rId2" cstate="print"/>
          <a:srcRect/>
          <a:stretch>
            <a:fillRect/>
          </a:stretch>
        </p:blipFill>
        <p:spPr bwMode="auto">
          <a:xfrm>
            <a:off x="1000100" y="1714488"/>
            <a:ext cx="3071834" cy="408160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85794"/>
            <a:ext cx="8229600" cy="785818"/>
          </a:xfrm>
        </p:spPr>
        <p:txBody>
          <a:bodyPr/>
          <a:lstStyle/>
          <a:p>
            <a:r>
              <a:rPr lang="ru-RU" sz="6000" b="1" dirty="0" smtClean="0">
                <a:solidFill>
                  <a:srgbClr val="006600"/>
                </a:solidFill>
                <a:latin typeface="Monotype Corsiva" pitchFamily="66" charset="0"/>
              </a:rPr>
              <a:t>Водосбор</a:t>
            </a:r>
            <a:br>
              <a:rPr lang="ru-RU" sz="6000" b="1" dirty="0" smtClean="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3571868" y="1571612"/>
            <a:ext cx="5143536" cy="4714908"/>
          </a:xfrm>
        </p:spPr>
        <p:txBody>
          <a:bodyPr/>
          <a:lstStyle/>
          <a:p>
            <a:pPr>
              <a:buNone/>
            </a:pPr>
            <a:r>
              <a:rPr lang="ru-RU" sz="1800" dirty="0" smtClean="0">
                <a:solidFill>
                  <a:srgbClr val="006600"/>
                </a:solidFill>
                <a:latin typeface="Monotype Corsiva" pitchFamily="66" charset="0"/>
              </a:rPr>
              <a:t>       </a:t>
            </a:r>
            <a:r>
              <a:rPr lang="ru-RU" sz="1600" dirty="0" smtClean="0">
                <a:solidFill>
                  <a:srgbClr val="006600"/>
                </a:solidFill>
                <a:latin typeface="Monotype Corsiva" pitchFamily="66" charset="0"/>
              </a:rPr>
              <a:t>Научное наименование водосбора – аквилегия. А в народе его называют еще голубками, по всей вероятности, из-за сходства формы венчика с голубем.</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Одно из народных прозвищ этого растения связано с легендой.</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В небольшой французской деревушке жила сварливая женщина, надоедавшая мужу бесконечными придирками. Не выдержал муж и решил с ворчуньей расстаться. Женщина перепугалась, обратилась к людям за помощью, и один из жителей, желая помочь несчастной, порекомендовал женщине отварить цветы водосбора, и как только у нее появится желание поворчать, набирать в рот водного отвара и держать его до тех пор, пока желание поучать мужа не исчезнет.</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Женщина последовала доброму совету. В доме наступила тишь и благодать, а водосбор с тех пор французы называют травой сварливой бабы. </a:t>
            </a:r>
            <a:endParaRPr lang="ru-RU" sz="1600" dirty="0">
              <a:solidFill>
                <a:srgbClr val="006600"/>
              </a:solidFill>
              <a:latin typeface="Monotype Corsiva" pitchFamily="66" charset="0"/>
            </a:endParaRPr>
          </a:p>
        </p:txBody>
      </p:sp>
      <p:pic>
        <p:nvPicPr>
          <p:cNvPr id="1026" name="Picture 2" descr="C:\Users\Максим\Pictures\22.jpg"/>
          <p:cNvPicPr>
            <a:picLocks noChangeAspect="1" noChangeArrowheads="1"/>
          </p:cNvPicPr>
          <p:nvPr/>
        </p:nvPicPr>
        <p:blipFill>
          <a:blip r:embed="rId2" cstate="print"/>
          <a:srcRect/>
          <a:stretch>
            <a:fillRect/>
          </a:stretch>
        </p:blipFill>
        <p:spPr bwMode="auto">
          <a:xfrm>
            <a:off x="285720" y="2228660"/>
            <a:ext cx="3286148" cy="304818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928694"/>
          </a:xfrm>
        </p:spPr>
        <p:txBody>
          <a:bodyPr/>
          <a:lstStyle/>
          <a:p>
            <a:r>
              <a:rPr lang="ru-RU" sz="6000" b="1" dirty="0" smtClean="0">
                <a:solidFill>
                  <a:srgbClr val="006600"/>
                </a:solidFill>
                <a:latin typeface="Monotype Corsiva" pitchFamily="66" charset="0"/>
              </a:rPr>
              <a:t>Бархатцы </a:t>
            </a:r>
            <a:r>
              <a:rPr lang="ru-RU" sz="6000" dirty="0" smtClean="0">
                <a:solidFill>
                  <a:srgbClr val="006600"/>
                </a:solidFill>
                <a:latin typeface="Monotype Corsiva" pitchFamily="66" charset="0"/>
              </a:rPr>
              <a:t/>
            </a:r>
            <a:br>
              <a:rPr lang="ru-RU" sz="6000" dirty="0" smtClean="0">
                <a:solidFill>
                  <a:srgbClr val="006600"/>
                </a:solidFill>
                <a:latin typeface="Monotype Corsiva" pitchFamily="66" charset="0"/>
              </a:rPr>
            </a:br>
            <a:endParaRPr lang="ru-RU" sz="6000" dirty="0">
              <a:solidFill>
                <a:srgbClr val="006600"/>
              </a:solidFill>
              <a:latin typeface="Monotype Corsiva" pitchFamily="66" charset="0"/>
            </a:endParaRPr>
          </a:p>
        </p:txBody>
      </p:sp>
      <p:sp>
        <p:nvSpPr>
          <p:cNvPr id="3" name="Содержимое 2"/>
          <p:cNvSpPr>
            <a:spLocks noGrp="1"/>
          </p:cNvSpPr>
          <p:nvPr>
            <p:ph idx="1"/>
          </p:nvPr>
        </p:nvSpPr>
        <p:spPr>
          <a:xfrm>
            <a:off x="3643306" y="1500174"/>
            <a:ext cx="4929222" cy="4786346"/>
          </a:xfrm>
        </p:spPr>
        <p:txBody>
          <a:bodyPr/>
          <a:lstStyle/>
          <a:p>
            <a:pPr>
              <a:buNone/>
            </a:pPr>
            <a:r>
              <a:rPr lang="ru-RU" sz="1800" dirty="0" smtClean="0">
                <a:solidFill>
                  <a:srgbClr val="006600"/>
                </a:solidFill>
                <a:latin typeface="Monotype Corsiva" pitchFamily="66" charset="0"/>
              </a:rPr>
              <a:t>       </a:t>
            </a:r>
            <a:r>
              <a:rPr lang="ru-RU" sz="1600" dirty="0" smtClean="0">
                <a:solidFill>
                  <a:srgbClr val="006600"/>
                </a:solidFill>
                <a:latin typeface="Monotype Corsiva" pitchFamily="66" charset="0"/>
              </a:rPr>
              <a:t>Латинское название растение получило в честь сына Гения и внука Юпитера – </a:t>
            </a:r>
            <a:r>
              <a:rPr lang="ru-RU" sz="1600" dirty="0" err="1" smtClean="0">
                <a:solidFill>
                  <a:srgbClr val="006600"/>
                </a:solidFill>
                <a:latin typeface="Monotype Corsiva" pitchFamily="66" charset="0"/>
              </a:rPr>
              <a:t>Тагеса</a:t>
            </a:r>
            <a:r>
              <a:rPr lang="ru-RU" sz="1600" dirty="0" smtClean="0">
                <a:solidFill>
                  <a:srgbClr val="006600"/>
                </a:solidFill>
                <a:latin typeface="Monotype Corsiva" pitchFamily="66" charset="0"/>
              </a:rPr>
              <a:t> (</a:t>
            </a:r>
            <a:r>
              <a:rPr lang="ru-RU" sz="1600" dirty="0" err="1" smtClean="0">
                <a:solidFill>
                  <a:srgbClr val="006600"/>
                </a:solidFill>
                <a:latin typeface="Monotype Corsiva" pitchFamily="66" charset="0"/>
              </a:rPr>
              <a:t>Тагета</a:t>
            </a:r>
            <a:r>
              <a:rPr lang="ru-RU" sz="1600" dirty="0" smtClean="0">
                <a:solidFill>
                  <a:srgbClr val="006600"/>
                </a:solidFill>
                <a:latin typeface="Monotype Corsiva" pitchFamily="66" charset="0"/>
              </a:rPr>
              <a:t>). Этот персонаж древнегреческой мифологии прославился тем, что умел предсказывать будущее. </a:t>
            </a:r>
            <a:r>
              <a:rPr lang="ru-RU" sz="1600" dirty="0" err="1" smtClean="0">
                <a:solidFill>
                  <a:srgbClr val="006600"/>
                </a:solidFill>
                <a:latin typeface="Monotype Corsiva" pitchFamily="66" charset="0"/>
              </a:rPr>
              <a:t>Тагес</a:t>
            </a:r>
            <a:r>
              <a:rPr lang="ru-RU" sz="1600" dirty="0" smtClean="0">
                <a:solidFill>
                  <a:srgbClr val="006600"/>
                </a:solidFill>
                <a:latin typeface="Monotype Corsiva" pitchFamily="66" charset="0"/>
              </a:rPr>
              <a:t> был мальчиком, однако его интеллект был необычайно высок, и он обладал даром предвидения. Похожие мифы существовали и у этрусков. </a:t>
            </a:r>
            <a:r>
              <a:rPr lang="ru-RU" sz="1600" dirty="0" err="1" smtClean="0">
                <a:solidFill>
                  <a:srgbClr val="006600"/>
                </a:solidFill>
                <a:latin typeface="Monotype Corsiva" pitchFamily="66" charset="0"/>
              </a:rPr>
              <a:t>Тагес</a:t>
            </a:r>
            <a:r>
              <a:rPr lang="ru-RU" sz="1600" dirty="0" smtClean="0">
                <a:solidFill>
                  <a:srgbClr val="006600"/>
                </a:solidFill>
                <a:latin typeface="Monotype Corsiva" pitchFamily="66" charset="0"/>
              </a:rPr>
              <a:t> предстал людям в виде младенца, которого пахарь нашёл в борозде. Ребёнок рассказал людям о будущем мира, обучил гадать по внутренностям животных, а затем исчез также неожиданно, как и появился. Предсказания бога-младенца были записаны в пророческие книги этрусков и преданы потомкам. В Китае бархатцы являются символом долголетия, поэтому их называют «цветами десяти тысяч лет».</a:t>
            </a:r>
            <a:br>
              <a:rPr lang="ru-RU" sz="1600" dirty="0" smtClean="0">
                <a:solidFill>
                  <a:srgbClr val="006600"/>
                </a:solidFill>
                <a:latin typeface="Monotype Corsiva" pitchFamily="66" charset="0"/>
              </a:rPr>
            </a:br>
            <a:r>
              <a:rPr lang="ru-RU" sz="1600" dirty="0" smtClean="0">
                <a:solidFill>
                  <a:srgbClr val="006600"/>
                </a:solidFill>
                <a:latin typeface="Monotype Corsiva" pitchFamily="66" charset="0"/>
              </a:rPr>
              <a:t>В индуизме этот цветок олицетворялся с богом Кришной. На языке цветов бархатцы означают верность.</a:t>
            </a:r>
          </a:p>
          <a:p>
            <a:endParaRPr lang="ru-RU" sz="1800" dirty="0">
              <a:solidFill>
                <a:srgbClr val="006600"/>
              </a:solidFill>
              <a:latin typeface="Monotype Corsiva" pitchFamily="66" charset="0"/>
            </a:endParaRPr>
          </a:p>
        </p:txBody>
      </p:sp>
      <p:pic>
        <p:nvPicPr>
          <p:cNvPr id="3074" name="Picture 2" descr="C:\Users\Максим\Pictures\2792.jpg"/>
          <p:cNvPicPr>
            <a:picLocks noChangeAspect="1" noChangeArrowheads="1"/>
          </p:cNvPicPr>
          <p:nvPr/>
        </p:nvPicPr>
        <p:blipFill>
          <a:blip r:embed="rId2" cstate="print"/>
          <a:srcRect/>
          <a:stretch>
            <a:fillRect/>
          </a:stretch>
        </p:blipFill>
        <p:spPr bwMode="auto">
          <a:xfrm>
            <a:off x="642910" y="1714488"/>
            <a:ext cx="3053975" cy="407196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703282"/>
          </a:xfrm>
        </p:spPr>
        <p:txBody>
          <a:bodyPr/>
          <a:lstStyle/>
          <a:p>
            <a:r>
              <a:rPr lang="ru-RU" sz="6000" b="1" dirty="0" smtClean="0">
                <a:solidFill>
                  <a:srgbClr val="006600"/>
                </a:solidFill>
                <a:latin typeface="Monotype Corsiva" pitchFamily="66" charset="0"/>
              </a:rPr>
              <a:t>Календула</a:t>
            </a:r>
            <a:r>
              <a:rPr lang="ru-RU" sz="6000" dirty="0" smtClean="0">
                <a:solidFill>
                  <a:srgbClr val="006600"/>
                </a:solidFill>
                <a:latin typeface="Monotype Corsiva" pitchFamily="66" charset="0"/>
              </a:rPr>
              <a:t/>
            </a:r>
            <a:br>
              <a:rPr lang="ru-RU" sz="6000" dirty="0" smtClean="0">
                <a:solidFill>
                  <a:srgbClr val="006600"/>
                </a:solidFill>
                <a:latin typeface="Monotype Corsiva" pitchFamily="66" charset="0"/>
              </a:rPr>
            </a:br>
            <a:endParaRPr lang="ru-RU" sz="6000" dirty="0">
              <a:solidFill>
                <a:srgbClr val="006600"/>
              </a:solidFill>
              <a:latin typeface="Monotype Corsiva" pitchFamily="66" charset="0"/>
            </a:endParaRPr>
          </a:p>
        </p:txBody>
      </p:sp>
      <p:sp>
        <p:nvSpPr>
          <p:cNvPr id="3" name="Содержимое 2"/>
          <p:cNvSpPr>
            <a:spLocks noGrp="1"/>
          </p:cNvSpPr>
          <p:nvPr>
            <p:ph idx="1"/>
          </p:nvPr>
        </p:nvSpPr>
        <p:spPr>
          <a:xfrm>
            <a:off x="3643306" y="1357298"/>
            <a:ext cx="5000660" cy="5000660"/>
          </a:xfrm>
        </p:spPr>
        <p:txBody>
          <a:bodyPr/>
          <a:lstStyle/>
          <a:p>
            <a:pPr>
              <a:buNone/>
            </a:pPr>
            <a:r>
              <a:rPr lang="ru-RU" sz="1800" dirty="0" smtClean="0">
                <a:solidFill>
                  <a:srgbClr val="006600"/>
                </a:solidFill>
                <a:latin typeface="Monotype Corsiva" pitchFamily="66" charset="0"/>
              </a:rPr>
              <a:t>       </a:t>
            </a:r>
            <a:r>
              <a:rPr lang="ru-RU" sz="1600" dirty="0" smtClean="0">
                <a:solidFill>
                  <a:srgbClr val="006600"/>
                </a:solidFill>
                <a:latin typeface="Monotype Corsiva" pitchFamily="66" charset="0"/>
              </a:rPr>
              <a:t>В одной бедной семье родился мальчик. Рос он больным и слабым, поэтому звали его не по имени, а просто </a:t>
            </a:r>
            <a:r>
              <a:rPr lang="ru-RU" sz="1600" dirty="0" err="1" smtClean="0">
                <a:solidFill>
                  <a:srgbClr val="006600"/>
                </a:solidFill>
                <a:latin typeface="Monotype Corsiva" pitchFamily="66" charset="0"/>
              </a:rPr>
              <a:t>Заморышем</a:t>
            </a:r>
            <a:r>
              <a:rPr lang="ru-RU" sz="1600" dirty="0" smtClean="0">
                <a:solidFill>
                  <a:srgbClr val="006600"/>
                </a:solidFill>
                <a:latin typeface="Monotype Corsiva" pitchFamily="66" charset="0"/>
              </a:rPr>
              <a:t>. Когда мальчик подрос, он познал секреты целебных растений и научился с помощью них лечить людей. Со всех окрестных деревень стали приходить к </a:t>
            </a:r>
            <a:r>
              <a:rPr lang="ru-RU" sz="1600" dirty="0" err="1" smtClean="0">
                <a:solidFill>
                  <a:srgbClr val="006600"/>
                </a:solidFill>
                <a:latin typeface="Monotype Corsiva" pitchFamily="66" charset="0"/>
              </a:rPr>
              <a:t>Заморышу</a:t>
            </a:r>
            <a:r>
              <a:rPr lang="ru-RU" sz="1600" dirty="0" smtClean="0">
                <a:solidFill>
                  <a:srgbClr val="006600"/>
                </a:solidFill>
                <a:latin typeface="Monotype Corsiva" pitchFamily="66" charset="0"/>
              </a:rPr>
              <a:t> больные. Однако нашёлся злой человек, который позавидовал славе лекаря и решил извести его. Как-то в праздничный день поднёс он </a:t>
            </a:r>
            <a:r>
              <a:rPr lang="ru-RU" sz="1600" dirty="0" err="1" smtClean="0">
                <a:solidFill>
                  <a:srgbClr val="006600"/>
                </a:solidFill>
                <a:latin typeface="Monotype Corsiva" pitchFamily="66" charset="0"/>
              </a:rPr>
              <a:t>Заморышу</a:t>
            </a:r>
            <a:r>
              <a:rPr lang="ru-RU" sz="1600" dirty="0" smtClean="0">
                <a:solidFill>
                  <a:srgbClr val="006600"/>
                </a:solidFill>
                <a:latin typeface="Monotype Corsiva" pitchFamily="66" charset="0"/>
              </a:rPr>
              <a:t> кубок вина с ядом. Тот выпил, а как почувствовал, что умирает, позвал людей и завещал закопать после смерти ноготок с его левой руки под окном отравителя. Выполнили его просьбу. Выросло на том месте лекарственное растение с золотыми цветками. В память о добром лекаре люди назвали этот цветок ноготками. Первые Христиане называли календулу «Золото Марии» и украшали ею статуи матери Спасителя. В древней Индии из календулы плели гирлянды и украшали ими статуи святых. Календулу называют иногда «невеста лета» из-за тенденции цветка поворачиваться за солнцем. </a:t>
            </a:r>
            <a:endParaRPr lang="ru-RU" sz="1600" dirty="0">
              <a:solidFill>
                <a:srgbClr val="006600"/>
              </a:solidFill>
              <a:latin typeface="Monotype Corsiva" pitchFamily="66" charset="0"/>
            </a:endParaRPr>
          </a:p>
        </p:txBody>
      </p:sp>
      <p:pic>
        <p:nvPicPr>
          <p:cNvPr id="4098" name="Picture 2" descr="C:\Users\Максим\Pictures\3513521.jpg"/>
          <p:cNvPicPr>
            <a:picLocks noChangeAspect="1" noChangeArrowheads="1"/>
          </p:cNvPicPr>
          <p:nvPr/>
        </p:nvPicPr>
        <p:blipFill>
          <a:blip r:embed="rId2" cstate="print"/>
          <a:srcRect/>
          <a:stretch>
            <a:fillRect/>
          </a:stretch>
        </p:blipFill>
        <p:spPr bwMode="auto">
          <a:xfrm>
            <a:off x="285720" y="1857364"/>
            <a:ext cx="3288357" cy="409892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142984"/>
            <a:ext cx="8229600" cy="857256"/>
          </a:xfrm>
        </p:spPr>
        <p:txBody>
          <a:bodyPr/>
          <a:lstStyle/>
          <a:p>
            <a:r>
              <a:rPr lang="ru-RU" sz="6000" b="1" dirty="0">
                <a:solidFill>
                  <a:srgbClr val="006600"/>
                </a:solidFill>
                <a:latin typeface="Monotype Corsiva" pitchFamily="66" charset="0"/>
              </a:rPr>
              <a:t>КАМЕЛИЯ</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pic>
        <p:nvPicPr>
          <p:cNvPr id="4" name="Содержимое 3" descr="Камелия в истории и легендах">
            <a:hlinkClick r:id="rId2"/>
          </p:cNvPr>
          <p:cNvPicPr>
            <a:picLocks noGrp="1"/>
          </p:cNvPicPr>
          <p:nvPr>
            <p:ph idx="1"/>
          </p:nvPr>
        </p:nvPicPr>
        <p:blipFill>
          <a:blip r:embed="rId3" cstate="print">
            <a:lum bright="-25000" contrast="-7000"/>
          </a:blip>
          <a:srcRect/>
          <a:stretch>
            <a:fillRect/>
          </a:stretch>
        </p:blipFill>
        <p:spPr bwMode="auto">
          <a:xfrm>
            <a:off x="285720" y="2500306"/>
            <a:ext cx="3343293" cy="3201208"/>
          </a:xfrm>
          <a:prstGeom prst="rect">
            <a:avLst/>
          </a:prstGeom>
          <a:noFill/>
          <a:ln w="9525">
            <a:noFill/>
            <a:miter lim="800000"/>
            <a:headEnd/>
            <a:tailEnd/>
          </a:ln>
        </p:spPr>
      </p:pic>
      <p:sp>
        <p:nvSpPr>
          <p:cNvPr id="5" name="TextBox 4"/>
          <p:cNvSpPr txBox="1"/>
          <p:nvPr/>
        </p:nvSpPr>
        <p:spPr>
          <a:xfrm>
            <a:off x="3929058" y="2285992"/>
            <a:ext cx="4857784" cy="4093428"/>
          </a:xfrm>
          <a:prstGeom prst="rect">
            <a:avLst/>
          </a:prstGeom>
          <a:noFill/>
        </p:spPr>
        <p:txBody>
          <a:bodyPr wrap="square" rtlCol="0">
            <a:spAutoFit/>
          </a:bodyPr>
          <a:lstStyle/>
          <a:p>
            <a:r>
              <a:rPr lang="ru-RU" sz="2000" dirty="0">
                <a:solidFill>
                  <a:srgbClr val="006600"/>
                </a:solidFill>
                <a:latin typeface="Monotype Corsiva" pitchFamily="66" charset="0"/>
              </a:rPr>
              <a:t>Легенда рассказывает: как-то, Амур настолько преуспел в своих делах, что ни одного человека не осталось, не пораженного его стрелами. На земле делать больше было нечего, и Амур отправился на Сатурн. Там и увидел он красивых ледяных женщин. Весь колчан разрядил в них, но ни одна женщина даже не повела бровью... Обиженный Амур спустился на землю, и - о чудо: все ледяные женщины сошли следом за ним и превратились в цветы камелии. Красивые и </a:t>
            </a:r>
            <a:r>
              <a:rPr lang="ru-RU" sz="2000" dirty="0" smtClean="0">
                <a:solidFill>
                  <a:srgbClr val="006600"/>
                </a:solidFill>
                <a:latin typeface="Monotype Corsiva" pitchFamily="66" charset="0"/>
              </a:rPr>
              <a:t>бесстрашные</a:t>
            </a:r>
            <a:r>
              <a:rPr lang="ru-RU" sz="2000" dirty="0">
                <a:solidFill>
                  <a:srgbClr val="006600"/>
                </a:solidFill>
                <a:latin typeface="Monotype Corsiva" pitchFamily="66" charset="0"/>
              </a:rPr>
              <a:t>.</a:t>
            </a:r>
            <a:br>
              <a:rPr lang="ru-RU" sz="2000" dirty="0">
                <a:solidFill>
                  <a:srgbClr val="006600"/>
                </a:solidFill>
                <a:latin typeface="Monotype Corsiva" pitchFamily="66" charset="0"/>
              </a:rPr>
            </a:br>
            <a:r>
              <a:rPr lang="ru-RU" sz="2000" dirty="0">
                <a:solidFill>
                  <a:srgbClr val="006600"/>
                </a:solidFill>
                <a:latin typeface="Monotype Corsiva" pitchFamily="66" charset="0"/>
              </a:rPr>
              <a:t/>
            </a:r>
            <a:br>
              <a:rPr lang="ru-RU" sz="2000" dirty="0">
                <a:solidFill>
                  <a:srgbClr val="006600"/>
                </a:solidFill>
                <a:latin typeface="Monotype Corsiva" pitchFamily="66" charset="0"/>
              </a:rPr>
            </a:br>
            <a:endParaRPr lang="ru-RU" sz="2000" dirty="0">
              <a:solidFill>
                <a:srgbClr val="006600"/>
              </a:solidFill>
              <a:latin typeface="Monotype Corsiva"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lstStyle/>
          <a:p>
            <a:r>
              <a:rPr lang="ru-RU" sz="6000" b="1" dirty="0" smtClean="0">
                <a:solidFill>
                  <a:srgbClr val="006600"/>
                </a:solidFill>
                <a:latin typeface="Monotype Corsiva" pitchFamily="66" charset="0"/>
              </a:rPr>
              <a:t>Подснежник</a:t>
            </a: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4214810" y="1714488"/>
            <a:ext cx="4214842" cy="4411675"/>
          </a:xfrm>
        </p:spPr>
        <p:txBody>
          <a:bodyPr/>
          <a:lstStyle/>
          <a:p>
            <a:pPr>
              <a:buNone/>
            </a:pPr>
            <a:r>
              <a:rPr lang="ru-RU" dirty="0" smtClean="0"/>
              <a:t>   </a:t>
            </a:r>
            <a:r>
              <a:rPr lang="ru-RU" sz="2000" dirty="0" smtClean="0">
                <a:solidFill>
                  <a:srgbClr val="006600"/>
                </a:solidFill>
                <a:latin typeface="Monotype Corsiva" pitchFamily="66" charset="0"/>
              </a:rPr>
              <a:t>Латинское название этого цветка «</a:t>
            </a:r>
            <a:r>
              <a:rPr lang="ru-RU" sz="2000" dirty="0" err="1" smtClean="0">
                <a:solidFill>
                  <a:srgbClr val="006600"/>
                </a:solidFill>
                <a:latin typeface="Monotype Corsiva" pitchFamily="66" charset="0"/>
              </a:rPr>
              <a:t>галактус</a:t>
            </a:r>
            <a:r>
              <a:rPr lang="ru-RU" sz="2000" dirty="0" smtClean="0">
                <a:solidFill>
                  <a:srgbClr val="006600"/>
                </a:solidFill>
                <a:latin typeface="Monotype Corsiva" pitchFamily="66" charset="0"/>
              </a:rPr>
              <a:t>» происходит от греческих слов «гала» (молоко) и «</a:t>
            </a:r>
            <a:r>
              <a:rPr lang="ru-RU" sz="2000" dirty="0" err="1" smtClean="0">
                <a:solidFill>
                  <a:srgbClr val="006600"/>
                </a:solidFill>
                <a:latin typeface="Monotype Corsiva" pitchFamily="66" charset="0"/>
              </a:rPr>
              <a:t>актус</a:t>
            </a:r>
            <a:r>
              <a:rPr lang="ru-RU" sz="2000" dirty="0" smtClean="0">
                <a:solidFill>
                  <a:srgbClr val="006600"/>
                </a:solidFill>
                <a:latin typeface="Monotype Corsiva" pitchFamily="66" charset="0"/>
              </a:rPr>
              <a:t>» (цветок), то есть молочно-белый цветок. Легенда гласит, что когда Адам и Ева были изгнаны из рая, шёл сильный снег, и Еве было холодно. Тогда, чтобы как-то успокоить её и согреть, несколько снежинок превратились в цветы. Поэтому этот цветок символизирует надежду. Как он называется? </a:t>
            </a:r>
            <a:endParaRPr lang="ru-RU" sz="2000" dirty="0">
              <a:solidFill>
                <a:srgbClr val="006600"/>
              </a:solidFill>
              <a:latin typeface="Monotype Corsiva" pitchFamily="66" charset="0"/>
            </a:endParaRPr>
          </a:p>
        </p:txBody>
      </p:sp>
      <p:pic>
        <p:nvPicPr>
          <p:cNvPr id="4" name="Picture 4" descr="0_5506_ce10bfb1_XL"/>
          <p:cNvPicPr>
            <a:picLocks noChangeAspect="1" noChangeArrowheads="1"/>
          </p:cNvPicPr>
          <p:nvPr/>
        </p:nvPicPr>
        <p:blipFill>
          <a:blip r:embed="rId2" cstate="print"/>
          <a:srcRect/>
          <a:stretch>
            <a:fillRect/>
          </a:stretch>
        </p:blipFill>
        <p:spPr bwMode="auto">
          <a:xfrm>
            <a:off x="428597" y="2428869"/>
            <a:ext cx="3619526" cy="271464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285884"/>
          </a:xfrm>
        </p:spPr>
        <p:txBody>
          <a:bodyPr/>
          <a:lstStyle/>
          <a:p>
            <a:r>
              <a:rPr lang="ru-RU" sz="6000" b="1" dirty="0" err="1" smtClean="0">
                <a:solidFill>
                  <a:srgbClr val="006600"/>
                </a:solidFill>
                <a:latin typeface="Monotype Corsiva" pitchFamily="66" charset="0"/>
              </a:rPr>
              <a:t>Хионодокса</a:t>
            </a:r>
            <a:r>
              <a:rPr lang="ru-RU" sz="6000" b="1" dirty="0" smtClean="0">
                <a:solidFill>
                  <a:srgbClr val="006600"/>
                </a:solidFill>
                <a:latin typeface="Monotype Corsiva" pitchFamily="66" charset="0"/>
              </a:rPr>
              <a:t> </a:t>
            </a:r>
            <a:br>
              <a:rPr lang="ru-RU" sz="6000" b="1" dirty="0" smtClean="0">
                <a:solidFill>
                  <a:srgbClr val="006600"/>
                </a:solidFill>
                <a:latin typeface="Monotype Corsiva" pitchFamily="66" charset="0"/>
              </a:rPr>
            </a:br>
            <a:r>
              <a:rPr lang="ru-RU" sz="6000" b="1" dirty="0" smtClean="0">
                <a:solidFill>
                  <a:srgbClr val="006600"/>
                </a:solidFill>
                <a:latin typeface="Monotype Corsiva" pitchFamily="66" charset="0"/>
              </a:rPr>
              <a:t>или «Слава снегов»</a:t>
            </a:r>
            <a:endParaRPr lang="ru-RU" sz="6000" b="1" dirty="0">
              <a:solidFill>
                <a:srgbClr val="006600"/>
              </a:solidFill>
              <a:latin typeface="Monotype Corsiva" pitchFamily="66" charset="0"/>
            </a:endParaRPr>
          </a:p>
        </p:txBody>
      </p:sp>
      <p:sp>
        <p:nvSpPr>
          <p:cNvPr id="3" name="Содержимое 2"/>
          <p:cNvSpPr>
            <a:spLocks noGrp="1"/>
          </p:cNvSpPr>
          <p:nvPr>
            <p:ph idx="1"/>
          </p:nvPr>
        </p:nvSpPr>
        <p:spPr>
          <a:xfrm>
            <a:off x="4357686" y="2143116"/>
            <a:ext cx="4286280" cy="4143404"/>
          </a:xfrm>
        </p:spPr>
        <p:txBody>
          <a:bodyPr/>
          <a:lstStyle/>
          <a:p>
            <a:pPr>
              <a:lnSpc>
                <a:spcPct val="90000"/>
              </a:lnSpc>
              <a:buFontTx/>
              <a:buNone/>
            </a:pPr>
            <a:r>
              <a:rPr lang="ru-RU" sz="2000" dirty="0" smtClean="0">
                <a:solidFill>
                  <a:srgbClr val="006600"/>
                </a:solidFill>
                <a:latin typeface="Monotype Corsiva" pitchFamily="66" charset="0"/>
              </a:rPr>
              <a:t>      </a:t>
            </a:r>
            <a:r>
              <a:rPr lang="ru-RU" sz="2000" b="1" dirty="0" smtClean="0">
                <a:solidFill>
                  <a:srgbClr val="006600"/>
                </a:solidFill>
                <a:latin typeface="Monotype Corsiva" pitchFamily="66" charset="0"/>
              </a:rPr>
              <a:t>По народному преданию, этот цветок возник из кусочков неба, упавших на землю. Его латинское название – Сцилла, что в переводе означает «морской лук», потому что цвет его напоминает синеву моря. У многих народов существует поверье, что этот цветок исцеляет больных. Он считается цветком весёлого настроения. Стебелёк его тонок и хрупок, а сам цветок вызывает нежные и трогательные чувства. Как называется</a:t>
            </a:r>
          </a:p>
          <a:p>
            <a:pPr>
              <a:lnSpc>
                <a:spcPct val="90000"/>
              </a:lnSpc>
              <a:buFontTx/>
              <a:buNone/>
            </a:pPr>
            <a:r>
              <a:rPr lang="ru-RU" sz="2000" b="1" dirty="0" smtClean="0">
                <a:solidFill>
                  <a:srgbClr val="006600"/>
                </a:solidFill>
                <a:latin typeface="Monotype Corsiva" pitchFamily="66" charset="0"/>
              </a:rPr>
              <a:t>      этот цветок? </a:t>
            </a:r>
            <a:endParaRPr lang="ru-RU" sz="2000" dirty="0">
              <a:solidFill>
                <a:srgbClr val="006600"/>
              </a:solidFill>
              <a:latin typeface="Monotype Corsiva" pitchFamily="66" charset="0"/>
            </a:endParaRPr>
          </a:p>
        </p:txBody>
      </p:sp>
      <p:pic>
        <p:nvPicPr>
          <p:cNvPr id="4" name="Picture 4" descr="080d9efc177fc2a5c2ede795d4421dca"/>
          <p:cNvPicPr>
            <a:picLocks noChangeAspect="1" noChangeArrowheads="1"/>
          </p:cNvPicPr>
          <p:nvPr/>
        </p:nvPicPr>
        <p:blipFill>
          <a:blip r:embed="rId2" cstate="print"/>
          <a:srcRect/>
          <a:stretch>
            <a:fillRect/>
          </a:stretch>
        </p:blipFill>
        <p:spPr bwMode="auto">
          <a:xfrm>
            <a:off x="642910" y="2928934"/>
            <a:ext cx="3524275" cy="264320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1428760"/>
          </a:xfrm>
        </p:spPr>
        <p:txBody>
          <a:bodyPr/>
          <a:lstStyle/>
          <a:p>
            <a:r>
              <a:rPr lang="ru-RU" sz="6000" b="1" dirty="0">
                <a:solidFill>
                  <a:srgbClr val="006600"/>
                </a:solidFill>
                <a:latin typeface="Monotype Corsiva" pitchFamily="66" charset="0"/>
              </a:rPr>
              <a:t>Иван-чай</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pic>
        <p:nvPicPr>
          <p:cNvPr id="4" name="Содержимое 3" descr="Иван-чай в истории и легендах">
            <a:hlinkClick r:id="rId2"/>
          </p:cNvPr>
          <p:cNvPicPr>
            <a:picLocks noGrp="1"/>
          </p:cNvPicPr>
          <p:nvPr>
            <p:ph idx="1"/>
          </p:nvPr>
        </p:nvPicPr>
        <p:blipFill>
          <a:blip r:embed="rId3" cstate="print">
            <a:lum bright="-4000" contrast="43000"/>
          </a:blip>
          <a:srcRect/>
          <a:stretch>
            <a:fillRect/>
          </a:stretch>
        </p:blipFill>
        <p:spPr bwMode="auto">
          <a:xfrm>
            <a:off x="285720" y="2643182"/>
            <a:ext cx="3857652" cy="3096434"/>
          </a:xfrm>
          <a:prstGeom prst="rect">
            <a:avLst/>
          </a:prstGeom>
          <a:noFill/>
          <a:ln w="9525">
            <a:noFill/>
            <a:miter lim="800000"/>
            <a:headEnd/>
            <a:tailEnd/>
          </a:ln>
        </p:spPr>
      </p:pic>
      <p:sp>
        <p:nvSpPr>
          <p:cNvPr id="5" name="TextBox 4"/>
          <p:cNvSpPr txBox="1"/>
          <p:nvPr/>
        </p:nvSpPr>
        <p:spPr>
          <a:xfrm>
            <a:off x="4429124" y="1785926"/>
            <a:ext cx="4357718" cy="4093428"/>
          </a:xfrm>
          <a:prstGeom prst="rect">
            <a:avLst/>
          </a:prstGeom>
          <a:noFill/>
        </p:spPr>
        <p:txBody>
          <a:bodyPr wrap="square" rtlCol="0">
            <a:spAutoFit/>
          </a:bodyPr>
          <a:lstStyle/>
          <a:p>
            <a:r>
              <a:rPr lang="ru-RU" sz="2000" dirty="0">
                <a:solidFill>
                  <a:srgbClr val="006600"/>
                </a:solidFill>
                <a:latin typeface="Monotype Corsiva" pitchFamily="66" charset="0"/>
              </a:rPr>
              <a:t>Жил в одной русской </a:t>
            </a:r>
            <a:r>
              <a:rPr lang="ru-RU" sz="2000" dirty="0" smtClean="0">
                <a:solidFill>
                  <a:srgbClr val="006600"/>
                </a:solidFill>
                <a:latin typeface="Monotype Corsiva" pitchFamily="66" charset="0"/>
              </a:rPr>
              <a:t>местности </a:t>
            </a:r>
            <a:r>
              <a:rPr lang="ru-RU" sz="2000" dirty="0">
                <a:solidFill>
                  <a:srgbClr val="006600"/>
                </a:solidFill>
                <a:latin typeface="Monotype Corsiva" pitchFamily="66" charset="0"/>
              </a:rPr>
              <a:t>паренек Иван. Любил он ходить в красной рубахе и большую часть времени проводил на опушке среди цветов и кустарников. А жители села, увидевшие красный цвет среди зелени, говорили: «Да это Иван, чай, ходит».</a:t>
            </a:r>
            <a:br>
              <a:rPr lang="ru-RU" sz="2000" dirty="0">
                <a:solidFill>
                  <a:srgbClr val="006600"/>
                </a:solidFill>
                <a:latin typeface="Monotype Corsiva" pitchFamily="66" charset="0"/>
              </a:rPr>
            </a:br>
            <a:r>
              <a:rPr lang="ru-RU" sz="2000" dirty="0" smtClean="0">
                <a:solidFill>
                  <a:srgbClr val="006600"/>
                </a:solidFill>
                <a:latin typeface="Monotype Corsiva" pitchFamily="66" charset="0"/>
              </a:rPr>
              <a:t>И </a:t>
            </a:r>
            <a:r>
              <a:rPr lang="ru-RU" sz="2000" dirty="0">
                <a:solidFill>
                  <a:srgbClr val="006600"/>
                </a:solidFill>
                <a:latin typeface="Monotype Corsiva" pitchFamily="66" charset="0"/>
              </a:rPr>
              <a:t>так к этому привыкли, что и не заметили отсутствия в селе Ивана и стали говорить: «Да это Иван, чай!» - на неожиданно появившиеся у околицы алые цветы. Так и прижилось за новым растением название иван-чай.</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357322"/>
          </a:xfrm>
        </p:spPr>
        <p:txBody>
          <a:bodyPr/>
          <a:lstStyle/>
          <a:p>
            <a:r>
              <a:rPr lang="ru-RU" sz="6000" b="1" dirty="0">
                <a:solidFill>
                  <a:srgbClr val="006600"/>
                </a:solidFill>
                <a:latin typeface="Monotype Corsiva" pitchFamily="66" charset="0"/>
              </a:rPr>
              <a:t>Бессмертник</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pic>
        <p:nvPicPr>
          <p:cNvPr id="4" name="Содержимое 3" descr="Бессмертник в истории и легендах">
            <a:hlinkClick r:id="rId2"/>
          </p:cNvPr>
          <p:cNvPicPr>
            <a:picLocks noGrp="1"/>
          </p:cNvPicPr>
          <p:nvPr>
            <p:ph idx="1"/>
          </p:nvPr>
        </p:nvPicPr>
        <p:blipFill>
          <a:blip r:embed="rId3" cstate="print">
            <a:lum bright="-9000"/>
          </a:blip>
          <a:srcRect/>
          <a:stretch>
            <a:fillRect/>
          </a:stretch>
        </p:blipFill>
        <p:spPr bwMode="auto">
          <a:xfrm>
            <a:off x="571472" y="2571744"/>
            <a:ext cx="3571900" cy="3313928"/>
          </a:xfrm>
          <a:prstGeom prst="rect">
            <a:avLst/>
          </a:prstGeom>
          <a:noFill/>
          <a:ln w="9525">
            <a:noFill/>
            <a:miter lim="800000"/>
            <a:headEnd/>
            <a:tailEnd/>
          </a:ln>
        </p:spPr>
      </p:pic>
      <p:sp>
        <p:nvSpPr>
          <p:cNvPr id="5" name="TextBox 4"/>
          <p:cNvSpPr txBox="1"/>
          <p:nvPr/>
        </p:nvSpPr>
        <p:spPr>
          <a:xfrm>
            <a:off x="4572000" y="1928802"/>
            <a:ext cx="4214842" cy="4093428"/>
          </a:xfrm>
          <a:prstGeom prst="rect">
            <a:avLst/>
          </a:prstGeom>
          <a:noFill/>
        </p:spPr>
        <p:txBody>
          <a:bodyPr wrap="square" rtlCol="0">
            <a:spAutoFit/>
          </a:bodyPr>
          <a:lstStyle/>
          <a:p>
            <a:r>
              <a:rPr lang="ru-RU" sz="2000" dirty="0">
                <a:solidFill>
                  <a:srgbClr val="006600"/>
                </a:solidFill>
                <a:latin typeface="Monotype Corsiva" pitchFamily="66" charset="0"/>
              </a:rPr>
              <a:t>По индейской легенде, бессмертник появился на свет следующим образом: в одном селении поженились парень и девушка. Отправляясь после свадьбы из вигвама отца невесты к родителям мужа, молодые повстречали диких зверей, которые их тут же растерзали. Жители похоронили молодоженов на берегу реки. А весной на месте их захоронения неожиданно появился светло - сиреневый цветок. Охотник, проходя мимо него, растроганно воскликнул: "Живи вечно!", и природа приняла доброе пожелание.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785950"/>
          </a:xfrm>
        </p:spPr>
        <p:txBody>
          <a:bodyPr/>
          <a:lstStyle/>
          <a:p>
            <a:r>
              <a:rPr lang="ru-RU" sz="6000" b="1" dirty="0">
                <a:solidFill>
                  <a:srgbClr val="006600"/>
                </a:solidFill>
                <a:latin typeface="Monotype Corsiva" pitchFamily="66" charset="0"/>
              </a:rPr>
              <a:t>Роза</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pic>
        <p:nvPicPr>
          <p:cNvPr id="4" name="Содержимое 3" descr="Роза в истории и легендах">
            <a:hlinkClick r:id="rId2"/>
          </p:cNvPr>
          <p:cNvPicPr>
            <a:picLocks noGrp="1"/>
          </p:cNvPicPr>
          <p:nvPr>
            <p:ph idx="1"/>
          </p:nvPr>
        </p:nvPicPr>
        <p:blipFill>
          <a:blip r:embed="rId3" cstate="print">
            <a:lum bright="-4000"/>
          </a:blip>
          <a:srcRect/>
          <a:stretch>
            <a:fillRect/>
          </a:stretch>
        </p:blipFill>
        <p:spPr bwMode="auto">
          <a:xfrm>
            <a:off x="285720" y="2500306"/>
            <a:ext cx="3571895" cy="3194865"/>
          </a:xfrm>
          <a:prstGeom prst="rect">
            <a:avLst/>
          </a:prstGeom>
          <a:noFill/>
          <a:ln w="9525">
            <a:noFill/>
            <a:miter lim="800000"/>
            <a:headEnd/>
            <a:tailEnd/>
          </a:ln>
        </p:spPr>
      </p:pic>
      <p:sp>
        <p:nvSpPr>
          <p:cNvPr id="5" name="TextBox 4"/>
          <p:cNvSpPr txBox="1"/>
          <p:nvPr/>
        </p:nvSpPr>
        <p:spPr>
          <a:xfrm>
            <a:off x="4000496" y="1500174"/>
            <a:ext cx="4929222" cy="4801314"/>
          </a:xfrm>
          <a:prstGeom prst="rect">
            <a:avLst/>
          </a:prstGeom>
          <a:noFill/>
        </p:spPr>
        <p:txBody>
          <a:bodyPr wrap="square" rtlCol="0">
            <a:spAutoFit/>
          </a:bodyPr>
          <a:lstStyle/>
          <a:p>
            <a:r>
              <a:rPr lang="ru-RU" sz="1600" dirty="0">
                <a:solidFill>
                  <a:srgbClr val="006600"/>
                </a:solidFill>
                <a:latin typeface="Monotype Corsiva" pitchFamily="66" charset="0"/>
              </a:rPr>
              <a:t>Считается, что розы — первые растения, введенные в культуры ради своих цветков, возможно, из-за легкости возникновения у них махровых форм. Ни у каких других растений цветки не вызывали такого восхищения людей своей красотой и ароматом и не будили такого вдохновения у людей искусства. В древней Персии поэты не уставали воспевать розу. По персидским сказаниям, она была подарком самого Аллаха. Явились к нему однажды все цветы с просьбой назначить им нового повелителя вместо сонного лотоса - тот хотя и был красив, но часто забывал о своих обязанностях. Аллах внял их просьбе и назначил правительницей белую розу с охраняющими ее острыми шипами</a:t>
            </a:r>
            <a:r>
              <a:rPr lang="ru-RU" sz="1600" dirty="0" smtClean="0">
                <a:solidFill>
                  <a:srgbClr val="006600"/>
                </a:solidFill>
                <a:latin typeface="Monotype Corsiva" pitchFamily="66" charset="0"/>
              </a:rPr>
              <a:t>.</a:t>
            </a:r>
            <a:r>
              <a:rPr lang="ru-RU" sz="1600" dirty="0" smtClean="0"/>
              <a:t> </a:t>
            </a:r>
            <a:r>
              <a:rPr lang="ru-RU" sz="1600" dirty="0" smtClean="0">
                <a:solidFill>
                  <a:srgbClr val="006600"/>
                </a:solidFill>
                <a:latin typeface="Monotype Corsiva" pitchFamily="66" charset="0"/>
              </a:rPr>
              <a:t>Соловей, увидав новую царицу цветов, был очарован ее красотой и в восторге прижал розу к своей груди. Но острые шипы вонзились ему в сердце, и алая кровь, брызнув из груди несчастного, оросила нежные лепестки дивного цветка. До сих пор наружные лепестки многих роз сохраняют свой </a:t>
            </a:r>
            <a:r>
              <a:rPr lang="ru-RU" sz="1600" dirty="0" err="1" smtClean="0">
                <a:solidFill>
                  <a:srgbClr val="006600"/>
                </a:solidFill>
                <a:latin typeface="Monotype Corsiva" pitchFamily="66" charset="0"/>
              </a:rPr>
              <a:t>розовый</a:t>
            </a:r>
            <a:r>
              <a:rPr lang="ru-RU" sz="1600" dirty="0" smtClean="0">
                <a:solidFill>
                  <a:srgbClr val="006600"/>
                </a:solidFill>
                <a:latin typeface="Monotype Corsiva" pitchFamily="66" charset="0"/>
              </a:rPr>
              <a:t> оттенок.</a:t>
            </a:r>
            <a:r>
              <a:rPr lang="ru-RU" dirty="0" smtClean="0">
                <a:solidFill>
                  <a:srgbClr val="006600"/>
                </a:solidFill>
                <a:latin typeface="Monotype Corsiva" pitchFamily="66" charset="0"/>
              </a:rPr>
              <a:t/>
            </a:r>
            <a:br>
              <a:rPr lang="ru-RU" dirty="0" smtClean="0">
                <a:solidFill>
                  <a:srgbClr val="006600"/>
                </a:solidFill>
                <a:latin typeface="Monotype Corsiva" pitchFamily="66" charset="0"/>
              </a:rPr>
            </a:br>
            <a:endParaRPr lang="ru-RU" dirty="0">
              <a:solidFill>
                <a:srgbClr val="006600"/>
              </a:solidFill>
              <a:latin typeface="Monotype Corsiva"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714512"/>
          </a:xfrm>
        </p:spPr>
        <p:txBody>
          <a:bodyPr/>
          <a:lstStyle/>
          <a:p>
            <a:r>
              <a:rPr lang="ru-RU" sz="6000" b="1" dirty="0">
                <a:solidFill>
                  <a:srgbClr val="006600"/>
                </a:solidFill>
                <a:latin typeface="Monotype Corsiva" pitchFamily="66" charset="0"/>
              </a:rPr>
              <a:t>Жасмин</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sp>
        <p:nvSpPr>
          <p:cNvPr id="5" name="TextBox 4"/>
          <p:cNvSpPr txBox="1"/>
          <p:nvPr/>
        </p:nvSpPr>
        <p:spPr>
          <a:xfrm>
            <a:off x="4643438" y="2143116"/>
            <a:ext cx="4214842" cy="3970318"/>
          </a:xfrm>
          <a:prstGeom prst="rect">
            <a:avLst/>
          </a:prstGeom>
          <a:noFill/>
        </p:spPr>
        <p:txBody>
          <a:bodyPr wrap="square" rtlCol="0">
            <a:spAutoFit/>
          </a:bodyPr>
          <a:lstStyle/>
          <a:p>
            <a:r>
              <a:rPr lang="ru-RU" dirty="0">
                <a:solidFill>
                  <a:srgbClr val="006600"/>
                </a:solidFill>
                <a:latin typeface="Monotype Corsiva" pitchFamily="66" charset="0"/>
              </a:rPr>
              <a:t>Первые упоминания о душистом жасмине найдены в древнеегипетских папирусах. </a:t>
            </a:r>
            <a:br>
              <a:rPr lang="ru-RU" dirty="0">
                <a:solidFill>
                  <a:srgbClr val="006600"/>
                </a:solidFill>
                <a:latin typeface="Monotype Corsiva" pitchFamily="66" charset="0"/>
              </a:rPr>
            </a:br>
            <a:r>
              <a:rPr lang="ru-RU" dirty="0">
                <a:solidFill>
                  <a:srgbClr val="006600"/>
                </a:solidFill>
                <a:latin typeface="Monotype Corsiva" pitchFamily="66" charset="0"/>
              </a:rPr>
              <a:t>Эллины верили, что жасмин подарила людям богиня мудрости Афина.</a:t>
            </a:r>
            <a:br>
              <a:rPr lang="ru-RU" dirty="0">
                <a:solidFill>
                  <a:srgbClr val="006600"/>
                </a:solidFill>
                <a:latin typeface="Monotype Corsiva" pitchFamily="66" charset="0"/>
              </a:rPr>
            </a:br>
            <a:r>
              <a:rPr lang="ru-RU" dirty="0">
                <a:solidFill>
                  <a:srgbClr val="006600"/>
                </a:solidFill>
                <a:latin typeface="Monotype Corsiva" pitchFamily="66" charset="0"/>
              </a:rPr>
              <a:t>На Филиппинах жасмин называют </a:t>
            </a:r>
            <a:r>
              <a:rPr lang="ru-RU" dirty="0" err="1" smtClean="0">
                <a:solidFill>
                  <a:srgbClr val="006600"/>
                </a:solidFill>
                <a:latin typeface="Monotype Corsiva" pitchFamily="66" charset="0"/>
              </a:rPr>
              <a:t>сампагита</a:t>
            </a:r>
            <a:r>
              <a:rPr lang="ru-RU" dirty="0" smtClean="0">
                <a:solidFill>
                  <a:srgbClr val="006600"/>
                </a:solidFill>
                <a:latin typeface="Monotype Corsiva" pitchFamily="66" charset="0"/>
              </a:rPr>
              <a:t>. </a:t>
            </a:r>
            <a:r>
              <a:rPr lang="ru-RU" dirty="0" err="1" smtClean="0">
                <a:solidFill>
                  <a:srgbClr val="006600"/>
                </a:solidFill>
                <a:latin typeface="Monotype Corsiva" pitchFamily="66" charset="0"/>
              </a:rPr>
              <a:t>Сампагита</a:t>
            </a:r>
            <a:r>
              <a:rPr lang="ru-RU" dirty="0" smtClean="0">
                <a:solidFill>
                  <a:srgbClr val="006600"/>
                </a:solidFill>
                <a:latin typeface="Monotype Corsiva" pitchFamily="66" charset="0"/>
              </a:rPr>
              <a:t> </a:t>
            </a:r>
            <a:r>
              <a:rPr lang="ru-RU" dirty="0">
                <a:solidFill>
                  <a:srgbClr val="006600"/>
                </a:solidFill>
                <a:latin typeface="Monotype Corsiva" pitchFamily="66" charset="0"/>
              </a:rPr>
              <a:t>с 1937 года является национальным цветком Филиппин.</a:t>
            </a:r>
            <a:br>
              <a:rPr lang="ru-RU" dirty="0">
                <a:solidFill>
                  <a:srgbClr val="006600"/>
                </a:solidFill>
                <a:latin typeface="Monotype Corsiva" pitchFamily="66" charset="0"/>
              </a:rPr>
            </a:br>
            <a:r>
              <a:rPr lang="ru-RU" dirty="0">
                <a:solidFill>
                  <a:srgbClr val="006600"/>
                </a:solidFill>
                <a:latin typeface="Monotype Corsiva" pitchFamily="66" charset="0"/>
              </a:rPr>
              <a:t>Дорогих гостей филиппинцы встречают с гирляндами белых душистых цветков, венки и ожерелья из </a:t>
            </a:r>
            <a:r>
              <a:rPr lang="ru-RU" dirty="0" err="1">
                <a:solidFill>
                  <a:srgbClr val="006600"/>
                </a:solidFill>
                <a:latin typeface="Monotype Corsiva" pitchFamily="66" charset="0"/>
              </a:rPr>
              <a:t>сампагиты</a:t>
            </a:r>
            <a:r>
              <a:rPr lang="ru-RU" dirty="0">
                <a:solidFill>
                  <a:srgbClr val="006600"/>
                </a:solidFill>
                <a:latin typeface="Monotype Corsiva" pitchFamily="66" charset="0"/>
              </a:rPr>
              <a:t> надевают на их голову и шею. </a:t>
            </a:r>
            <a:r>
              <a:rPr lang="ru-RU" dirty="0" err="1">
                <a:solidFill>
                  <a:srgbClr val="006600"/>
                </a:solidFill>
                <a:latin typeface="Monotype Corsiva" pitchFamily="66" charset="0"/>
              </a:rPr>
              <a:t>Сампагиту</a:t>
            </a:r>
            <a:r>
              <a:rPr lang="ru-RU" dirty="0">
                <a:solidFill>
                  <a:srgbClr val="006600"/>
                </a:solidFill>
                <a:latin typeface="Monotype Corsiva" pitchFamily="66" charset="0"/>
              </a:rPr>
              <a:t> используют в различных культурных и религиозных церемониях. </a:t>
            </a:r>
            <a:r>
              <a:rPr lang="ru-RU" dirty="0" err="1">
                <a:solidFill>
                  <a:srgbClr val="006600"/>
                </a:solidFill>
                <a:latin typeface="Monotype Corsiva" pitchFamily="66" charset="0"/>
              </a:rPr>
              <a:t>Сампагита</a:t>
            </a:r>
            <a:r>
              <a:rPr lang="ru-RU" dirty="0">
                <a:solidFill>
                  <a:srgbClr val="006600"/>
                </a:solidFill>
                <a:latin typeface="Monotype Corsiva" pitchFamily="66" charset="0"/>
              </a:rPr>
              <a:t> считается цветком чистоты, верности и любви.</a:t>
            </a:r>
          </a:p>
        </p:txBody>
      </p:sp>
      <p:pic>
        <p:nvPicPr>
          <p:cNvPr id="13314" name="Picture 2" descr="C:\Users\Максим\Pictures\20.jpg"/>
          <p:cNvPicPr>
            <a:picLocks noGrp="1" noChangeAspect="1" noChangeArrowheads="1"/>
          </p:cNvPicPr>
          <p:nvPr>
            <p:ph idx="1"/>
          </p:nvPr>
        </p:nvPicPr>
        <p:blipFill>
          <a:blip r:embed="rId2" cstate="print">
            <a:lum bright="-17000"/>
          </a:blip>
          <a:srcRect/>
          <a:stretch>
            <a:fillRect/>
          </a:stretch>
        </p:blipFill>
        <p:spPr bwMode="auto">
          <a:xfrm>
            <a:off x="571472" y="2428868"/>
            <a:ext cx="3643338" cy="33861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8229600" cy="857256"/>
          </a:xfrm>
        </p:spPr>
        <p:txBody>
          <a:bodyPr/>
          <a:lstStyle/>
          <a:p>
            <a:r>
              <a:rPr lang="ru-RU" sz="6000" b="1" dirty="0">
                <a:solidFill>
                  <a:srgbClr val="006600"/>
                </a:solidFill>
                <a:latin typeface="Monotype Corsiva" pitchFamily="66" charset="0"/>
              </a:rPr>
              <a:t>Ландыш</a:t>
            </a:r>
            <a:br>
              <a:rPr lang="ru-RU" sz="6000" b="1" dirty="0">
                <a:solidFill>
                  <a:srgbClr val="006600"/>
                </a:solidFill>
                <a:latin typeface="Monotype Corsiva" pitchFamily="66" charset="0"/>
              </a:rPr>
            </a:br>
            <a:endParaRPr lang="ru-RU" sz="6000" b="1" dirty="0">
              <a:solidFill>
                <a:srgbClr val="006600"/>
              </a:solidFill>
              <a:latin typeface="Monotype Corsiva" pitchFamily="66" charset="0"/>
            </a:endParaRPr>
          </a:p>
        </p:txBody>
      </p:sp>
      <p:pic>
        <p:nvPicPr>
          <p:cNvPr id="4" name="Содержимое 3" descr="Ландыш в истории и легендах">
            <a:hlinkClick r:id="rId2"/>
          </p:cNvPr>
          <p:cNvPicPr>
            <a:picLocks noGrp="1"/>
          </p:cNvPicPr>
          <p:nvPr>
            <p:ph idx="1"/>
          </p:nvPr>
        </p:nvPicPr>
        <p:blipFill>
          <a:blip r:embed="rId3" cstate="print">
            <a:lum bright="-2000"/>
          </a:blip>
          <a:srcRect/>
          <a:stretch>
            <a:fillRect/>
          </a:stretch>
        </p:blipFill>
        <p:spPr bwMode="auto">
          <a:xfrm>
            <a:off x="357158" y="2500306"/>
            <a:ext cx="4143399" cy="3232965"/>
          </a:xfrm>
          <a:prstGeom prst="rect">
            <a:avLst/>
          </a:prstGeom>
          <a:noFill/>
          <a:ln w="9525">
            <a:noFill/>
            <a:miter lim="800000"/>
            <a:headEnd/>
            <a:tailEnd/>
          </a:ln>
        </p:spPr>
      </p:pic>
      <p:sp>
        <p:nvSpPr>
          <p:cNvPr id="5" name="TextBox 4"/>
          <p:cNvSpPr txBox="1"/>
          <p:nvPr/>
        </p:nvSpPr>
        <p:spPr>
          <a:xfrm>
            <a:off x="4643438" y="2071678"/>
            <a:ext cx="4143404" cy="3970318"/>
          </a:xfrm>
          <a:prstGeom prst="rect">
            <a:avLst/>
          </a:prstGeom>
          <a:noFill/>
        </p:spPr>
        <p:txBody>
          <a:bodyPr wrap="square" rtlCol="0">
            <a:spAutoFit/>
          </a:bodyPr>
          <a:lstStyle/>
          <a:p>
            <a:r>
              <a:rPr lang="ru-RU" dirty="0">
                <a:solidFill>
                  <a:srgbClr val="006600"/>
                </a:solidFill>
                <a:latin typeface="Monotype Corsiva" pitchFamily="66" charset="0"/>
              </a:rPr>
              <a:t>Ландыш сравнивают со слезами и старая легенда гласит, что этот чудный цветок вырос из упавших на землю слёз. Тонкий аромат ландыша привлекает пчел и шмелей, которые способствуют опылению цветков, после чего развиваются вначале зеленые, а при созревании оранжево-красные ягоды. Им посвящена поэтическая легенда: когда-то, давным-давно, Ландыш полюбил красавицу Весну и, когда она ушла, оплакивал ее такими горючими слезами, что кровь выступила у него из сердца и окрасила слезы</a:t>
            </a:r>
            <a:r>
              <a:rPr lang="ru-RU" dirty="0" smtClean="0">
                <a:solidFill>
                  <a:srgbClr val="006600"/>
                </a:solidFill>
                <a:latin typeface="Monotype Corsiva" pitchFamily="66" charset="0"/>
              </a:rPr>
              <a:t>. Влюбленный </a:t>
            </a:r>
            <a:r>
              <a:rPr lang="ru-RU" dirty="0">
                <a:solidFill>
                  <a:srgbClr val="006600"/>
                </a:solidFill>
                <a:latin typeface="Monotype Corsiva" pitchFamily="66" charset="0"/>
              </a:rPr>
              <a:t>ландыш так же безмолвно перенес свое горе, как нес и радость любви.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551</TotalTime>
  <Words>3199</Words>
  <Application>Microsoft Office PowerPoint</Application>
  <PresentationFormat>Экран (4:3)</PresentationFormat>
  <Paragraphs>86</Paragraphs>
  <Slides>41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41</vt:i4>
      </vt:variant>
    </vt:vector>
  </HeadingPairs>
  <TitlesOfParts>
    <vt:vector size="43" baseType="lpstr">
      <vt:lpstr>Оформление по умолчанию</vt:lpstr>
      <vt:lpstr>1_Оформление по умолчанию</vt:lpstr>
      <vt:lpstr>Легенды о цветах</vt:lpstr>
      <vt:lpstr> О возникновении цветов на нашей планете сложено много легенд. Вот что рассказывает одна из них.</vt:lpstr>
      <vt:lpstr>Кувшинка </vt:lpstr>
      <vt:lpstr>КАМЕЛИЯ </vt:lpstr>
      <vt:lpstr>Иван-чай </vt:lpstr>
      <vt:lpstr>Бессмертник </vt:lpstr>
      <vt:lpstr>Роза </vt:lpstr>
      <vt:lpstr>Жасмин </vt:lpstr>
      <vt:lpstr>Ландыш </vt:lpstr>
      <vt:lpstr>Георгин  </vt:lpstr>
      <vt:lpstr>Подсолнух  </vt:lpstr>
      <vt:lpstr>КРОКУС </vt:lpstr>
      <vt:lpstr>Гвоздика </vt:lpstr>
      <vt:lpstr>Василек </vt:lpstr>
      <vt:lpstr>ГЛАДИОЛУС  </vt:lpstr>
      <vt:lpstr>Сирень </vt:lpstr>
      <vt:lpstr>ПИОН</vt:lpstr>
      <vt:lpstr>АНЮТИНЫ ГЛАЗКИ </vt:lpstr>
      <vt:lpstr>ХРИЗАНТЕМА </vt:lpstr>
      <vt:lpstr>ЛИЛИЯ </vt:lpstr>
      <vt:lpstr>НЕЗАБУДКА </vt:lpstr>
      <vt:lpstr>ИРИС </vt:lpstr>
      <vt:lpstr>Ромашка  (нивяник обыкновенный) </vt:lpstr>
      <vt:lpstr>Астра </vt:lpstr>
      <vt:lpstr>Маргаритка </vt:lpstr>
      <vt:lpstr>Презентация PowerPoint</vt:lpstr>
      <vt:lpstr>Примула </vt:lpstr>
      <vt:lpstr>Лотос </vt:lpstr>
      <vt:lpstr>Антуриум</vt:lpstr>
      <vt:lpstr>Мак</vt:lpstr>
      <vt:lpstr>Флокс</vt:lpstr>
      <vt:lpstr>Гиацинт</vt:lpstr>
      <vt:lpstr>Дельфиниум</vt:lpstr>
      <vt:lpstr>Нарцисс</vt:lpstr>
      <vt:lpstr>Иван-да-марья   </vt:lpstr>
      <vt:lpstr>Колокольчик </vt:lpstr>
      <vt:lpstr>Водосбор </vt:lpstr>
      <vt:lpstr>Бархатцы  </vt:lpstr>
      <vt:lpstr>Календула </vt:lpstr>
      <vt:lpstr>Подснежник</vt:lpstr>
      <vt:lpstr>Хионодокса  или «Слава снегов»</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Максим</dc:creator>
  <cp:lastModifiedBy>User</cp:lastModifiedBy>
  <cp:revision>92</cp:revision>
  <dcterms:created xsi:type="dcterms:W3CDTF">2010-01-17T12:09:39Z</dcterms:created>
  <dcterms:modified xsi:type="dcterms:W3CDTF">2014-04-16T09:20:28Z</dcterms:modified>
</cp:coreProperties>
</file>