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handoutMasterIdLst>
    <p:handoutMasterId r:id="rId9"/>
  </p:handoutMasterIdLst>
  <p:sldIdLst>
    <p:sldId id="256" r:id="rId2"/>
    <p:sldId id="257" r:id="rId3"/>
    <p:sldId id="259" r:id="rId4"/>
    <p:sldId id="260" r:id="rId5"/>
    <p:sldId id="261" r:id="rId6"/>
    <p:sldId id="258"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80" y="-78"/>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79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6DD45A5-9226-45FC-AB73-506D3508E3F3}" type="datetimeFigureOut">
              <a:rPr lang="ru-RU" smtClean="0"/>
              <a:pPr/>
              <a:t>04.02.2016</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91676C-7540-4839-8CEE-B96750CA3BC8}"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2150EF37-0C4E-4CEC-9952-E50CB4E66ADD}"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150EF37-0C4E-4CEC-9952-E50CB4E66ADD}"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150EF37-0C4E-4CEC-9952-E50CB4E66ADD}"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50EF37-0C4E-4CEC-9952-E50CB4E66AD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E0D3AA73-FBF1-4D7E-8084-B257324E5681}" type="datetimeFigureOut">
              <a:rPr lang="ru-RU" smtClean="0"/>
              <a:pPr/>
              <a:t>04.02.2016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150EF37-0C4E-4CEC-9952-E50CB4E66ADD}"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0D3AA73-FBF1-4D7E-8084-B257324E5681}" type="datetimeFigureOut">
              <a:rPr lang="ru-RU" smtClean="0"/>
              <a:pPr/>
              <a:t>04.02.2016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50EF37-0C4E-4CEC-9952-E50CB4E66ADD}"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00232" y="1500174"/>
            <a:ext cx="6243638" cy="2537304"/>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ru-RU" sz="1800" dirty="0" smtClean="0">
                <a:solidFill>
                  <a:srgbClr val="C00000"/>
                </a:solidFill>
                <a:latin typeface="Times New Roman" pitchFamily="18" charset="0"/>
                <a:cs typeface="Times New Roman" pitchFamily="18" charset="0"/>
              </a:rPr>
              <a:t>Родительское собрание в старшей группе «Солнышко» МБДОУ «Детский сад «Радуга»</a:t>
            </a:r>
            <a:r>
              <a:rPr lang="ru-RU" sz="4800" dirty="0" smtClean="0">
                <a:solidFill>
                  <a:srgbClr val="C00000"/>
                </a:solidFill>
                <a:latin typeface="Times New Roman" pitchFamily="18" charset="0"/>
                <a:cs typeface="Times New Roman" pitchFamily="18" charset="0"/>
              </a:rPr>
              <a:t/>
            </a:r>
            <a:br>
              <a:rPr lang="ru-RU" sz="4800" dirty="0" smtClean="0">
                <a:solidFill>
                  <a:srgbClr val="C00000"/>
                </a:solidFill>
                <a:latin typeface="Times New Roman" pitchFamily="18" charset="0"/>
                <a:cs typeface="Times New Roman" pitchFamily="18" charset="0"/>
              </a:rPr>
            </a:br>
            <a:r>
              <a:rPr lang="ru-RU" sz="4800" dirty="0" smtClean="0">
                <a:solidFill>
                  <a:srgbClr val="C00000"/>
                </a:solidFill>
                <a:latin typeface="Times New Roman" pitchFamily="18" charset="0"/>
                <a:cs typeface="Times New Roman" pitchFamily="18" charset="0"/>
              </a:rPr>
              <a:t/>
            </a:r>
            <a:br>
              <a:rPr lang="ru-RU" sz="4800" dirty="0" smtClean="0">
                <a:solidFill>
                  <a:srgbClr val="C00000"/>
                </a:solidFill>
                <a:latin typeface="Times New Roman" pitchFamily="18" charset="0"/>
                <a:cs typeface="Times New Roman" pitchFamily="18" charset="0"/>
              </a:rPr>
            </a:br>
            <a:r>
              <a:rPr lang="ru-RU" sz="4800" dirty="0" smtClean="0">
                <a:solidFill>
                  <a:srgbClr val="C00000"/>
                </a:solidFill>
                <a:latin typeface="Times New Roman" pitchFamily="18" charset="0"/>
                <a:cs typeface="Times New Roman" pitchFamily="18" charset="0"/>
              </a:rPr>
              <a:t>Секреты психологического здоровья</a:t>
            </a:r>
            <a:br>
              <a:rPr lang="ru-RU" sz="4800" dirty="0" smtClean="0">
                <a:solidFill>
                  <a:srgbClr val="C00000"/>
                </a:solidFill>
                <a:latin typeface="Times New Roman" pitchFamily="18" charset="0"/>
                <a:cs typeface="Times New Roman" pitchFamily="18" charset="0"/>
              </a:rPr>
            </a:br>
            <a:endParaRPr lang="ru-RU" sz="1800" dirty="0">
              <a:solidFill>
                <a:srgbClr val="C00000"/>
              </a:solidFill>
              <a:latin typeface="Times New Roman" pitchFamily="18" charset="0"/>
              <a:cs typeface="Times New Roman" pitchFamily="18" charset="0"/>
            </a:endParaRPr>
          </a:p>
        </p:txBody>
      </p:sp>
      <p:sp>
        <p:nvSpPr>
          <p:cNvPr id="4" name="Прямоугольник 3"/>
          <p:cNvSpPr/>
          <p:nvPr/>
        </p:nvSpPr>
        <p:spPr>
          <a:xfrm>
            <a:off x="4643438" y="4714884"/>
            <a:ext cx="4286280" cy="369332"/>
          </a:xfrm>
          <a:prstGeom prst="rect">
            <a:avLst/>
          </a:prstGeom>
        </p:spPr>
        <p:txBody>
          <a:bodyPr wrap="square">
            <a:spAutoFit/>
          </a:bodyPr>
          <a:lstStyle/>
          <a:p>
            <a:r>
              <a:rPr lang="ru-RU" b="1" cap="small" dirty="0" smtClean="0">
                <a:solidFill>
                  <a:srgbClr val="C00000"/>
                </a:solidFill>
                <a:latin typeface="Times New Roman" pitchFamily="18" charset="0"/>
                <a:ea typeface="+mj-ea"/>
                <a:cs typeface="Times New Roman" pitchFamily="18" charset="0"/>
              </a:rPr>
              <a:t>Воспитатель: Л.В. Землякова</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642918"/>
            <a:ext cx="7467600" cy="4873752"/>
          </a:xfrm>
        </p:spPr>
        <p:txBody>
          <a:bodyPr>
            <a:normAutofit/>
          </a:bodyPr>
          <a:lstStyle/>
          <a:p>
            <a:r>
              <a:rPr lang="ru-RU" sz="3200" dirty="0" smtClean="0">
                <a:latin typeface="Times New Roman" pitchFamily="18" charset="0"/>
                <a:cs typeface="Times New Roman" pitchFamily="18" charset="0"/>
              </a:rPr>
              <a:t>По определению Всероссийской организации здравоохранения, «здоровье - это полное физическое, психическое и социальное благополучие, а не только отсутствие болезней и физических дефектов».</a:t>
            </a:r>
            <a:endParaRPr lang="ru-RU" sz="3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714356"/>
            <a:ext cx="7467600" cy="4873752"/>
          </a:xfrm>
        </p:spPr>
        <p:txBody>
          <a:bodyPr>
            <a:normAutofit fontScale="92500" lnSpcReduction="20000"/>
          </a:bodyPr>
          <a:lstStyle/>
          <a:p>
            <a:r>
              <a:rPr lang="ru-RU" u="sng" dirty="0" smtClean="0">
                <a:solidFill>
                  <a:srgbClr val="C00000"/>
                </a:solidFill>
                <a:latin typeface="Times New Roman" pitchFamily="18" charset="0"/>
                <a:cs typeface="Times New Roman" pitchFamily="18" charset="0"/>
              </a:rPr>
              <a:t>Невротические состояния </a:t>
            </a:r>
            <a:r>
              <a:rPr lang="ru-RU" dirty="0" smtClean="0">
                <a:latin typeface="Times New Roman" pitchFamily="18" charset="0"/>
                <a:cs typeface="Times New Roman" pitchFamily="18" charset="0"/>
              </a:rPr>
              <a:t>проявляются в эмоциональных срывах, неустойчивости поведения, агрессивности или же вялости, апатичности. Они связаны иногда с плохим самочувствием, усталостью или с конкретной </a:t>
            </a:r>
            <a:r>
              <a:rPr lang="ru-RU" dirty="0" err="1" smtClean="0">
                <a:latin typeface="Times New Roman" pitchFamily="18" charset="0"/>
                <a:cs typeface="Times New Roman" pitchFamily="18" charset="0"/>
              </a:rPr>
              <a:t>эмоциогенной</a:t>
            </a:r>
            <a:r>
              <a:rPr lang="ru-RU" dirty="0" smtClean="0">
                <a:latin typeface="Times New Roman" pitchFamily="18" charset="0"/>
                <a:cs typeface="Times New Roman" pitchFamily="18" charset="0"/>
              </a:rPr>
              <a:t> ситуацией (отобрали любимую игрушку, обидели). Разрешается ситуация, поправляется здоровье, и нежелательные проявления проходят. Однако дети с подобными реакциями входят в группу риска, у них может развиться невроз;</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7467600" cy="4873752"/>
          </a:xfrm>
        </p:spPr>
        <p:txBody>
          <a:bodyPr>
            <a:normAutofit fontScale="85000" lnSpcReduction="20000"/>
          </a:bodyPr>
          <a:lstStyle/>
          <a:p>
            <a:r>
              <a:rPr lang="ru-RU" u="sng" dirty="0" err="1" smtClean="0">
                <a:solidFill>
                  <a:srgbClr val="C00000"/>
                </a:solidFill>
                <a:latin typeface="Times New Roman" pitchFamily="18" charset="0"/>
                <a:cs typeface="Times New Roman" pitchFamily="18" charset="0"/>
              </a:rPr>
              <a:t>Гиперактивность</a:t>
            </a:r>
            <a:r>
              <a:rPr lang="ru-RU" u="sng" dirty="0" smtClean="0">
                <a:solidFill>
                  <a:srgbClr val="C00000"/>
                </a:solidFill>
                <a:latin typeface="Times New Roman" pitchFamily="18" charset="0"/>
                <a:cs typeface="Times New Roman" pitchFamily="18" charset="0"/>
              </a:rPr>
              <a:t> с нарушением внимания </a:t>
            </a:r>
            <a:r>
              <a:rPr lang="ru-RU" dirty="0" smtClean="0">
                <a:latin typeface="Times New Roman" pitchFamily="18" charset="0"/>
                <a:cs typeface="Times New Roman" pitchFamily="18" charset="0"/>
              </a:rPr>
              <a:t>- носит характер синдрома, то есть целого блока специфических проблем. Дети подвижны, расторможены, импульсивны, у них недостаточно развиты процессы внимания, им трудно сосредоточиться, снижена работоспособность, повышена утомляемость, плохо развиты движения руки. Такие дети, несмотря 11а достаточно высокий уровень способностей, плохо учатся, постоянно конфликтуют со сверстниками, им невыносимо трудно что-либо делать совместно с другими.</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214290"/>
            <a:ext cx="7467600" cy="5643602"/>
          </a:xfrm>
        </p:spPr>
        <p:txBody>
          <a:bodyPr>
            <a:normAutofit fontScale="85000" lnSpcReduction="20000"/>
          </a:bodyPr>
          <a:lstStyle/>
          <a:p>
            <a:pPr algn="ctr">
              <a:buNone/>
            </a:pPr>
            <a:r>
              <a:rPr lang="ru-RU" b="1" dirty="0" smtClean="0">
                <a:solidFill>
                  <a:srgbClr val="C00000"/>
                </a:solidFill>
                <a:latin typeface="Times New Roman" pitchFamily="18" charset="0"/>
                <a:cs typeface="Times New Roman" pitchFamily="18" charset="0"/>
              </a:rPr>
              <a:t>Рекомендации </a:t>
            </a:r>
          </a:p>
          <a:p>
            <a:pPr algn="ctr">
              <a:buNone/>
            </a:pPr>
            <a:r>
              <a:rPr lang="ru-RU" b="1" dirty="0" smtClean="0">
                <a:solidFill>
                  <a:srgbClr val="C00000"/>
                </a:solidFill>
                <a:latin typeface="Times New Roman" pitchFamily="18" charset="0"/>
                <a:cs typeface="Times New Roman" pitchFamily="18" charset="0"/>
              </a:rPr>
              <a:t>по совместной деятельности родителей с детьми</a:t>
            </a:r>
          </a:p>
          <a:p>
            <a:pPr algn="ctr">
              <a:buNone/>
            </a:pPr>
            <a:endParaRPr lang="ru-RU" b="1" dirty="0" smtClean="0"/>
          </a:p>
          <a:p>
            <a:r>
              <a:rPr lang="ru-RU" sz="2600" dirty="0" smtClean="0">
                <a:latin typeface="Times New Roman" pitchFamily="18" charset="0"/>
                <a:cs typeface="Times New Roman" pitchFamily="18" charset="0"/>
              </a:rPr>
              <a:t>сыграйте для ребенка какую-нибудь роль из его любимого произведения, пригласите ребенка присоединиться, но не настаивайте на его участии;</a:t>
            </a:r>
          </a:p>
          <a:p>
            <a:r>
              <a:rPr lang="ru-RU" sz="2600" dirty="0" smtClean="0">
                <a:latin typeface="Times New Roman" pitchFamily="18" charset="0"/>
                <a:cs typeface="Times New Roman" pitchFamily="18" charset="0"/>
              </a:rPr>
              <a:t>спойте вместе детскую песенку;</a:t>
            </a:r>
          </a:p>
          <a:p>
            <a:r>
              <a:rPr lang="ru-RU" sz="2600" dirty="0" smtClean="0">
                <a:latin typeface="Times New Roman" pitchFamily="18" charset="0"/>
                <a:cs typeface="Times New Roman" pitchFamily="18" charset="0"/>
              </a:rPr>
              <a:t>проговорите детские считалочки;</a:t>
            </a:r>
          </a:p>
          <a:p>
            <a:r>
              <a:rPr lang="ru-RU" sz="2600" dirty="0" smtClean="0">
                <a:latin typeface="Times New Roman" pitchFamily="18" charset="0"/>
                <a:cs typeface="Times New Roman" pitchFamily="18" charset="0"/>
              </a:rPr>
              <a:t>имитируйте вместе танцы животных (кенгуру, лягушки и других);</a:t>
            </a:r>
          </a:p>
          <a:p>
            <a:r>
              <a:rPr lang="ru-RU" sz="2600" dirty="0" smtClean="0">
                <a:latin typeface="Times New Roman" pitchFamily="18" charset="0"/>
                <a:cs typeface="Times New Roman" pitchFamily="18" charset="0"/>
              </a:rPr>
              <a:t>постройте вместе домик из песка или конструктора;</a:t>
            </a:r>
          </a:p>
          <a:p>
            <a:r>
              <a:rPr lang="ru-RU" sz="2600" dirty="0" smtClean="0">
                <a:latin typeface="Times New Roman" pitchFamily="18" charset="0"/>
                <a:cs typeface="Times New Roman" pitchFamily="18" charset="0"/>
              </a:rPr>
              <a:t>почитайте вместе книжки;</a:t>
            </a:r>
          </a:p>
          <a:p>
            <a:r>
              <a:rPr lang="ru-RU" sz="2600" dirty="0" smtClean="0">
                <a:latin typeface="Times New Roman" pitchFamily="18" charset="0"/>
                <a:cs typeface="Times New Roman" pitchFamily="18" charset="0"/>
              </a:rPr>
              <a:t>послушайте вместе аудиокассеты с записями детских произведений;</a:t>
            </a:r>
          </a:p>
          <a:p>
            <a:r>
              <a:rPr lang="ru-RU" sz="2600" dirty="0" smtClean="0">
                <a:latin typeface="Times New Roman" pitchFamily="18" charset="0"/>
                <a:cs typeface="Times New Roman" pitchFamily="18" charset="0"/>
              </a:rPr>
              <a:t>поиграйте в подвижную игру.</a:t>
            </a:r>
            <a:endParaRPr lang="ru-RU" sz="26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785786" y="1000108"/>
          <a:ext cx="7467600" cy="5468112"/>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370840">
                <a:tc>
                  <a:txBody>
                    <a:bodyPr/>
                    <a:lstStyle/>
                    <a:p>
                      <a:pPr algn="ctr">
                        <a:lnSpc>
                          <a:spcPct val="115000"/>
                        </a:lnSpc>
                        <a:spcAft>
                          <a:spcPts val="0"/>
                        </a:spcAft>
                      </a:pPr>
                      <a:r>
                        <a:rPr lang="ru-RU" sz="1200" b="1" i="1" dirty="0">
                          <a:solidFill>
                            <a:srgbClr val="0000FF"/>
                          </a:solidFill>
                          <a:latin typeface="Times New Roman"/>
                          <a:ea typeface="Times New Roman"/>
                        </a:rPr>
                        <a:t>ПРИЧИНА</a:t>
                      </a:r>
                      <a:endParaRPr lang="ru-RU" sz="1200" dirty="0">
                        <a:latin typeface="Times New Roman"/>
                        <a:ea typeface="Times New Roman"/>
                      </a:endParaRPr>
                    </a:p>
                  </a:txBody>
                  <a:tcPr marL="68580" marR="68580" marT="0" marB="0"/>
                </a:tc>
                <a:tc>
                  <a:txBody>
                    <a:bodyPr/>
                    <a:lstStyle/>
                    <a:p>
                      <a:pPr algn="ctr">
                        <a:lnSpc>
                          <a:spcPct val="115000"/>
                        </a:lnSpc>
                        <a:spcAft>
                          <a:spcPts val="0"/>
                        </a:spcAft>
                      </a:pPr>
                      <a:r>
                        <a:rPr lang="ru-RU" sz="1200" b="1" i="1">
                          <a:solidFill>
                            <a:srgbClr val="0000FF"/>
                          </a:solidFill>
                          <a:latin typeface="Times New Roman"/>
                          <a:ea typeface="Times New Roman"/>
                        </a:rPr>
                        <a:t>В ЧЕМ ПРОЯВЛЯЕТСЯ</a:t>
                      </a:r>
                      <a:endParaRPr lang="ru-RU" sz="1200">
                        <a:latin typeface="Times New Roman"/>
                        <a:ea typeface="Times New Roman"/>
                      </a:endParaRPr>
                    </a:p>
                  </a:txBody>
                  <a:tcPr marL="68580" marR="68580" marT="0" marB="0"/>
                </a:tc>
                <a:tc>
                  <a:txBody>
                    <a:bodyPr/>
                    <a:lstStyle/>
                    <a:p>
                      <a:pPr algn="ctr">
                        <a:lnSpc>
                          <a:spcPct val="115000"/>
                        </a:lnSpc>
                        <a:spcAft>
                          <a:spcPts val="0"/>
                        </a:spcAft>
                      </a:pPr>
                      <a:r>
                        <a:rPr lang="ru-RU" sz="1200" b="1" i="1">
                          <a:solidFill>
                            <a:srgbClr val="0000FF"/>
                          </a:solidFill>
                          <a:latin typeface="Times New Roman"/>
                          <a:ea typeface="Times New Roman"/>
                        </a:rPr>
                        <a:t>В ЧЕМ ОШИБКА РОДИТЕЛЕЙ</a:t>
                      </a:r>
                      <a:endParaRPr lang="ru-RU" sz="1200">
                        <a:latin typeface="Times New Roman"/>
                        <a:ea typeface="Times New Roman"/>
                      </a:endParaRPr>
                    </a:p>
                  </a:txBody>
                  <a:tcPr marL="68580" marR="68580" marT="0" marB="0"/>
                </a:tc>
                <a:tc>
                  <a:txBody>
                    <a:bodyPr/>
                    <a:lstStyle/>
                    <a:p>
                      <a:pPr algn="ctr">
                        <a:lnSpc>
                          <a:spcPct val="115000"/>
                        </a:lnSpc>
                        <a:spcAft>
                          <a:spcPts val="0"/>
                        </a:spcAft>
                      </a:pPr>
                      <a:r>
                        <a:rPr lang="ru-RU" sz="1200" b="1" i="1">
                          <a:solidFill>
                            <a:srgbClr val="0000FF"/>
                          </a:solidFill>
                          <a:latin typeface="Times New Roman"/>
                          <a:ea typeface="Times New Roman"/>
                        </a:rPr>
                        <a:t>ТАКТИКА РАЗРЕШЕНИЯ КОНКРЕТНОЙ СИТУАЦИИ</a:t>
                      </a:r>
                      <a:endParaRPr lang="ru-RU" sz="1200">
                        <a:latin typeface="Times New Roman"/>
                        <a:ea typeface="Times New Roman"/>
                      </a:endParaRPr>
                    </a:p>
                  </a:txBody>
                  <a:tcPr marL="68580" marR="68580" marT="0" marB="0"/>
                </a:tc>
                <a:tc>
                  <a:txBody>
                    <a:bodyPr/>
                    <a:lstStyle/>
                    <a:p>
                      <a:pPr algn="ctr">
                        <a:lnSpc>
                          <a:spcPct val="115000"/>
                        </a:lnSpc>
                        <a:spcAft>
                          <a:spcPts val="0"/>
                        </a:spcAft>
                      </a:pPr>
                      <a:r>
                        <a:rPr lang="ru-RU" sz="1200" b="1" i="1" dirty="0">
                          <a:solidFill>
                            <a:srgbClr val="0000FF"/>
                          </a:solidFill>
                          <a:latin typeface="Times New Roman"/>
                          <a:ea typeface="Times New Roman"/>
                        </a:rPr>
                        <a:t>СТРАТЕГИЯ ПОВЕДЕНИЯ РОДИТЕЛЕЙ В ЦЕЛОМ</a:t>
                      </a:r>
                      <a:endParaRPr lang="ru-RU" sz="1200" dirty="0">
                        <a:latin typeface="Times New Roman"/>
                        <a:ea typeface="Times New Roman"/>
                      </a:endParaRPr>
                    </a:p>
                  </a:txBody>
                  <a:tcPr marL="68580" marR="68580" marT="0" marB="0"/>
                </a:tc>
              </a:tr>
              <a:tr h="370840">
                <a:tc>
                  <a:txBody>
                    <a:bodyPr/>
                    <a:lstStyle/>
                    <a:p>
                      <a:pPr algn="ctr">
                        <a:lnSpc>
                          <a:spcPct val="115000"/>
                        </a:lnSpc>
                        <a:spcAft>
                          <a:spcPts val="0"/>
                        </a:spcAft>
                      </a:pPr>
                      <a:r>
                        <a:rPr lang="ru-RU" sz="1200" b="1" dirty="0">
                          <a:solidFill>
                            <a:srgbClr val="008000"/>
                          </a:solidFill>
                          <a:latin typeface="Times New Roman"/>
                          <a:ea typeface="Times New Roman"/>
                        </a:rPr>
                        <a:t>НЕДОСТАТОК ВНИМАНИЯ</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Ребенок назойливо пристает с бессмысленными вопросами</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Ребенку уделяется слишком мало внимания</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Спокойно обсудите с ним проступок и выскажете свое недовольство</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Выделите время в течение дня для общения</a:t>
                      </a:r>
                    </a:p>
                  </a:txBody>
                  <a:tcPr marL="68580" marR="68580" marT="0" marB="0"/>
                </a:tc>
              </a:tr>
              <a:tr h="370840">
                <a:tc>
                  <a:txBody>
                    <a:bodyPr/>
                    <a:lstStyle/>
                    <a:p>
                      <a:pPr algn="ctr">
                        <a:lnSpc>
                          <a:spcPct val="115000"/>
                        </a:lnSpc>
                        <a:spcAft>
                          <a:spcPts val="0"/>
                        </a:spcAft>
                      </a:pPr>
                      <a:r>
                        <a:rPr lang="ru-RU" sz="1200" b="1">
                          <a:solidFill>
                            <a:srgbClr val="008000"/>
                          </a:solidFill>
                          <a:latin typeface="Times New Roman"/>
                          <a:ea typeface="Times New Roman"/>
                        </a:rPr>
                        <a:t>БОРЬБА ЗА ВЛАСТЬ</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Ребенок часто спорит и проявляет упрямство (вредничает)</a:t>
                      </a:r>
                      <a:endParaRPr lang="ru-RU" sz="1200" dirty="0">
                        <a:latin typeface="Times New Roman"/>
                        <a:ea typeface="Times New Roman"/>
                      </a:endParaRPr>
                    </a:p>
                    <a:p>
                      <a:pPr algn="l">
                        <a:lnSpc>
                          <a:spcPct val="115000"/>
                        </a:lnSpc>
                        <a:spcAft>
                          <a:spcPts val="0"/>
                        </a:spcAft>
                      </a:pPr>
                      <a:r>
                        <a:rPr lang="ru-RU" sz="1200" b="1" i="1" dirty="0">
                          <a:latin typeface="Times New Roman"/>
                          <a:ea typeface="Times New Roman"/>
                        </a:rPr>
                        <a:t>Часто лжет</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Ребенка слишком контролируют (психологически давят)</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Уступите</a:t>
                      </a:r>
                      <a:endParaRPr lang="ru-RU" sz="1200">
                        <a:latin typeface="Times New Roman"/>
                        <a:ea typeface="Times New Roman"/>
                      </a:endParaRPr>
                    </a:p>
                    <a:p>
                      <a:pPr algn="l">
                        <a:lnSpc>
                          <a:spcPct val="115000"/>
                        </a:lnSpc>
                        <a:spcAft>
                          <a:spcPts val="0"/>
                        </a:spcAft>
                      </a:pPr>
                      <a:r>
                        <a:rPr lang="ru-RU" sz="1200" b="1" i="1">
                          <a:latin typeface="Times New Roman"/>
                          <a:ea typeface="Times New Roman"/>
                        </a:rPr>
                        <a:t>Попробуйте предложить компромисс</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Не пытайтесь его победить</a:t>
                      </a:r>
                      <a:endParaRPr lang="ru-RU" sz="1200">
                        <a:latin typeface="Times New Roman"/>
                        <a:ea typeface="Times New Roman"/>
                      </a:endParaRPr>
                    </a:p>
                    <a:p>
                      <a:pPr algn="l">
                        <a:lnSpc>
                          <a:spcPct val="115000"/>
                        </a:lnSpc>
                        <a:spcAft>
                          <a:spcPts val="0"/>
                        </a:spcAft>
                      </a:pPr>
                      <a:r>
                        <a:rPr lang="ru-RU" sz="1200" b="1" i="1">
                          <a:latin typeface="Times New Roman"/>
                          <a:ea typeface="Times New Roman"/>
                        </a:rPr>
                        <a:t>Предложите выбор</a:t>
                      </a:r>
                      <a:endParaRPr lang="ru-RU" sz="1200">
                        <a:latin typeface="Times New Roman"/>
                        <a:ea typeface="Times New Roman"/>
                      </a:endParaRPr>
                    </a:p>
                  </a:txBody>
                  <a:tcPr marL="68580" marR="68580" marT="0" marB="0"/>
                </a:tc>
              </a:tr>
              <a:tr h="370840">
                <a:tc>
                  <a:txBody>
                    <a:bodyPr/>
                    <a:lstStyle/>
                    <a:p>
                      <a:pPr algn="ctr">
                        <a:lnSpc>
                          <a:spcPct val="115000"/>
                        </a:lnSpc>
                        <a:spcAft>
                          <a:spcPts val="0"/>
                        </a:spcAft>
                      </a:pPr>
                      <a:r>
                        <a:rPr lang="ru-RU" sz="1200" b="1">
                          <a:solidFill>
                            <a:srgbClr val="008000"/>
                          </a:solidFill>
                          <a:latin typeface="Times New Roman"/>
                          <a:ea typeface="Times New Roman"/>
                        </a:rPr>
                        <a:t>МЕСТЬ</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Ребенок грубит</a:t>
                      </a:r>
                      <a:endParaRPr lang="ru-RU" sz="1200" dirty="0">
                        <a:latin typeface="Times New Roman"/>
                        <a:ea typeface="Times New Roman"/>
                      </a:endParaRPr>
                    </a:p>
                    <a:p>
                      <a:pPr algn="l">
                        <a:lnSpc>
                          <a:spcPct val="115000"/>
                        </a:lnSpc>
                        <a:spcAft>
                          <a:spcPts val="0"/>
                        </a:spcAft>
                      </a:pPr>
                      <a:r>
                        <a:rPr lang="ru-RU" sz="1200" b="1" i="1" dirty="0">
                          <a:latin typeface="Times New Roman"/>
                          <a:ea typeface="Times New Roman"/>
                        </a:rPr>
                        <a:t>Жесток по отношению к слабым</a:t>
                      </a:r>
                      <a:endParaRPr lang="ru-RU" sz="1200" dirty="0">
                        <a:latin typeface="Times New Roman"/>
                        <a:ea typeface="Times New Roman"/>
                      </a:endParaRPr>
                    </a:p>
                    <a:p>
                      <a:pPr algn="l">
                        <a:lnSpc>
                          <a:spcPct val="115000"/>
                        </a:lnSpc>
                        <a:spcAft>
                          <a:spcPts val="0"/>
                        </a:spcAft>
                      </a:pPr>
                      <a:r>
                        <a:rPr lang="ru-RU" sz="1200" b="1" i="1" dirty="0">
                          <a:latin typeface="Times New Roman"/>
                          <a:ea typeface="Times New Roman"/>
                        </a:rPr>
                        <a:t>Портит вещи</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Мелкое, незаметное унижение («отстань! </a:t>
                      </a:r>
                      <a:endParaRPr lang="ru-RU" sz="1200" dirty="0">
                        <a:latin typeface="Times New Roman"/>
                        <a:ea typeface="Times New Roman"/>
                      </a:endParaRPr>
                    </a:p>
                    <a:p>
                      <a:pPr algn="l">
                        <a:lnSpc>
                          <a:spcPct val="115000"/>
                        </a:lnSpc>
                        <a:spcAft>
                          <a:spcPts val="0"/>
                        </a:spcAft>
                      </a:pPr>
                      <a:r>
                        <a:rPr lang="ru-RU" sz="1200" b="1" i="1" dirty="0">
                          <a:latin typeface="Times New Roman"/>
                          <a:ea typeface="Times New Roman"/>
                        </a:rPr>
                        <a:t>Ты еще маленький!»)</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Проанализируйте, в чем кроется причина брошенного вызова</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Не мстите ему сами в ответ</a:t>
                      </a:r>
                      <a:endParaRPr lang="ru-RU" sz="1200">
                        <a:latin typeface="Times New Roman"/>
                        <a:ea typeface="Times New Roman"/>
                      </a:endParaRPr>
                    </a:p>
                    <a:p>
                      <a:pPr algn="l">
                        <a:lnSpc>
                          <a:spcPct val="115000"/>
                        </a:lnSpc>
                        <a:spcAft>
                          <a:spcPts val="0"/>
                        </a:spcAft>
                      </a:pPr>
                      <a:r>
                        <a:rPr lang="ru-RU" sz="1200" b="1" i="1">
                          <a:latin typeface="Times New Roman"/>
                          <a:ea typeface="Times New Roman"/>
                        </a:rPr>
                        <a:t>Старайтесь наладить контакт</a:t>
                      </a:r>
                      <a:endParaRPr lang="ru-RU" sz="1200">
                        <a:latin typeface="Times New Roman"/>
                        <a:ea typeface="Times New Roman"/>
                      </a:endParaRPr>
                    </a:p>
                  </a:txBody>
                  <a:tcPr marL="68580" marR="68580" marT="0" marB="0"/>
                </a:tc>
              </a:tr>
              <a:tr h="370840">
                <a:tc>
                  <a:txBody>
                    <a:bodyPr/>
                    <a:lstStyle/>
                    <a:p>
                      <a:pPr algn="ctr">
                        <a:lnSpc>
                          <a:spcPct val="115000"/>
                        </a:lnSpc>
                        <a:spcAft>
                          <a:spcPts val="0"/>
                        </a:spcAft>
                      </a:pPr>
                      <a:r>
                        <a:rPr lang="ru-RU" sz="1200" b="1" dirty="0">
                          <a:solidFill>
                            <a:srgbClr val="008000"/>
                          </a:solidFill>
                          <a:latin typeface="Times New Roman"/>
                          <a:ea typeface="Times New Roman"/>
                        </a:rPr>
                        <a:t>УКЛОНЕНИЕ</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a:latin typeface="Times New Roman"/>
                          <a:ea typeface="Times New Roman"/>
                        </a:rPr>
                        <a:t>Ребенок отказывается от любых предложений, ни в чем не хочет участвовать</a:t>
                      </a:r>
                      <a:endParaRPr lang="ru-RU" sz="120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Чрезмерная опека</a:t>
                      </a:r>
                      <a:endParaRPr lang="ru-RU" sz="1200" dirty="0">
                        <a:latin typeface="Times New Roman"/>
                        <a:ea typeface="Times New Roman"/>
                      </a:endParaRPr>
                    </a:p>
                    <a:p>
                      <a:pPr algn="l">
                        <a:lnSpc>
                          <a:spcPct val="115000"/>
                        </a:lnSpc>
                        <a:spcAft>
                          <a:spcPts val="0"/>
                        </a:spcAft>
                      </a:pPr>
                      <a:r>
                        <a:rPr lang="ru-RU" sz="1200" b="1" i="1" dirty="0" smtClean="0">
                          <a:latin typeface="Times New Roman"/>
                          <a:ea typeface="Times New Roman"/>
                        </a:rPr>
                        <a:t>Родители </a:t>
                      </a:r>
                      <a:r>
                        <a:rPr lang="ru-RU" sz="1200" b="1" i="1" dirty="0">
                          <a:latin typeface="Times New Roman"/>
                          <a:ea typeface="Times New Roman"/>
                        </a:rPr>
                        <a:t>делают все за ребенка</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Предложите компромиссное решение</a:t>
                      </a:r>
                      <a:endParaRPr lang="ru-RU" sz="1200" dirty="0">
                        <a:latin typeface="Times New Roman"/>
                        <a:ea typeface="Times New Roman"/>
                      </a:endParaRPr>
                    </a:p>
                  </a:txBody>
                  <a:tcPr marL="68580" marR="68580" marT="0" marB="0"/>
                </a:tc>
                <a:tc>
                  <a:txBody>
                    <a:bodyPr/>
                    <a:lstStyle/>
                    <a:p>
                      <a:pPr algn="l">
                        <a:lnSpc>
                          <a:spcPct val="115000"/>
                        </a:lnSpc>
                        <a:spcAft>
                          <a:spcPts val="0"/>
                        </a:spcAft>
                      </a:pPr>
                      <a:r>
                        <a:rPr lang="ru-RU" sz="1200" b="1" i="1" dirty="0">
                          <a:latin typeface="Times New Roman"/>
                          <a:ea typeface="Times New Roman"/>
                        </a:rPr>
                        <a:t>Поощряйте и хвалите ребенка на каждом этапе</a:t>
                      </a:r>
                      <a:endParaRPr lang="ru-RU" sz="1200" dirty="0">
                        <a:latin typeface="Times New Roman"/>
                        <a:ea typeface="Times New Roman"/>
                      </a:endParaRPr>
                    </a:p>
                  </a:txBody>
                  <a:tcPr marL="68580" marR="68580" marT="0" marB="0"/>
                </a:tc>
              </a:tr>
            </a:tbl>
          </a:graphicData>
        </a:graphic>
      </p:graphicFrame>
      <p:sp>
        <p:nvSpPr>
          <p:cNvPr id="5" name="Прямоугольник 4"/>
          <p:cNvSpPr/>
          <p:nvPr/>
        </p:nvSpPr>
        <p:spPr>
          <a:xfrm>
            <a:off x="714348" y="142852"/>
            <a:ext cx="7500990" cy="830997"/>
          </a:xfrm>
          <a:prstGeom prst="rect">
            <a:avLst/>
          </a:prstGeom>
        </p:spPr>
        <p:txBody>
          <a:bodyPr wrap="square">
            <a:spAutoFit/>
          </a:bodyPr>
          <a:lstStyle/>
          <a:p>
            <a:pPr algn="ctr"/>
            <a:r>
              <a:rPr lang="ru-RU" sz="2400" dirty="0" smtClean="0">
                <a:solidFill>
                  <a:srgbClr val="C00000"/>
                </a:solidFill>
                <a:latin typeface="Times New Roman" pitchFamily="18" charset="0"/>
                <a:cs typeface="Times New Roman" pitchFamily="18" charset="0"/>
              </a:rPr>
              <a:t>Причины </a:t>
            </a:r>
            <a:r>
              <a:rPr lang="ru-RU" sz="2400" dirty="0">
                <a:solidFill>
                  <a:srgbClr val="C00000"/>
                </a:solidFill>
                <a:latin typeface="Times New Roman" pitchFamily="18" charset="0"/>
                <a:cs typeface="Times New Roman" pitchFamily="18" charset="0"/>
              </a:rPr>
              <a:t>«плохого» поведения ребенка и </a:t>
            </a:r>
            <a:endParaRPr lang="ru-RU" sz="2400" dirty="0" smtClean="0">
              <a:solidFill>
                <a:srgbClr val="C00000"/>
              </a:solidFill>
              <a:latin typeface="Times New Roman" pitchFamily="18" charset="0"/>
              <a:cs typeface="Times New Roman" pitchFamily="18" charset="0"/>
            </a:endParaRPr>
          </a:p>
          <a:p>
            <a:pPr algn="ctr"/>
            <a:r>
              <a:rPr lang="ru-RU" sz="2400" dirty="0" smtClean="0">
                <a:solidFill>
                  <a:srgbClr val="C00000"/>
                </a:solidFill>
                <a:latin typeface="Times New Roman" pitchFamily="18" charset="0"/>
                <a:cs typeface="Times New Roman" pitchFamily="18" charset="0"/>
              </a:rPr>
              <a:t>стратегии </a:t>
            </a:r>
            <a:r>
              <a:rPr lang="ru-RU" sz="2400" dirty="0">
                <a:solidFill>
                  <a:srgbClr val="C00000"/>
                </a:solidFill>
                <a:latin typeface="Times New Roman" pitchFamily="18" charset="0"/>
                <a:cs typeface="Times New Roman" pitchFamily="18" charset="0"/>
              </a:rPr>
              <a:t>поведения родителей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71472" y="428604"/>
            <a:ext cx="7858180" cy="6000792"/>
          </a:xfrm>
        </p:spPr>
        <p:txBody>
          <a:bodyPr>
            <a:normAutofit fontScale="55000" lnSpcReduction="20000"/>
          </a:bodyPr>
          <a:lstStyle/>
          <a:p>
            <a:pPr algn="ctr">
              <a:buNone/>
            </a:pPr>
            <a:r>
              <a:rPr lang="ru-RU" sz="3800" dirty="0" smtClean="0">
                <a:solidFill>
                  <a:srgbClr val="C00000"/>
                </a:solidFill>
                <a:latin typeface="Times New Roman" pitchFamily="18" charset="0"/>
                <a:cs typeface="Times New Roman" pitchFamily="18" charset="0"/>
              </a:rPr>
              <a:t>Не наказывать? А что же делать? </a:t>
            </a:r>
          </a:p>
          <a:p>
            <a:pPr algn="ctr">
              <a:buNone/>
            </a:pPr>
            <a:endParaRPr lang="ru-RU" sz="3800"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Можно попробовать организовать все так, чтобы ребенка не было причин наказывать. Но если все же не получается и возникают конфликты, существуют проверенные методы воздействия, не связанные ни с насилием, ни с манипуляцией.</a:t>
            </a:r>
          </a:p>
          <a:p>
            <a:pPr lvl="0"/>
            <a:r>
              <a:rPr lang="ru-RU" dirty="0" smtClean="0">
                <a:latin typeface="Times New Roman" pitchFamily="18" charset="0"/>
                <a:cs typeface="Times New Roman" pitchFamily="18" charset="0"/>
              </a:rPr>
              <a:t>Если ребенок отказывается что- то делать (например, вы попросили его убрать в детской), скажите ему, что тогда вам придется делать это самой и вы не успеете почитать ему книжку.</a:t>
            </a:r>
          </a:p>
          <a:p>
            <a:pPr lvl="0"/>
            <a:r>
              <a:rPr lang="ru-RU" dirty="0" smtClean="0">
                <a:latin typeface="Times New Roman" pitchFamily="18" charset="0"/>
                <a:cs typeface="Times New Roman" pitchFamily="18" charset="0"/>
              </a:rPr>
              <a:t>Если ребенок сделал что- то не так, поговорите с ним по душам: вспомните детство и расскажите историю о том, что совершили такую же ошибку, а потом раскаялись и исправились (тогда ребенку проще признавать свою ошибку,  не боясь при этом наказания)</a:t>
            </a:r>
          </a:p>
          <a:p>
            <a:pPr lvl="0"/>
            <a:r>
              <a:rPr lang="ru-RU" dirty="0" smtClean="0">
                <a:latin typeface="Times New Roman" pitchFamily="18" charset="0"/>
                <a:cs typeface="Times New Roman" pitchFamily="18" charset="0"/>
              </a:rPr>
              <a:t>Используйте метод тайм- аута. Суть его состоит в том, что в решающий момент (драка, истерика, капризы) ребенок без всяких криков и понуканий выводится (или выносится) из эпицентра событий и изолируется на некоторое время в другом помещении. Время тайм- аута (то есть паузы) зависит от возраста ребенка: считается, что оставлять ребенка одного следует из расчета «одна минута на один год жизни ». Главное, чтобы он не воспринимал это как наказание.</a:t>
            </a:r>
          </a:p>
          <a:p>
            <a:pPr lvl="0"/>
            <a:r>
              <a:rPr lang="ru-RU" dirty="0" smtClean="0">
                <a:latin typeface="Times New Roman" pitchFamily="18" charset="0"/>
                <a:cs typeface="Times New Roman" pitchFamily="18" charset="0"/>
              </a:rPr>
              <a:t>В конце концов вы можете «обидеться» на ребенка и на некоторое время лишить его обычного, весьма приятного для него общения, оставив только необходимый «официоз». Главное, чтобы ребенок за это время не разуверился в вашей любви. </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57</TotalTime>
  <Words>666</Words>
  <Application>Microsoft Office PowerPoint</Application>
  <PresentationFormat>Экран (4:3)</PresentationFormat>
  <Paragraphs>58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Солнцестояние</vt:lpstr>
      <vt:lpstr>Родительское собрание в старшей группе «Солнышко» МБДОУ «Детский сад «Радуга»  Секреты психологического здоровья </vt:lpstr>
      <vt:lpstr>Слайд 2</vt:lpstr>
      <vt:lpstr>Слайд 3</vt:lpstr>
      <vt:lpstr>Слайд 4</vt:lpstr>
      <vt:lpstr>Слайд 5</vt:lpstr>
      <vt:lpstr>Слайд 6</vt:lpstr>
      <vt:lpstr>Слайд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Секреты психологического здоровья</dc:title>
  <dc:creator>Admin</dc:creator>
  <cp:lastModifiedBy>Admin</cp:lastModifiedBy>
  <cp:revision>8</cp:revision>
  <dcterms:created xsi:type="dcterms:W3CDTF">2013-11-28T18:49:58Z</dcterms:created>
  <dcterms:modified xsi:type="dcterms:W3CDTF">2016-02-04T19:17:42Z</dcterms:modified>
</cp:coreProperties>
</file>