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3" r:id="rId9"/>
    <p:sldId id="264" r:id="rId10"/>
    <p:sldId id="265" r:id="rId11"/>
    <p:sldId id="266" r:id="rId12"/>
    <p:sldId id="269" r:id="rId13"/>
    <p:sldId id="285" r:id="rId14"/>
    <p:sldId id="271" r:id="rId15"/>
    <p:sldId id="287" r:id="rId16"/>
    <p:sldId id="286" r:id="rId17"/>
    <p:sldId id="270" r:id="rId18"/>
    <p:sldId id="267" r:id="rId19"/>
    <p:sldId id="274" r:id="rId20"/>
    <p:sldId id="275" r:id="rId21"/>
    <p:sldId id="276" r:id="rId22"/>
    <p:sldId id="280" r:id="rId23"/>
    <p:sldId id="282" r:id="rId24"/>
    <p:sldId id="281" r:id="rId25"/>
    <p:sldId id="28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23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D1DA41A-2EAA-4D7E-8336-6584A6B520C3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0E8827F-3D95-42E2-9FFC-8AC147118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75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886107-9F1E-452C-82AC-3CD5A8082F21}" type="slidenum">
              <a:rPr lang="ru-RU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80334-AD1F-4B98-98ED-0C0D7108E492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35F92-8FFF-41C8-8337-8C458F3FF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79175-CF30-4104-8560-CD65291767BF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A9FD8-99BC-43B1-911F-702C01B08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D0F0A-6D2B-40B0-B31F-0E14029B559B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90868-E74A-4F8F-9642-C1E048B68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71538" y="2674938"/>
            <a:ext cx="3627437" cy="1649412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51375" y="2674938"/>
            <a:ext cx="3629025" cy="1649412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871538" y="4476750"/>
            <a:ext cx="3627437" cy="164941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1375" y="4476750"/>
            <a:ext cx="3629025" cy="164941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B21D0-EB8B-461E-823C-D11420C8EF40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C7ED2-FEE1-42C2-837B-E6AE98C7A6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20C12-145E-4893-908F-7C533F76CADB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3A32D-B57E-45A8-B779-2D3949FF4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71538" y="2674938"/>
            <a:ext cx="7408862" cy="34512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16B31-323B-4F49-BE20-A94A64757E8F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6E9F6-70D7-451A-976F-00A511939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7C923-A25F-4143-BC9E-E4DA76DBDEC0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7EDC5-D72B-4045-8FFF-0C1FCC1F29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3D08F-E302-4FC4-B1E2-9EBCF2369576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66004-526D-447A-9180-A92CB43A6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5AEF2-5C7E-41B1-BBA3-2E741D0B332C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DFEE0-E77A-479F-A0F9-16034E1EC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A3EA5-FD4B-4E8A-8777-64A6D3792816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AF28C-0A26-4EF5-8909-487393DFC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9C8F2-EF45-4E29-8ABA-971E16F84530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49B7F-80DA-48A1-9FAF-A1800EEDF3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A9C68-CD29-4ABB-901F-2E90654D655E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8E8B4-2055-4322-A418-1AF6DC113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7A7F9-E6E5-4437-966E-25019BECC5FB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64A6B-436D-4FD8-8CE5-3363667E3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29E2C-F62D-4B16-8FC6-EDAD3BC8E08F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163EF-BBD3-4529-9B4D-B80F20F1B9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72582-51E6-403E-B8CE-135B39C6F49A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842D1-E2D1-4120-B643-719BCA7C2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4C7AACE-A648-49CB-9E37-292F31BB080F}" type="datetimeFigureOut">
              <a:rPr lang="ru-RU"/>
              <a:pPr>
                <a:defRPr/>
              </a:pPr>
              <a:t>02.02.2016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2520A3D-78F0-457D-B882-00F8201FB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7" r:id="rId3"/>
    <p:sldLayoutId id="2147483674" r:id="rId4"/>
    <p:sldLayoutId id="2147483673" r:id="rId5"/>
    <p:sldLayoutId id="2147483672" r:id="rId6"/>
    <p:sldLayoutId id="2147483678" r:id="rId7"/>
    <p:sldLayoutId id="2147483679" r:id="rId8"/>
    <p:sldLayoutId id="2147483680" r:id="rId9"/>
    <p:sldLayoutId id="2147483671" r:id="rId10"/>
    <p:sldLayoutId id="2147483681" r:id="rId11"/>
    <p:sldLayoutId id="2147483670" r:id="rId12"/>
    <p:sldLayoutId id="2147483669" r:id="rId13"/>
    <p:sldLayoutId id="2147483668" r:id="rId14"/>
    <p:sldLayoutId id="214748366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i="1" dirty="0" smtClean="0">
                <a:solidFill>
                  <a:schemeClr val="bg1"/>
                </a:solidFill>
                <a:latin typeface="Cambria" pitchFamily="18" charset="0"/>
              </a:rPr>
              <a:t>КОГНИТИВНЫЕ И ЛИЧНОСТНЫЕ ФАКТОРЫ ПОНИМАНИЯ УЧИТЕЛЕМ ОБРАЗОВАТЕЛЬНЫХ  ПОТРЕБНОСТЕЙ ОБУЧАЮЩИХСЯ В НАЧАЛЬНОЙ ШКОЛЕ</a:t>
            </a:r>
            <a:endParaRPr lang="ru-RU" sz="4000" dirty="0" smtClean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4663" y="4005263"/>
            <a:ext cx="4424362" cy="1944687"/>
          </a:xfrm>
        </p:spPr>
        <p:txBody>
          <a:bodyPr rtlCol="0">
            <a:normAutofit lnSpcReduction="10000"/>
          </a:bodyPr>
          <a:lstStyle/>
          <a:p>
            <a:pPr algn="l" defTabSz="457200" eaLnBrk="1" hangingPunct="1">
              <a:lnSpc>
                <a:spcPct val="80000"/>
              </a:lnSpc>
              <a:spcBef>
                <a:spcPts val="1000"/>
              </a:spcBef>
              <a:buClr>
                <a:srgbClr val="0B5395"/>
              </a:buClr>
              <a:buSzPct val="80000"/>
              <a:defRPr/>
            </a:pPr>
            <a:r>
              <a:rPr lang="ru-RU" b="1" i="1" dirty="0">
                <a:solidFill>
                  <a:srgbClr val="292934"/>
                </a:solidFill>
                <a:latin typeface="Cambria"/>
              </a:rPr>
              <a:t>Выполнила: </a:t>
            </a:r>
            <a:r>
              <a:rPr lang="ru-RU" i="1" dirty="0">
                <a:solidFill>
                  <a:srgbClr val="292934"/>
                </a:solidFill>
                <a:latin typeface="Cambria"/>
              </a:rPr>
              <a:t>магистрант 2 курса факультета «Педагогическая психология» КГУ  им. К.Э. Циолковского                                        Маркина Людмила Александровна</a:t>
            </a:r>
          </a:p>
          <a:p>
            <a:pPr algn="l" defTabSz="457200" eaLnBrk="1" hangingPunct="1">
              <a:lnSpc>
                <a:spcPct val="80000"/>
              </a:lnSpc>
              <a:buClr>
                <a:srgbClr val="93A299"/>
              </a:buClr>
              <a:buSzPct val="85000"/>
              <a:defRPr/>
            </a:pPr>
            <a:r>
              <a:rPr lang="ru-RU" b="1" i="1" dirty="0">
                <a:solidFill>
                  <a:srgbClr val="292934"/>
                </a:solidFill>
                <a:latin typeface="Cambria"/>
              </a:rPr>
              <a:t>Научный руководитель</a:t>
            </a:r>
            <a:r>
              <a:rPr lang="ru-RU" i="1" dirty="0">
                <a:solidFill>
                  <a:srgbClr val="292934"/>
                </a:solidFill>
                <a:latin typeface="Cambria"/>
              </a:rPr>
              <a:t>: доктор психол. наук, профессор </a:t>
            </a:r>
            <a:r>
              <a:rPr lang="ru-RU" i="1" dirty="0" smtClean="0">
                <a:solidFill>
                  <a:srgbClr val="292934"/>
                </a:solidFill>
                <a:latin typeface="Cambria"/>
              </a:rPr>
              <a:t>Горбачёва </a:t>
            </a:r>
            <a:r>
              <a:rPr lang="ru-RU" i="1" dirty="0">
                <a:solidFill>
                  <a:srgbClr val="292934"/>
                </a:solidFill>
                <a:latin typeface="Cambria"/>
              </a:rPr>
              <a:t>Елена Игоревна</a:t>
            </a:r>
          </a:p>
          <a:p>
            <a:pPr algn="l" defTabSz="457200" eaLnBrk="1" hangingPunct="1">
              <a:lnSpc>
                <a:spcPct val="80000"/>
              </a:lnSpc>
              <a:spcBef>
                <a:spcPts val="1000"/>
              </a:spcBef>
              <a:buClr>
                <a:srgbClr val="0B5395"/>
              </a:buClr>
              <a:buSzPct val="80000"/>
              <a:defRPr/>
            </a:pPr>
            <a:endParaRPr lang="ru-RU" i="1" dirty="0">
              <a:solidFill>
                <a:srgbClr val="292934"/>
              </a:solidFill>
              <a:latin typeface="Trebuchet MS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2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252538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Cambria" pitchFamily="18" charset="0"/>
                <a:cs typeface="Arial" charset="0"/>
              </a:rPr>
              <a:t>Теоретико-методологическая основа исследования</a:t>
            </a:r>
            <a:endParaRPr lang="ru-RU" sz="3200" b="1" smtClean="0">
              <a:latin typeface="Cambria" pitchFamily="18" charset="0"/>
            </a:endParaRPr>
          </a:p>
        </p:txBody>
      </p:sp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468313" y="1412875"/>
            <a:ext cx="8316912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tx2"/>
                </a:solidFill>
                <a:latin typeface="Cambria" pitchFamily="18" charset="0"/>
              </a:rPr>
              <a:t>В основе исследования лежат положения личностно-ориентированного развивающего подхода в образовании  (В.И. Слободчиков, И.С. Якиманская) об обеспечении развития каждого ребенка с учетом его личностных особенностей и личностного профиля; теоретические положения системно-деятельностного подхода (Л.С. Выгодский, А.Н. Леонтьев, Д.Б. Эльконин, П.Я. Гальперин), раскрывающих структуру учебной деятельности  с учетом общих закономерностей возрастного развития детей.</a:t>
            </a:r>
            <a:endParaRPr lang="ru-RU" sz="2400">
              <a:solidFill>
                <a:schemeClr val="tx2"/>
              </a:solidFill>
              <a:latin typeface="Cambria" pitchFamily="18" charset="0"/>
            </a:endParaRPr>
          </a:p>
          <a:p>
            <a:endParaRPr lang="ru-RU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Объект 1"/>
          <p:cNvSpPr>
            <a:spLocks noGrp="1"/>
          </p:cNvSpPr>
          <p:nvPr>
            <p:ph idx="1"/>
          </p:nvPr>
        </p:nvSpPr>
        <p:spPr>
          <a:xfrm>
            <a:off x="684213" y="2349500"/>
            <a:ext cx="8208962" cy="2879725"/>
          </a:xfrm>
        </p:spPr>
        <p:txBody>
          <a:bodyPr/>
          <a:lstStyle/>
          <a:p>
            <a:pPr marL="0" indent="0" eaLnBrk="1" hangingPunct="1">
              <a:buFont typeface="Symbol" pitchFamily="18" charset="2"/>
              <a:buNone/>
            </a:pPr>
            <a:r>
              <a:rPr lang="ru-RU" sz="3200" smtClean="0">
                <a:latin typeface="Cambria" pitchFamily="18" charset="0"/>
              </a:rPr>
              <a:t>Совокупность субъективных ожиданий обучающегося в отношении его предметной направленности, предпочитаемых способов  работы на уроке, стилей научения,  характера  атрибуции успеха/неуспеха и мотивации. </a:t>
            </a:r>
          </a:p>
          <a:p>
            <a:pPr marL="0" indent="0" eaLnBrk="1" hangingPunct="1"/>
            <a:endParaRPr lang="ru-RU" sz="3200" smtClean="0">
              <a:latin typeface="Cambria" pitchFamily="18" charset="0"/>
            </a:endParaRPr>
          </a:p>
        </p:txBody>
      </p:sp>
      <p:sp>
        <p:nvSpPr>
          <p:cNvPr id="6144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latin typeface="Cambria" pitchFamily="18" charset="0"/>
              </a:rPr>
              <a:t>Образовательные потребности обучающихся начальной школы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sz="quarter"/>
          </p:nvPr>
        </p:nvSpPr>
        <p:spPr>
          <a:xfrm>
            <a:off x="265113" y="0"/>
            <a:ext cx="8878887" cy="1252538"/>
          </a:xfrm>
        </p:spPr>
        <p:txBody>
          <a:bodyPr/>
          <a:lstStyle/>
          <a:p>
            <a:r>
              <a:rPr lang="ru-RU" sz="2400" smtClean="0">
                <a:latin typeface="Cambria" pitchFamily="18" charset="0"/>
              </a:rPr>
              <a:t>Особенности образовательных потребностей обучающихся начальной школы (мотивационные характеристики).</a:t>
            </a:r>
          </a:p>
        </p:txBody>
      </p:sp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0" y="4443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0" y="4443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2" name="Rectangle 9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3" name="Rectangle 10"/>
          <p:cNvSpPr>
            <a:spLocks noChangeArrowheads="1"/>
          </p:cNvSpPr>
          <p:nvPr/>
        </p:nvSpPr>
        <p:spPr bwMode="auto">
          <a:xfrm>
            <a:off x="0" y="442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04" name="Диаграмма 11"/>
          <p:cNvGraphicFramePr>
            <a:graphicFrameLocks/>
          </p:cNvGraphicFramePr>
          <p:nvPr/>
        </p:nvGraphicFramePr>
        <p:xfrm>
          <a:off x="684213" y="1268413"/>
          <a:ext cx="7848600" cy="1584325"/>
        </p:xfrm>
        <a:graphic>
          <a:graphicData uri="http://schemas.openxmlformats.org/presentationml/2006/ole">
            <p:oleObj spid="_x0000_s29704" r:id="rId3" imgW="7852329" imgH="1585097" progId="Excel.Chart.8">
              <p:embed/>
            </p:oleObj>
          </a:graphicData>
        </a:graphic>
      </p:graphicFrame>
      <p:graphicFrame>
        <p:nvGraphicFramePr>
          <p:cNvPr id="29705" name="Диаграмма 12"/>
          <p:cNvGraphicFramePr>
            <a:graphicFrameLocks/>
          </p:cNvGraphicFramePr>
          <p:nvPr/>
        </p:nvGraphicFramePr>
        <p:xfrm>
          <a:off x="684213" y="2852738"/>
          <a:ext cx="7848600" cy="1819275"/>
        </p:xfrm>
        <a:graphic>
          <a:graphicData uri="http://schemas.openxmlformats.org/presentationml/2006/ole">
            <p:oleObj spid="_x0000_s29705" r:id="rId4" imgW="7852329" imgH="1816765" progId="Excel.Chart.8">
              <p:embed/>
            </p:oleObj>
          </a:graphicData>
        </a:graphic>
      </p:graphicFrame>
      <p:graphicFrame>
        <p:nvGraphicFramePr>
          <p:cNvPr id="29706" name="Диаграмма 13"/>
          <p:cNvGraphicFramePr>
            <a:graphicFrameLocks/>
          </p:cNvGraphicFramePr>
          <p:nvPr/>
        </p:nvGraphicFramePr>
        <p:xfrm>
          <a:off x="719138" y="4724400"/>
          <a:ext cx="7705725" cy="1808163"/>
        </p:xfrm>
        <a:graphic>
          <a:graphicData uri="http://schemas.openxmlformats.org/presentationml/2006/ole">
            <p:oleObj spid="_x0000_s29706" r:id="rId5" imgW="7706012" imgH="1810669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 sz="quarter" idx="4294967295"/>
          </p:nvPr>
        </p:nvSpPr>
        <p:spPr>
          <a:xfrm>
            <a:off x="250825" y="188913"/>
            <a:ext cx="8686800" cy="1252537"/>
          </a:xfrm>
        </p:spPr>
        <p:txBody>
          <a:bodyPr/>
          <a:lstStyle/>
          <a:p>
            <a:r>
              <a:rPr lang="ru-RU" sz="2400" smtClean="0">
                <a:latin typeface="Cambria" pitchFamily="18" charset="0"/>
              </a:rPr>
              <a:t>Особенности образовательных потребностей обучающихся начальной школы (стилевые характеристики).</a:t>
            </a:r>
          </a:p>
        </p:txBody>
      </p:sp>
      <p:sp>
        <p:nvSpPr>
          <p:cNvPr id="30722" name="Rectangle 5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3" name="Rectangle 6"/>
          <p:cNvSpPr>
            <a:spLocks noChangeArrowheads="1"/>
          </p:cNvSpPr>
          <p:nvPr/>
        </p:nvSpPr>
        <p:spPr bwMode="auto">
          <a:xfrm>
            <a:off x="0" y="4443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4" name="Rectangle 8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5" name="Rectangle 9"/>
          <p:cNvSpPr>
            <a:spLocks noChangeArrowheads="1"/>
          </p:cNvSpPr>
          <p:nvPr/>
        </p:nvSpPr>
        <p:spPr bwMode="auto">
          <a:xfrm>
            <a:off x="0" y="4443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6" name="Rectangle 11"/>
          <p:cNvSpPr>
            <a:spLocks noChangeArrowheads="1"/>
          </p:cNvSpPr>
          <p:nvPr/>
        </p:nvSpPr>
        <p:spPr bwMode="auto">
          <a:xfrm>
            <a:off x="0" y="2420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7" name="Rectangle 12"/>
          <p:cNvSpPr>
            <a:spLocks noChangeArrowheads="1"/>
          </p:cNvSpPr>
          <p:nvPr/>
        </p:nvSpPr>
        <p:spPr bwMode="auto">
          <a:xfrm>
            <a:off x="0" y="4443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28" name="Диаграмма 11"/>
          <p:cNvGraphicFramePr>
            <a:graphicFrameLocks/>
          </p:cNvGraphicFramePr>
          <p:nvPr/>
        </p:nvGraphicFramePr>
        <p:xfrm>
          <a:off x="715963" y="1341438"/>
          <a:ext cx="7712075" cy="1511300"/>
        </p:xfrm>
        <a:graphic>
          <a:graphicData uri="http://schemas.openxmlformats.org/presentationml/2006/ole">
            <p:oleObj spid="_x0000_s30728" r:id="rId3" imgW="7718205" imgH="1511939" progId="Excel.Chart.8">
              <p:embed/>
            </p:oleObj>
          </a:graphicData>
        </a:graphic>
      </p:graphicFrame>
      <p:graphicFrame>
        <p:nvGraphicFramePr>
          <p:cNvPr id="30729" name="Диаграмма 12"/>
          <p:cNvGraphicFramePr>
            <a:graphicFrameLocks/>
          </p:cNvGraphicFramePr>
          <p:nvPr/>
        </p:nvGraphicFramePr>
        <p:xfrm>
          <a:off x="792163" y="2924175"/>
          <a:ext cx="7559675" cy="1800225"/>
        </p:xfrm>
        <a:graphic>
          <a:graphicData uri="http://schemas.openxmlformats.org/presentationml/2006/ole">
            <p:oleObj spid="_x0000_s30729" r:id="rId4" imgW="7559695" imgH="1798476" progId="Excel.Chart.8">
              <p:embed/>
            </p:oleObj>
          </a:graphicData>
        </a:graphic>
      </p:graphicFrame>
      <p:graphicFrame>
        <p:nvGraphicFramePr>
          <p:cNvPr id="30730" name="Диаграмма 13"/>
          <p:cNvGraphicFramePr>
            <a:graphicFrameLocks/>
          </p:cNvGraphicFramePr>
          <p:nvPr/>
        </p:nvGraphicFramePr>
        <p:xfrm>
          <a:off x="755650" y="4581525"/>
          <a:ext cx="7632700" cy="1809750"/>
        </p:xfrm>
        <a:graphic>
          <a:graphicData uri="http://schemas.openxmlformats.org/presentationml/2006/ole">
            <p:oleObj spid="_x0000_s30730" r:id="rId5" imgW="7632854" imgH="1810669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 sz="quarter"/>
          </p:nvPr>
        </p:nvSpPr>
        <p:spPr>
          <a:xfrm>
            <a:off x="457200" y="338138"/>
            <a:ext cx="8229600" cy="787400"/>
          </a:xfrm>
        </p:spPr>
        <p:txBody>
          <a:bodyPr/>
          <a:lstStyle/>
          <a:p>
            <a:r>
              <a:rPr lang="ru-RU" sz="3200" smtClean="0">
                <a:latin typeface="Cambria" pitchFamily="18" charset="0"/>
              </a:rPr>
              <a:t>Особенности образовательных потребностей обучающихся</a:t>
            </a:r>
          </a:p>
        </p:txBody>
      </p:sp>
      <p:graphicFrame>
        <p:nvGraphicFramePr>
          <p:cNvPr id="31746" name="Диаграмма 2"/>
          <p:cNvGraphicFramePr>
            <a:graphicFrameLocks/>
          </p:cNvGraphicFramePr>
          <p:nvPr/>
        </p:nvGraphicFramePr>
        <p:xfrm>
          <a:off x="611188" y="1484313"/>
          <a:ext cx="8137525" cy="1439862"/>
        </p:xfrm>
        <a:graphic>
          <a:graphicData uri="http://schemas.openxmlformats.org/presentationml/2006/ole">
            <p:oleObj spid="_x0000_s31746" r:id="rId3" imgW="8138865" imgH="1438781" progId="Excel.Chart.8">
              <p:embed/>
            </p:oleObj>
          </a:graphicData>
        </a:graphic>
      </p:graphicFrame>
      <p:graphicFrame>
        <p:nvGraphicFramePr>
          <p:cNvPr id="31747" name="Диаграмма 3"/>
          <p:cNvGraphicFramePr>
            <a:graphicFrameLocks/>
          </p:cNvGraphicFramePr>
          <p:nvPr/>
        </p:nvGraphicFramePr>
        <p:xfrm>
          <a:off x="468313" y="2997200"/>
          <a:ext cx="8315325" cy="1727200"/>
        </p:xfrm>
        <a:graphic>
          <a:graphicData uri="http://schemas.openxmlformats.org/presentationml/2006/ole">
            <p:oleObj spid="_x0000_s31747" r:id="rId4" imgW="8315665" imgH="1725318" progId="Excel.Chart.8">
              <p:embed/>
            </p:oleObj>
          </a:graphicData>
        </a:graphic>
      </p:graphicFrame>
      <p:graphicFrame>
        <p:nvGraphicFramePr>
          <p:cNvPr id="31748" name="Диаграмма 4"/>
          <p:cNvGraphicFramePr>
            <a:graphicFrameLocks/>
          </p:cNvGraphicFramePr>
          <p:nvPr/>
        </p:nvGraphicFramePr>
        <p:xfrm>
          <a:off x="468313" y="4724400"/>
          <a:ext cx="8351837" cy="1847850"/>
        </p:xfrm>
        <a:graphic>
          <a:graphicData uri="http://schemas.openxmlformats.org/presentationml/2006/ole">
            <p:oleObj spid="_x0000_s31748" r:id="rId5" imgW="8352244" imgH="1847248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1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92163"/>
          </a:xfrm>
        </p:spPr>
        <p:txBody>
          <a:bodyPr/>
          <a:lstStyle/>
          <a:p>
            <a:r>
              <a:rPr lang="ru-RU" sz="3200" smtClean="0">
                <a:latin typeface="Cambria" pitchFamily="18" charset="0"/>
              </a:rPr>
              <a:t>Когнитивные и личностные характеристики учителей</a:t>
            </a:r>
          </a:p>
        </p:txBody>
      </p:sp>
      <p:sp>
        <p:nvSpPr>
          <p:cNvPr id="58382" name="Rectangle 5"/>
          <p:cNvSpPr>
            <a:spLocks noChangeArrowheads="1"/>
          </p:cNvSpPr>
          <p:nvPr/>
        </p:nvSpPr>
        <p:spPr bwMode="auto">
          <a:xfrm>
            <a:off x="0" y="2662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8383" name="Rectangle 6"/>
          <p:cNvSpPr>
            <a:spLocks noChangeArrowheads="1"/>
          </p:cNvSpPr>
          <p:nvPr/>
        </p:nvSpPr>
        <p:spPr bwMode="auto">
          <a:xfrm>
            <a:off x="0" y="4195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8384" name="Rectangle 8"/>
          <p:cNvSpPr>
            <a:spLocks noChangeArrowheads="1"/>
          </p:cNvSpPr>
          <p:nvPr/>
        </p:nvSpPr>
        <p:spPr bwMode="auto">
          <a:xfrm>
            <a:off x="0" y="2662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8385" name="Rectangle 9"/>
          <p:cNvSpPr>
            <a:spLocks noChangeArrowheads="1"/>
          </p:cNvSpPr>
          <p:nvPr/>
        </p:nvSpPr>
        <p:spPr bwMode="auto">
          <a:xfrm>
            <a:off x="0" y="4195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8386" name="Rectangle 11"/>
          <p:cNvSpPr>
            <a:spLocks noChangeArrowheads="1"/>
          </p:cNvSpPr>
          <p:nvPr/>
        </p:nvSpPr>
        <p:spPr bwMode="auto">
          <a:xfrm>
            <a:off x="0" y="2662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8380" name="Object 12"/>
          <p:cNvGraphicFramePr>
            <a:graphicFrameLocks/>
          </p:cNvGraphicFramePr>
          <p:nvPr/>
        </p:nvGraphicFramePr>
        <p:xfrm>
          <a:off x="755650" y="4868863"/>
          <a:ext cx="7920038" cy="1533525"/>
        </p:xfrm>
        <a:graphic>
          <a:graphicData uri="http://schemas.openxmlformats.org/presentationml/2006/ole">
            <p:oleObj spid="_x0000_s58380" name="Диаграмма" r:id="rId3" imgW="5553937" imgH="1530229" progId="Excel.Sheet.8">
              <p:embed/>
            </p:oleObj>
          </a:graphicData>
        </a:graphic>
      </p:graphicFrame>
      <p:sp>
        <p:nvSpPr>
          <p:cNvPr id="58387" name="Rectangle 12"/>
          <p:cNvSpPr>
            <a:spLocks noChangeArrowheads="1"/>
          </p:cNvSpPr>
          <p:nvPr/>
        </p:nvSpPr>
        <p:spPr bwMode="auto">
          <a:xfrm>
            <a:off x="0" y="4195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8388" name="Диаграмма 11"/>
          <p:cNvGraphicFramePr>
            <a:graphicFrameLocks/>
          </p:cNvGraphicFramePr>
          <p:nvPr/>
        </p:nvGraphicFramePr>
        <p:xfrm>
          <a:off x="755650" y="1412875"/>
          <a:ext cx="7848600" cy="1511300"/>
        </p:xfrm>
        <a:graphic>
          <a:graphicData uri="http://schemas.openxmlformats.org/presentationml/2006/ole">
            <p:oleObj spid="_x0000_s58388" r:id="rId4" imgW="7846232" imgH="1511939" progId="Excel.Chart.8">
              <p:embed/>
            </p:oleObj>
          </a:graphicData>
        </a:graphic>
      </p:graphicFrame>
      <p:graphicFrame>
        <p:nvGraphicFramePr>
          <p:cNvPr id="58389" name="Диаграмма 12"/>
          <p:cNvGraphicFramePr>
            <a:graphicFrameLocks/>
          </p:cNvGraphicFramePr>
          <p:nvPr/>
        </p:nvGraphicFramePr>
        <p:xfrm>
          <a:off x="755650" y="3068638"/>
          <a:ext cx="7848600" cy="1524000"/>
        </p:xfrm>
        <a:graphic>
          <a:graphicData uri="http://schemas.openxmlformats.org/presentationml/2006/ole">
            <p:oleObj spid="_x0000_s58389" r:id="rId5" imgW="7846232" imgH="1524132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649287"/>
          </a:xfrm>
        </p:spPr>
        <p:txBody>
          <a:bodyPr/>
          <a:lstStyle/>
          <a:p>
            <a:r>
              <a:rPr lang="ru-RU" sz="2800" smtClean="0">
                <a:latin typeface="Cambria" pitchFamily="18" charset="0"/>
              </a:rPr>
              <a:t>Личностные характеристики учителя</a:t>
            </a:r>
            <a:r>
              <a:rPr lang="ru-RU" sz="3600" smtClean="0"/>
              <a:t> </a:t>
            </a:r>
          </a:p>
        </p:txBody>
      </p:sp>
      <p:sp>
        <p:nvSpPr>
          <p:cNvPr id="5939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395" name="Rectangle 9"/>
          <p:cNvSpPr>
            <a:spLocks noChangeArrowheads="1"/>
          </p:cNvSpPr>
          <p:nvPr/>
        </p:nvSpPr>
        <p:spPr bwMode="auto">
          <a:xfrm>
            <a:off x="0" y="1824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396" name="Rectangle 10"/>
          <p:cNvSpPr>
            <a:spLocks noChangeArrowheads="1"/>
          </p:cNvSpPr>
          <p:nvPr/>
        </p:nvSpPr>
        <p:spPr bwMode="auto">
          <a:xfrm>
            <a:off x="0" y="5033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397" name="Rectangle 12"/>
          <p:cNvSpPr>
            <a:spLocks noChangeArrowheads="1"/>
          </p:cNvSpPr>
          <p:nvPr/>
        </p:nvSpPr>
        <p:spPr bwMode="auto">
          <a:xfrm>
            <a:off x="0" y="1824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398" name="Rectangle 13"/>
          <p:cNvSpPr>
            <a:spLocks noChangeArrowheads="1"/>
          </p:cNvSpPr>
          <p:nvPr/>
        </p:nvSpPr>
        <p:spPr bwMode="auto">
          <a:xfrm>
            <a:off x="0" y="5033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9399" name="Диаграмма 9"/>
          <p:cNvGraphicFramePr>
            <a:graphicFrameLocks/>
          </p:cNvGraphicFramePr>
          <p:nvPr/>
        </p:nvGraphicFramePr>
        <p:xfrm>
          <a:off x="827088" y="1341438"/>
          <a:ext cx="7848600" cy="4824412"/>
        </p:xfrm>
        <a:graphic>
          <a:graphicData uri="http://schemas.openxmlformats.org/presentationml/2006/ole">
            <p:oleObj spid="_x0000_s59399" r:id="rId3" imgW="7846232" imgH="4822354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6" name="Rectangle 2"/>
          <p:cNvSpPr>
            <a:spLocks noGrp="1"/>
          </p:cNvSpPr>
          <p:nvPr>
            <p:ph type="title"/>
          </p:nvPr>
        </p:nvSpPr>
        <p:spPr>
          <a:xfrm>
            <a:off x="-84138" y="333375"/>
            <a:ext cx="8977313" cy="1252538"/>
          </a:xfrm>
        </p:spPr>
        <p:txBody>
          <a:bodyPr/>
          <a:lstStyle/>
          <a:p>
            <a:r>
              <a:rPr lang="ru-RU" sz="2800" smtClean="0">
                <a:latin typeface="Cambria" pitchFamily="18" charset="0"/>
              </a:rPr>
              <a:t>Таблица средних значений (по медиане)  адекватности   понимания  параметров образовательных потребностей.</a:t>
            </a:r>
          </a:p>
        </p:txBody>
      </p:sp>
      <p:sp>
        <p:nvSpPr>
          <p:cNvPr id="286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Symbol" pitchFamily="18" charset="2"/>
              <a:buNone/>
            </a:pPr>
            <a:endParaRPr lang="ru-RU" smtClean="0"/>
          </a:p>
        </p:txBody>
      </p:sp>
      <p:sp>
        <p:nvSpPr>
          <p:cNvPr id="2868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323850" y="1700213"/>
          <a:ext cx="8351838" cy="4608512"/>
        </p:xfrm>
        <a:graphic>
          <a:graphicData uri="http://schemas.openxmlformats.org/presentationml/2006/ole">
            <p:oleObj spid="_x0000_s28685" name="Диаграмма" r:id="rId3" imgW="6410325" imgH="331470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Заголовок 2"/>
          <p:cNvSpPr>
            <a:spLocks noGrp="1"/>
          </p:cNvSpPr>
          <p:nvPr>
            <p:ph type="title"/>
          </p:nvPr>
        </p:nvSpPr>
        <p:spPr>
          <a:xfrm>
            <a:off x="0" y="260350"/>
            <a:ext cx="8624888" cy="1252538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Cambria" pitchFamily="18" charset="0"/>
              </a:rPr>
              <a:t>Корреляционные связи между адекватностью понимания (АП) и пониманием параметров образовательных потребностей</a:t>
            </a:r>
          </a:p>
        </p:txBody>
      </p:sp>
      <p:graphicFrame>
        <p:nvGraphicFramePr>
          <p:cNvPr id="31804" name="Group 60"/>
          <p:cNvGraphicFramePr>
            <a:graphicFrameLocks noGrp="1"/>
          </p:cNvGraphicFramePr>
          <p:nvPr/>
        </p:nvGraphicFramePr>
        <p:xfrm>
          <a:off x="395288" y="1412875"/>
          <a:ext cx="8496300" cy="5364163"/>
        </p:xfrm>
        <a:graphic>
          <a:graphicData uri="http://schemas.openxmlformats.org/drawingml/2006/table">
            <a:tbl>
              <a:tblPr/>
              <a:tblGrid>
                <a:gridCol w="5040312"/>
                <a:gridCol w="1223963"/>
                <a:gridCol w="865187"/>
                <a:gridCol w="13668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Spearman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t(N-2)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p-уровень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АП  / понимание успешности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0,40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2,71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0,010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АП  /  понимание характера атрибуции успеха/неуспеха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0,21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1,35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0,184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АП  /  понимание предпочитаемых форм работы на уроке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0,15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0,91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0,364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АП /   понимание предпочитаемого темпа работы на уроке.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0,18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1,14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0,261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АП / понимание наиболее предпочтительных учебных предметов (с большим желанием занимается)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0,47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3,29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0,002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АП / понимание наиболее предпочтительных учебных предметов (участие в конкурсах)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0,46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3,19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0,003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АП / понимание наиболее предпочтительных учебных предметов (будут нужны в будущем)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0,63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4,98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0,000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АП / понимание предпочитаемого стиля научения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0,15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0,94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0,349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АП / понимание мотивационных предпочтений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0,47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3,27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0,002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063625"/>
          </a:xfrm>
        </p:spPr>
        <p:txBody>
          <a:bodyPr/>
          <a:lstStyle/>
          <a:p>
            <a:r>
              <a:rPr lang="ru-RU" sz="2800" smtClean="0">
                <a:latin typeface="Cambria" pitchFamily="18" charset="0"/>
              </a:rPr>
              <a:t>Интеркорреляция  показателей образовательных  потребностей</a:t>
            </a:r>
          </a:p>
        </p:txBody>
      </p:sp>
      <p:graphicFrame>
        <p:nvGraphicFramePr>
          <p:cNvPr id="32899" name="Group 131"/>
          <p:cNvGraphicFramePr>
            <a:graphicFrameLocks noGrp="1"/>
          </p:cNvGraphicFramePr>
          <p:nvPr>
            <p:ph sz="half" idx="2"/>
          </p:nvPr>
        </p:nvGraphicFramePr>
        <p:xfrm>
          <a:off x="323850" y="1017588"/>
          <a:ext cx="8569325" cy="5651500"/>
        </p:xfrm>
        <a:graphic>
          <a:graphicData uri="http://schemas.openxmlformats.org/drawingml/2006/table">
            <a:tbl>
              <a:tblPr/>
              <a:tblGrid>
                <a:gridCol w="2843213"/>
                <a:gridCol w="555625"/>
                <a:gridCol w="623887"/>
                <a:gridCol w="625475"/>
                <a:gridCol w="673100"/>
                <a:gridCol w="641350"/>
                <a:gridCol w="695325"/>
                <a:gridCol w="554038"/>
                <a:gridCol w="708025"/>
                <a:gridCol w="649287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1.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2.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1. Поним. самооценки успешности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0,23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0,17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Cambria" pitchFamily="18" charset="0"/>
                        </a:rPr>
                        <a:t>-0,47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0,22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-0,18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0,03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Cambria" pitchFamily="18" charset="0"/>
                        </a:rPr>
                        <a:t>-0,32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Cambria" pitchFamily="18" charset="0"/>
                        </a:rPr>
                        <a:t>0,42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2. Поним. характера атрибуции успеха/неуспеха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-0,25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-0,27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0,02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-0,02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Cambria" pitchFamily="18" charset="0"/>
                        </a:rPr>
                        <a:t>0,38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Cambria" pitchFamily="18" charset="0"/>
                        </a:rPr>
                        <a:t>- 0,41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0,18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3. Поним. предпочитаемых форм работы на уроке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-0,16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-0,03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0,07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0,11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-0,05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4.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Поним.  предпочитаемого темпа работы на уроке.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-0,07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Cambria" pitchFamily="18" charset="0"/>
                        </a:rPr>
                        <a:t>0,32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0,27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0,16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-0,25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5.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Поним.   предпочитаемых уч. предметов (с большим желанием занимается)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Cambria" pitchFamily="18" charset="0"/>
                        </a:rPr>
                        <a:t>0,38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0,12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-0,02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0,14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6.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Поним.  предпочтаемых уч.предметов (участие в конкурсах)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1,00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0,31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0,25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-0,20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7.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Поним.  предпочитаемых уч. предметов (будут нужны в будущем)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1,00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0,01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0,02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8.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Поним. предпочитаемого стиля научения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-0,25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9.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Поним. мотивационных предпочтений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</a:rPr>
                        <a:t>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288" y="1052513"/>
            <a:ext cx="8351837" cy="5257800"/>
          </a:xfrm>
        </p:spPr>
        <p:txBody>
          <a:bodyPr rtlCol="0">
            <a:normAutofit fontScale="92500" lnSpcReduction="10000"/>
          </a:bodyPr>
          <a:lstStyle/>
          <a:p>
            <a:pPr marL="265113" indent="-265113" algn="just" eaLnBrk="1" fontAlgn="auto" hangingPunct="1">
              <a:spcAft>
                <a:spcPts val="0"/>
              </a:spcAft>
              <a:buClr>
                <a:srgbClr val="D6ECFF"/>
              </a:buClr>
              <a:buSzPct val="95000"/>
              <a:defRPr/>
            </a:pPr>
            <a:r>
              <a:rPr lang="ru-RU" dirty="0" smtClean="0"/>
              <a:t>Новые образовательные стандарты определяют </a:t>
            </a:r>
            <a:r>
              <a:rPr lang="ru-RU" dirty="0"/>
              <a:t>в качестве одной из функций образования - удовлетворение образовательных потребностей и интересов </a:t>
            </a:r>
            <a:r>
              <a:rPr lang="ru-RU" dirty="0" smtClean="0"/>
              <a:t>обучающихся и меняют </a:t>
            </a:r>
            <a:r>
              <a:rPr lang="ru-RU" dirty="0"/>
              <a:t>взгляд на позиции обучающегося и учителя в процессе обучения, ставя обучающегося в центр системы </a:t>
            </a:r>
            <a:r>
              <a:rPr lang="ru-RU" dirty="0" smtClean="0"/>
              <a:t>образования.                                                                                                                          </a:t>
            </a:r>
            <a:endParaRPr lang="ru-RU" dirty="0"/>
          </a:p>
          <a:p>
            <a:pPr marL="265113" indent="-265113" algn="just" eaLnBrk="1" fontAlgn="auto" hangingPunct="1">
              <a:spcAft>
                <a:spcPts val="0"/>
              </a:spcAft>
              <a:buClr>
                <a:srgbClr val="D6ECFF"/>
              </a:buClr>
              <a:buSzPct val="95000"/>
              <a:defRPr/>
            </a:pPr>
            <a:r>
              <a:rPr lang="ru-RU" dirty="0"/>
              <a:t>        Понимание образовательных потребностей  </a:t>
            </a:r>
            <a:r>
              <a:rPr lang="ru-RU" dirty="0" smtClean="0"/>
              <a:t>обучающихся необходимо  </a:t>
            </a:r>
            <a:r>
              <a:rPr lang="ru-RU" dirty="0"/>
              <a:t>для построения с их учетом конструктивного учебного взаимодействия, что положительно сказывается на формировании у обучающихся  субъектной позиции и  возникновению личностного смысла обучения, что  является одним из  обязательных результатов освоения образовательной программы.                                                           </a:t>
            </a:r>
          </a:p>
          <a:p>
            <a:pPr marL="265113" indent="-265113" algn="just" eaLnBrk="1" fontAlgn="auto" hangingPunct="1">
              <a:spcAft>
                <a:spcPts val="0"/>
              </a:spcAft>
              <a:buClr>
                <a:srgbClr val="D6ECFF"/>
              </a:buClr>
              <a:buSzPct val="95000"/>
              <a:defRPr/>
            </a:pPr>
            <a:r>
              <a:rPr lang="ru-RU" dirty="0"/>
              <a:t>        </a:t>
            </a:r>
            <a:r>
              <a:rPr lang="ru-RU" dirty="0" smtClean="0"/>
              <a:t>Образовательные потребности изучались в  маркетинге, но  изучение образовательных потребностей обучающихся начальной школы в контексте психологических исследований не проводилось</a:t>
            </a:r>
            <a:r>
              <a:rPr lang="ru-RU" dirty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458" name="Заголовок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20725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ambria" pitchFamily="18" charset="0"/>
              </a:rPr>
              <a:t>Актуальность исследования</a:t>
            </a:r>
            <a:r>
              <a:rPr lang="ru-RU" sz="4000" b="1" smtClean="0"/>
              <a:t> </a:t>
            </a:r>
            <a:endParaRPr lang="ru-RU" sz="40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787400"/>
          </a:xfrm>
        </p:spPr>
        <p:txBody>
          <a:bodyPr/>
          <a:lstStyle/>
          <a:p>
            <a:r>
              <a:rPr lang="ru-RU" sz="2800" smtClean="0"/>
              <a:t>Различия в адекватности  понимания учителей  и их  местом работы (город/село)</a:t>
            </a:r>
          </a:p>
        </p:txBody>
      </p:sp>
      <p:pic>
        <p:nvPicPr>
          <p:cNvPr id="6451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557338"/>
            <a:ext cx="6480175" cy="4537075"/>
          </a:xfrm>
        </p:spPr>
      </p:pic>
      <p:sp>
        <p:nvSpPr>
          <p:cNvPr id="64515" name="Text Box 5"/>
          <p:cNvSpPr txBox="1">
            <a:spLocks noChangeArrowheads="1"/>
          </p:cNvSpPr>
          <p:nvPr/>
        </p:nvSpPr>
        <p:spPr bwMode="auto">
          <a:xfrm>
            <a:off x="1116013" y="6165850"/>
            <a:ext cx="7253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Уровень значимости  по критерию Манна-Уитни </a:t>
            </a:r>
            <a:r>
              <a:rPr lang="en-US">
                <a:solidFill>
                  <a:schemeClr val="tx2"/>
                </a:solidFill>
              </a:rPr>
              <a:t>U </a:t>
            </a:r>
            <a:r>
              <a:rPr lang="ru-RU">
                <a:solidFill>
                  <a:schemeClr val="tx2"/>
                </a:solidFill>
              </a:rPr>
              <a:t>= 122; р = 0,004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latin typeface="Cambria" pitchFamily="18" charset="0"/>
              </a:rPr>
              <a:t>Различия  в адекватности  понимания учителей с разным и уровнем квалификации</a:t>
            </a:r>
          </a:p>
        </p:txBody>
      </p:sp>
      <p:pic>
        <p:nvPicPr>
          <p:cNvPr id="65538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1484313"/>
            <a:ext cx="6481763" cy="4860925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latin typeface="Cambria" pitchFamily="18" charset="0"/>
              </a:rPr>
              <a:t>Характер корреляционной связи между адекватностью понимания и  уровнем эмпатии учителей</a:t>
            </a:r>
          </a:p>
        </p:txBody>
      </p:sp>
      <p:pic>
        <p:nvPicPr>
          <p:cNvPr id="6656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 l="21169" t="34402" r="40369" b="22282"/>
          <a:stretch>
            <a:fillRect/>
          </a:stretch>
        </p:blipFill>
        <p:spPr>
          <a:xfrm>
            <a:off x="827088" y="1628775"/>
            <a:ext cx="7602537" cy="4751388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/>
          </p:nvPr>
        </p:nvSpPr>
        <p:spPr>
          <a:xfrm>
            <a:off x="484188" y="333375"/>
            <a:ext cx="8229600" cy="719138"/>
          </a:xfrm>
        </p:spPr>
        <p:txBody>
          <a:bodyPr/>
          <a:lstStyle/>
          <a:p>
            <a:r>
              <a:rPr lang="ru-RU" sz="2400" smtClean="0">
                <a:latin typeface="Cambria" pitchFamily="18" charset="0"/>
              </a:rPr>
              <a:t>Различия в уровне эмпатии между группами «понимающих» и «непонимающих»учителей</a:t>
            </a:r>
          </a:p>
        </p:txBody>
      </p:sp>
      <p:pic>
        <p:nvPicPr>
          <p:cNvPr id="68610" name="Picture 4"/>
          <p:cNvPicPr>
            <a:picLocks noChangeAspect="1" noChangeArrowheads="1"/>
          </p:cNvPicPr>
          <p:nvPr/>
        </p:nvPicPr>
        <p:blipFill>
          <a:blip r:embed="rId2"/>
          <a:srcRect l="13483" t="18285" r="49983" b="35420"/>
          <a:stretch>
            <a:fillRect/>
          </a:stretch>
        </p:blipFill>
        <p:spPr bwMode="auto">
          <a:xfrm>
            <a:off x="1187450" y="1238250"/>
            <a:ext cx="7129463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1" name="Text Box 5"/>
          <p:cNvSpPr txBox="1">
            <a:spLocks noChangeArrowheads="1"/>
          </p:cNvSpPr>
          <p:nvPr/>
        </p:nvSpPr>
        <p:spPr bwMode="auto">
          <a:xfrm>
            <a:off x="2751138" y="58975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8612" name="Text Box 6"/>
          <p:cNvSpPr txBox="1">
            <a:spLocks noChangeArrowheads="1"/>
          </p:cNvSpPr>
          <p:nvPr/>
        </p:nvSpPr>
        <p:spPr bwMode="auto">
          <a:xfrm>
            <a:off x="2463800" y="5969000"/>
            <a:ext cx="4268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Уровень значимости </a:t>
            </a:r>
            <a:r>
              <a:rPr lang="en-US">
                <a:solidFill>
                  <a:schemeClr val="tx2"/>
                </a:solidFill>
              </a:rPr>
              <a:t>U=104</a:t>
            </a:r>
            <a:r>
              <a:rPr lang="ru-RU">
                <a:solidFill>
                  <a:schemeClr val="tx2"/>
                </a:solidFill>
              </a:rPr>
              <a:t>,  р = 0,009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2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91513" cy="1219200"/>
          </a:xfrm>
        </p:spPr>
        <p:txBody>
          <a:bodyPr/>
          <a:lstStyle/>
          <a:p>
            <a:r>
              <a:rPr lang="ru-RU" sz="2800" smtClean="0"/>
              <a:t>Характер корреляционных связей  между адекватностью понимания и шкалами эмпатии </a:t>
            </a:r>
          </a:p>
        </p:txBody>
      </p:sp>
      <p:graphicFrame>
        <p:nvGraphicFramePr>
          <p:cNvPr id="47336" name="Group 232"/>
          <p:cNvGraphicFramePr>
            <a:graphicFrameLocks noGrp="1"/>
          </p:cNvGraphicFramePr>
          <p:nvPr>
            <p:ph idx="1"/>
          </p:nvPr>
        </p:nvGraphicFramePr>
        <p:xfrm>
          <a:off x="539750" y="1773238"/>
          <a:ext cx="8208963" cy="4535487"/>
        </p:xfrm>
        <a:graphic>
          <a:graphicData uri="http://schemas.openxmlformats.org/drawingml/2006/table">
            <a:tbl>
              <a:tblPr/>
              <a:tblGrid>
                <a:gridCol w="4870450"/>
                <a:gridCol w="1182688"/>
                <a:gridCol w="835025"/>
                <a:gridCol w="13208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Spearman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t(N-2)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p-уровень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АП  /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mbria" pitchFamily="18" charset="0"/>
                          <a:ea typeface="Times New Roman" pitchFamily="18" charset="0"/>
                          <a:cs typeface="Arial" charset="0"/>
                        </a:rPr>
                        <a:t>рациональный канал эмпатии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0,14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0,382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АП  /  эмоциональный канал эмпатии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0,28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1,85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0,071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АП  /  Интуитивный канал эмпатии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0,08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0,49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0,623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АП /   Установки, способствующие эмпатии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0,25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1,60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0,117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АП / Проникающая способность в эмпатии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0,43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Arial" charset="0"/>
                          <a:cs typeface="Arial" charset="0"/>
                        </a:rPr>
                        <a:t>95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2313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0,005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АП / Идентификация в эмпатии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0,02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,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0,874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569912"/>
          </a:xfrm>
        </p:spPr>
        <p:txBody>
          <a:bodyPr/>
          <a:lstStyle/>
          <a:p>
            <a:r>
              <a:rPr lang="ru-RU" sz="4000" smtClean="0"/>
              <a:t>Выводы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23863" y="908050"/>
            <a:ext cx="8396287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>
                <a:solidFill>
                  <a:schemeClr val="tx2"/>
                </a:solidFill>
              </a:rPr>
              <a:t>В исследовании сформулировано и раскрыто  психологическое содержание образовательных потребностей обучающихся начальной школы.</a:t>
            </a:r>
          </a:p>
          <a:p>
            <a:pPr marL="342900" indent="-342900">
              <a:buFontTx/>
              <a:buAutoNum type="arabicPeriod"/>
            </a:pPr>
            <a:endParaRPr lang="ru-RU" sz="2000">
              <a:solidFill>
                <a:schemeClr val="tx2"/>
              </a:solidFill>
            </a:endParaRPr>
          </a:p>
          <a:p>
            <a:pPr marL="342900" indent="-342900">
              <a:buFont typeface="Candara" pitchFamily="34" charset="0"/>
              <a:buAutoNum type="arabicPeriod"/>
            </a:pPr>
            <a:r>
              <a:rPr lang="ru-RU" sz="2000">
                <a:solidFill>
                  <a:schemeClr val="tx2"/>
                </a:solidFill>
              </a:rPr>
              <a:t>Удалось теоретически обосновать зависимость процесса понимания от личностных характеристик учителя.</a:t>
            </a:r>
          </a:p>
          <a:p>
            <a:pPr marL="342900" indent="-342900">
              <a:buFont typeface="Candara" pitchFamily="34" charset="0"/>
              <a:buAutoNum type="arabicPeriod"/>
            </a:pPr>
            <a:endParaRPr lang="ru-RU" sz="2000">
              <a:solidFill>
                <a:schemeClr val="tx2"/>
              </a:solidFill>
            </a:endParaRPr>
          </a:p>
          <a:p>
            <a:pPr marL="342900" indent="-342900">
              <a:buFont typeface="Candara" pitchFamily="34" charset="0"/>
              <a:buAutoNum type="arabicPeriod"/>
            </a:pPr>
            <a:r>
              <a:rPr lang="ru-RU" sz="2000">
                <a:solidFill>
                  <a:schemeClr val="tx2"/>
                </a:solidFill>
              </a:rPr>
              <a:t>Проведен сравнительный анализ и выявлен уровень  адекватности понимания учителем образовательных потребностей обучающихся.</a:t>
            </a:r>
          </a:p>
          <a:p>
            <a:pPr marL="342900" indent="-342900">
              <a:buFontTx/>
              <a:buAutoNum type="arabicPeriod"/>
            </a:pPr>
            <a:endParaRPr lang="ru-RU" sz="2000">
              <a:solidFill>
                <a:schemeClr val="tx2"/>
              </a:solidFill>
            </a:endParaRPr>
          </a:p>
          <a:p>
            <a:pPr marL="342900" indent="-342900">
              <a:buFont typeface="Candara" pitchFamily="34" charset="0"/>
              <a:buAutoNum type="arabicPeriod"/>
            </a:pPr>
            <a:r>
              <a:rPr lang="ru-RU" sz="2000">
                <a:solidFill>
                  <a:schemeClr val="tx2"/>
                </a:solidFill>
              </a:rPr>
              <a:t>Соотнесен уровень адекватности понимания и когнитивные </a:t>
            </a:r>
          </a:p>
          <a:p>
            <a:pPr marL="342900" indent="-342900"/>
            <a:r>
              <a:rPr lang="ru-RU" sz="2000">
                <a:solidFill>
                  <a:schemeClr val="tx2"/>
                </a:solidFill>
              </a:rPr>
              <a:t>       и личностные  характеристики учителей.</a:t>
            </a:r>
          </a:p>
          <a:p>
            <a:pPr marL="342900" indent="-342900"/>
            <a:endParaRPr lang="ru-RU" sz="2000">
              <a:solidFill>
                <a:schemeClr val="tx2"/>
              </a:solidFill>
            </a:endParaRPr>
          </a:p>
          <a:p>
            <a:pPr marL="342900" indent="-342900"/>
            <a:r>
              <a:rPr lang="ru-RU" sz="2000">
                <a:solidFill>
                  <a:schemeClr val="tx2"/>
                </a:solidFill>
              </a:rPr>
              <a:t>5.  Наибольший вклад в понимание учителями образовательных потребностей обучающихся вносит личностная характеристика уровень эмпатии, в частности, проникающая способность в эмпатии.</a:t>
            </a:r>
          </a:p>
          <a:p>
            <a:pPr marL="342900" indent="-342900"/>
            <a:r>
              <a:rPr lang="ru-RU" sz="2000">
                <a:solidFill>
                  <a:schemeClr val="tx2"/>
                </a:solidFill>
              </a:rPr>
              <a:t/>
            </a:r>
            <a:br>
              <a:rPr lang="ru-RU" sz="2000">
                <a:solidFill>
                  <a:schemeClr val="tx2"/>
                </a:solidFill>
              </a:rPr>
            </a:br>
            <a:endParaRPr lang="ru-RU" sz="2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1"/>
          <p:cNvSpPr>
            <a:spLocks noGrp="1"/>
          </p:cNvSpPr>
          <p:nvPr>
            <p:ph idx="1"/>
          </p:nvPr>
        </p:nvSpPr>
        <p:spPr>
          <a:xfrm>
            <a:off x="1187450" y="2205038"/>
            <a:ext cx="7408863" cy="3816350"/>
          </a:xfrm>
        </p:spPr>
        <p:txBody>
          <a:bodyPr/>
          <a:lstStyle/>
          <a:p>
            <a:pPr marL="0" indent="0" eaLnBrk="1" hangingPunct="1">
              <a:buFont typeface="Symbol" pitchFamily="18" charset="2"/>
              <a:buNone/>
            </a:pPr>
            <a:r>
              <a:rPr lang="ru-RU" sz="3600" smtClean="0"/>
              <a:t>выявить  особенности понимания образовательных потребностей обучающихся начальной школы учителями с разным уровнем развития когнитивных и личностных характеристик </a:t>
            </a:r>
          </a:p>
        </p:txBody>
      </p:sp>
      <p:sp>
        <p:nvSpPr>
          <p:cNvPr id="2048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Cambria" pitchFamily="18" charset="0"/>
              </a:rPr>
              <a:t>Цель исследования:</a:t>
            </a:r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1"/>
          <p:cNvSpPr>
            <a:spLocks noGrp="1"/>
          </p:cNvSpPr>
          <p:nvPr>
            <p:ph idx="1"/>
          </p:nvPr>
        </p:nvSpPr>
        <p:spPr>
          <a:xfrm>
            <a:off x="323850" y="908050"/>
            <a:ext cx="8532813" cy="532765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Candara" pitchFamily="34" charset="0"/>
              <a:buAutoNum type="arabicPeriod"/>
            </a:pPr>
            <a:r>
              <a:rPr lang="ru-RU" smtClean="0"/>
              <a:t>Раскрыть психологическое содержание понятия  образовательных потребностей обучающихся начальной школы.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Symbol" pitchFamily="18" charset="2"/>
              <a:buNone/>
            </a:pPr>
            <a:endParaRPr lang="ru-RU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Symbol" pitchFamily="18" charset="2"/>
              <a:buAutoNum type="arabicPeriod" startAt="2"/>
            </a:pPr>
            <a:r>
              <a:rPr lang="ru-RU" smtClean="0"/>
              <a:t>Теоретически обосновать зависимость процесса понимания от когнитивных и личностных характеристик учителя.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Symbol" pitchFamily="18" charset="2"/>
              <a:buAutoNum type="arabicPeriod" startAt="2"/>
            </a:pPr>
            <a:endParaRPr lang="ru-RU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Symbol" pitchFamily="18" charset="2"/>
              <a:buAutoNum type="arabicPeriod" startAt="2"/>
            </a:pPr>
            <a:r>
              <a:rPr lang="ru-RU" smtClean="0"/>
              <a:t>Осуществить подбор методик для исследования образовательных потребностей обучающихся и для изучения когнитивных и личностных характеристик учителей.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Symbol" pitchFamily="18" charset="2"/>
              <a:buNone/>
            </a:pPr>
            <a:endParaRPr lang="ru-RU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Symbol" pitchFamily="18" charset="2"/>
              <a:buAutoNum type="arabicPeriod" startAt="4"/>
            </a:pPr>
            <a:r>
              <a:rPr lang="ru-RU" smtClean="0"/>
              <a:t>Выполнить сравнительный анализ и выявить уровень адекватности понимания учителем образовательных потребностей обучающихся.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Symbol" pitchFamily="18" charset="2"/>
              <a:buAutoNum type="arabicPeriod" startAt="4"/>
            </a:pPr>
            <a:endParaRPr lang="ru-RU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Symbol" pitchFamily="18" charset="2"/>
              <a:buAutoNum type="arabicPeriod" startAt="4"/>
            </a:pPr>
            <a:r>
              <a:rPr lang="ru-RU" smtClean="0"/>
              <a:t>Соотнести уровень адекватности понимания и когнитивные характеристики учителей.</a:t>
            </a:r>
            <a:br>
              <a:rPr lang="ru-RU" smtClean="0"/>
            </a:br>
            <a:endParaRPr lang="ru-RU" smtClean="0"/>
          </a:p>
          <a:p>
            <a:pPr marL="457200" indent="-457200"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6429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Задачи исследования:</a:t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1"/>
          <p:cNvSpPr>
            <a:spLocks noGrp="1"/>
          </p:cNvSpPr>
          <p:nvPr>
            <p:ph idx="1"/>
          </p:nvPr>
        </p:nvSpPr>
        <p:spPr>
          <a:xfrm>
            <a:off x="900113" y="1125538"/>
            <a:ext cx="7407275" cy="44640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latin typeface="Cambria" pitchFamily="18" charset="0"/>
                <a:ea typeface="SimSun"/>
                <a:cs typeface="Arial" charset="0"/>
              </a:rPr>
              <a:t>Объект исследования</a:t>
            </a:r>
            <a:r>
              <a:rPr lang="ru-RU" sz="2800" dirty="0" smtClean="0">
                <a:latin typeface="Cambria" pitchFamily="18" charset="0"/>
                <a:ea typeface="SimSun"/>
                <a:cs typeface="Arial" charset="0"/>
              </a:rPr>
              <a:t> –  психологические факторы понимания учителями образовательных потребностей  обучающихся начальной школы</a:t>
            </a:r>
          </a:p>
          <a:p>
            <a:pPr marL="0" indent="0" eaLnBrk="1" hangingPunct="1">
              <a:buFont typeface="Symbol" pitchFamily="18" charset="2"/>
              <a:buNone/>
              <a:defRPr/>
            </a:pPr>
            <a:endParaRPr lang="ru-RU" sz="2800" dirty="0" smtClean="0">
              <a:latin typeface="Cambria" pitchFamily="18" charset="0"/>
              <a:ea typeface="SimSun"/>
              <a:cs typeface="Arial" charset="0"/>
            </a:endParaRPr>
          </a:p>
          <a:p>
            <a:pPr eaLnBrk="1" hangingPunct="1">
              <a:defRPr/>
            </a:pPr>
            <a:r>
              <a:rPr lang="ru-RU" sz="2800" b="1" dirty="0" smtClean="0">
                <a:latin typeface="Cambria" pitchFamily="18" charset="0"/>
                <a:ea typeface="SimSun"/>
                <a:cs typeface="Arial" charset="0"/>
              </a:rPr>
              <a:t>Предмет исследования</a:t>
            </a:r>
            <a:r>
              <a:rPr lang="ru-RU" sz="2800" dirty="0" smtClean="0">
                <a:latin typeface="Cambria" pitchFamily="18" charset="0"/>
                <a:ea typeface="SimSun"/>
                <a:cs typeface="Arial" charset="0"/>
              </a:rPr>
              <a:t> – когнитивные и личностные факторы, определяющие психологическую адекватность  понимания учителями образовательных потребностей обучающихся начальной школы. </a:t>
            </a:r>
          </a:p>
          <a:p>
            <a:pPr eaLnBrk="1" hangingPunct="1">
              <a:defRPr/>
            </a:pPr>
            <a:endParaRPr lang="ru-RU" sz="3200" dirty="0" smtClean="0">
              <a:latin typeface="Cambria" pitchFamily="18" charset="0"/>
              <a:ea typeface="SimSun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1"/>
          <p:cNvSpPr>
            <a:spLocks noGrp="1"/>
          </p:cNvSpPr>
          <p:nvPr>
            <p:ph idx="1"/>
          </p:nvPr>
        </p:nvSpPr>
        <p:spPr>
          <a:xfrm>
            <a:off x="468313" y="1125538"/>
            <a:ext cx="8280400" cy="5256212"/>
          </a:xfrm>
        </p:spPr>
        <p:txBody>
          <a:bodyPr/>
          <a:lstStyle/>
          <a:p>
            <a:pPr marL="457200" indent="-457200" eaLnBrk="1" hangingPunct="1">
              <a:buFont typeface="Symbol" pitchFamily="18" charset="2"/>
              <a:buAutoNum type="arabicPeriod"/>
              <a:defRPr/>
            </a:pPr>
            <a:r>
              <a:rPr lang="ru-RU" sz="2800" dirty="0" smtClean="0">
                <a:latin typeface="Cambria" pitchFamily="18" charset="0"/>
              </a:rPr>
              <a:t>Образовательные потребности будут восприниматься учителями как неоднородный аспект учебного поведения и личности обучающегося начальной школы.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ru-RU" sz="2800" dirty="0" smtClean="0">
                <a:latin typeface="Cambria" pitchFamily="18" charset="0"/>
              </a:rPr>
              <a:t>Характер соотношения когнитивных и личностных характеристик учителей и психологической адекватности понимания учителями образовательных потребностей будет иметь свои особенности: значимый вклад в понимание будут вносить личностные характеристики учителей, в частности уровень эмпатии. </a:t>
            </a:r>
          </a:p>
          <a:p>
            <a:pPr marL="514350" indent="-514350" eaLnBrk="1" hangingPunct="1">
              <a:buFont typeface="Symbol" pitchFamily="18" charset="2"/>
              <a:buAutoNum type="arabicPeriod"/>
              <a:defRPr/>
            </a:pPr>
            <a:endParaRPr lang="ru-RU" sz="2800" dirty="0" smtClean="0"/>
          </a:p>
        </p:txBody>
      </p:sp>
      <p:sp>
        <p:nvSpPr>
          <p:cNvPr id="23554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642937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ambria" pitchFamily="18" charset="0"/>
                <a:cs typeface="Arial" charset="0"/>
              </a:rPr>
              <a:t>Гипотезы исследования</a:t>
            </a:r>
            <a:endParaRPr lang="ru-RU" sz="400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ъект 1"/>
          <p:cNvSpPr>
            <a:spLocks noGrp="1"/>
          </p:cNvSpPr>
          <p:nvPr>
            <p:ph idx="1"/>
          </p:nvPr>
        </p:nvSpPr>
        <p:spPr>
          <a:xfrm>
            <a:off x="323850" y="1557338"/>
            <a:ext cx="8424863" cy="4751387"/>
          </a:xfrm>
        </p:spPr>
        <p:txBody>
          <a:bodyPr/>
          <a:lstStyle/>
          <a:p>
            <a:pPr marL="285750" indent="-285750" eaLnBrk="1" hangingPunct="1">
              <a:buFont typeface="Arial" charset="0"/>
              <a:buChar char="•"/>
            </a:pPr>
            <a:r>
              <a:rPr lang="ru-RU" sz="2200" smtClean="0">
                <a:latin typeface="Cambria" pitchFamily="18" charset="0"/>
              </a:rPr>
              <a:t>Теоретический анализ психолого-педагогической литературы по проблеме  исследования.</a:t>
            </a:r>
            <a:endParaRPr lang="ru-RU" sz="900" smtClean="0">
              <a:latin typeface="Cambria" pitchFamily="18" charset="0"/>
            </a:endParaRPr>
          </a:p>
          <a:p>
            <a:pPr marL="285750" indent="-285750" eaLnBrk="1" hangingPunct="1"/>
            <a:endParaRPr lang="ru-RU" sz="900" smtClean="0">
              <a:latin typeface="Cambria" pitchFamily="18" charset="0"/>
            </a:endParaRPr>
          </a:p>
          <a:p>
            <a:pPr marL="285750" indent="-285750" eaLnBrk="1" hangingPunct="1">
              <a:buFont typeface="Arial" charset="0"/>
              <a:buChar char="•"/>
            </a:pPr>
            <a:r>
              <a:rPr lang="ru-RU" sz="2200" smtClean="0">
                <a:latin typeface="Cambria" pitchFamily="18" charset="0"/>
              </a:rPr>
              <a:t>Методы сбора эмпирических данных (тестирование, анкетирование, опрос).</a:t>
            </a:r>
          </a:p>
          <a:p>
            <a:pPr marL="285750" indent="-285750" eaLnBrk="1" hangingPunct="1">
              <a:buFont typeface="Arial" charset="0"/>
              <a:buChar char="•"/>
            </a:pPr>
            <a:r>
              <a:rPr lang="ru-RU" sz="2200" smtClean="0">
                <a:latin typeface="Cambria" pitchFamily="18" charset="0"/>
              </a:rPr>
              <a:t>Методы статистической обработки, интерпретации и анализа  данных   (коэффициент ранговой корреляции Спирмена, сравнение данных по </a:t>
            </a:r>
            <a:r>
              <a:rPr lang="en-US" sz="2200" smtClean="0">
                <a:latin typeface="Cambria" pitchFamily="18" charset="0"/>
              </a:rPr>
              <a:t>U- </a:t>
            </a:r>
            <a:r>
              <a:rPr lang="ru-RU" sz="2200" smtClean="0">
                <a:latin typeface="Cambria" pitchFamily="18" charset="0"/>
              </a:rPr>
              <a:t>критерию Манна-Уитни,  Краскела-Уоллиса, гистограмма, диаграмма рассеяния, диаграмма  размаха, %).</a:t>
            </a:r>
          </a:p>
          <a:p>
            <a:pPr marL="285750" indent="-285750" eaLnBrk="1" hangingPunct="1"/>
            <a:endParaRPr lang="ru-RU" sz="900" smtClean="0">
              <a:latin typeface="Cambria" pitchFamily="18" charset="0"/>
            </a:endParaRPr>
          </a:p>
          <a:p>
            <a:pPr marL="285750" indent="-285750" eaLnBrk="1" hangingPunct="1">
              <a:buFont typeface="Arial" charset="0"/>
              <a:buChar char="•"/>
            </a:pPr>
            <a:r>
              <a:rPr lang="ru-RU" sz="2200" smtClean="0">
                <a:latin typeface="Cambria" pitchFamily="18" charset="0"/>
              </a:rPr>
              <a:t>Анализ,</a:t>
            </a:r>
            <a:r>
              <a:rPr lang="en-US" sz="2200" smtClean="0">
                <a:latin typeface="Cambria" pitchFamily="18" charset="0"/>
              </a:rPr>
              <a:t> </a:t>
            </a:r>
            <a:r>
              <a:rPr lang="ru-RU" sz="2200" smtClean="0">
                <a:latin typeface="Cambria" pitchFamily="18" charset="0"/>
              </a:rPr>
              <a:t>обработка эмпирических данных производилась с помощью компьютерной программы</a:t>
            </a:r>
            <a:r>
              <a:rPr lang="en-US" sz="2200" smtClean="0">
                <a:latin typeface="Cambria" pitchFamily="18" charset="0"/>
              </a:rPr>
              <a:t> STATISTI</a:t>
            </a:r>
            <a:r>
              <a:rPr lang="ru-RU" sz="2200" smtClean="0">
                <a:latin typeface="Cambria" pitchFamily="18" charset="0"/>
              </a:rPr>
              <a:t>С</a:t>
            </a:r>
            <a:r>
              <a:rPr lang="en-US" sz="2200" smtClean="0">
                <a:latin typeface="Cambria" pitchFamily="18" charset="0"/>
              </a:rPr>
              <a:t>A</a:t>
            </a:r>
            <a:r>
              <a:rPr lang="ru-RU" sz="2200" smtClean="0">
                <a:latin typeface="Cambria" pitchFamily="18" charset="0"/>
              </a:rPr>
              <a:t> (версия 6.0)</a:t>
            </a:r>
          </a:p>
          <a:p>
            <a:pPr marL="285750" indent="-285750" eaLnBrk="1" hangingPunct="1"/>
            <a:endParaRPr lang="ru-RU" sz="900" smtClean="0">
              <a:latin typeface="Cambria" pitchFamily="18" charset="0"/>
            </a:endParaRPr>
          </a:p>
          <a:p>
            <a:pPr marL="285750" indent="-285750" eaLnBrk="1" hangingPunct="1">
              <a:buFont typeface="Arial" charset="0"/>
              <a:buNone/>
            </a:pPr>
            <a:endParaRPr lang="ru-RU" sz="2200" smtClean="0">
              <a:latin typeface="Cambria" pitchFamily="18" charset="0"/>
            </a:endParaRPr>
          </a:p>
          <a:p>
            <a:pPr marL="285750" indent="-285750" eaLnBrk="1" hangingPunct="1"/>
            <a:endParaRPr lang="ru-RU" sz="2200" smtClean="0">
              <a:latin typeface="Cambria" pitchFamily="18" charset="0"/>
            </a:endParaRPr>
          </a:p>
        </p:txBody>
      </p:sp>
      <p:sp>
        <p:nvSpPr>
          <p:cNvPr id="24578" name="Заголовок 2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252538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Cambria" pitchFamily="18" charset="0"/>
              </a:rPr>
              <a:t>Методы исследования.</a:t>
            </a:r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sz="quarter"/>
          </p:nvPr>
        </p:nvSpPr>
        <p:spPr>
          <a:xfrm>
            <a:off x="395288" y="115888"/>
            <a:ext cx="8229600" cy="433387"/>
          </a:xfrm>
        </p:spPr>
        <p:txBody>
          <a:bodyPr/>
          <a:lstStyle/>
          <a:p>
            <a:r>
              <a:rPr lang="ru-RU" sz="2800" b="1" smtClean="0">
                <a:latin typeface="Cambria" pitchFamily="18" charset="0"/>
              </a:rPr>
              <a:t>Методики диагностики</a:t>
            </a:r>
          </a:p>
        </p:txBody>
      </p:sp>
      <p:graphicFrame>
        <p:nvGraphicFramePr>
          <p:cNvPr id="22606" name="Group 78"/>
          <p:cNvGraphicFramePr>
            <a:graphicFrameLocks noGrp="1"/>
          </p:cNvGraphicFramePr>
          <p:nvPr/>
        </p:nvGraphicFramePr>
        <p:xfrm>
          <a:off x="107950" y="620713"/>
          <a:ext cx="8713788" cy="5999162"/>
        </p:xfrm>
        <a:graphic>
          <a:graphicData uri="http://schemas.openxmlformats.org/drawingml/2006/table">
            <a:tbl>
              <a:tblPr/>
              <a:tblGrid>
                <a:gridCol w="292100"/>
                <a:gridCol w="1885950"/>
                <a:gridCol w="2905125"/>
                <a:gridCol w="3630613"/>
              </a:tblGrid>
              <a:tr h="5010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Оцениваемый конструкт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Индикатор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Методики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27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ndar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Образовательные потребности обучающихся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ndara" pitchFamily="34" charset="0"/>
                        </a:rPr>
                        <a:t>- 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преобладающий  тип атрибуции успеха/неуспеха в учебной деятельности;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-  самооценка предпочитаемых форм работы на уроке, темпа;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-  предпочитаемые учебные предметы;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-  преобладающий стиль научения;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-  преобладающие мотивационные предпочтения.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Tx/>
                        <a:buChar char="-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Методика выявления характера атрибуции успеха/неуспеха. (А.Г.Асмолов, Г.В. Бурменская).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Tx/>
                        <a:buChar char="-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Методика «Опросник мотивации» (А.Г.Асмолов, Г.В. Бурменская).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Tx/>
                        <a:buChar char="-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Методика «Стили научения»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Tx/>
                        <a:buChar char="-"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 Анкета предпочитаемых учебных предметов, темпа и форм работы на уроке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89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ndar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Адекватность понимания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Степень соответствия мнения учителя  показателям    образовательных потребностей обучающихся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Сопоставление данных опросного листа учителя и бланка для ответов ученика.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8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ndar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Когнитивные характеристики  учителя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Успешность выполнения теста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Тест умственного развития взрослых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(М.К. Акимова, Е.И. Горбачева, В.Т. Козлова, Н.А. Ференс)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78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ndar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Личностные характеристики учителя: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Tx/>
                        <a:buChar char="-"/>
                        <a:tabLst/>
                      </a:pP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профессиональная направленность;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Tx/>
                        <a:buChar char="-"/>
                        <a:tabLst/>
                      </a:pP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эмпатические способности;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- 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готовность к саморазвитию;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преобладающий тип профессиональной направленности;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уровень развития эмпатических способностей;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Tx/>
                        <a:buChar char="-"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Tx/>
                        <a:buChar char="-"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значение «желание знать себя»,   значение «могу самосовершенствоваться»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Методика «Профессиональная направленность учителя» (Е.И. Рогов)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Тест Эмпатических способностей               (В.В. Бойко)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Тест «Готовность к саморазвитию» (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Т.А.Ратанова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Н.Ф.Шляхта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ъект 1"/>
          <p:cNvSpPr>
            <a:spLocks noGrp="1"/>
          </p:cNvSpPr>
          <p:nvPr>
            <p:ph idx="1"/>
          </p:nvPr>
        </p:nvSpPr>
        <p:spPr>
          <a:xfrm>
            <a:off x="827088" y="1773238"/>
            <a:ext cx="7848600" cy="4824412"/>
          </a:xfrm>
        </p:spPr>
        <p:txBody>
          <a:bodyPr/>
          <a:lstStyle/>
          <a:p>
            <a:pPr marL="342900" indent="-342900" defTabSz="457200" eaLnBrk="1" hangingPunct="1">
              <a:spcBef>
                <a:spcPts val="1000"/>
              </a:spcBef>
              <a:buClr>
                <a:srgbClr val="5FCBEF"/>
              </a:buClr>
              <a:buSzPct val="80000"/>
              <a:buFont typeface="Symbol" pitchFamily="18" charset="2"/>
              <a:buNone/>
            </a:pPr>
            <a:r>
              <a:rPr lang="ru-RU" sz="2800" b="1" smtClean="0">
                <a:latin typeface="Cambria" pitchFamily="18" charset="0"/>
                <a:cs typeface="Arial" charset="0"/>
              </a:rPr>
              <a:t>Общеобразовательные  школы:                                                                          </a:t>
            </a:r>
          </a:p>
          <a:p>
            <a:pPr marL="342900" indent="-342900" defTabSz="457200" eaLnBrk="1" hangingPunct="1">
              <a:spcBef>
                <a:spcPts val="1000"/>
              </a:spcBef>
              <a:buClr>
                <a:srgbClr val="5FCBEF"/>
              </a:buClr>
              <a:buSzPct val="80000"/>
              <a:buFont typeface="Symbol" pitchFamily="18" charset="2"/>
              <a:buNone/>
            </a:pPr>
            <a:r>
              <a:rPr lang="ru-RU" sz="2800" b="1" smtClean="0">
                <a:latin typeface="Cambria" pitchFamily="18" charset="0"/>
                <a:cs typeface="Arial" charset="0"/>
              </a:rPr>
              <a:t>              - г. Жиздра – 2</a:t>
            </a:r>
          </a:p>
          <a:p>
            <a:pPr marL="342900" indent="-342900" defTabSz="457200" eaLnBrk="1" hangingPunct="1">
              <a:spcBef>
                <a:spcPts val="1000"/>
              </a:spcBef>
              <a:buClr>
                <a:srgbClr val="5FCBEF"/>
              </a:buClr>
              <a:buSzPct val="80000"/>
              <a:buFont typeface="Symbol" pitchFamily="18" charset="2"/>
              <a:buNone/>
            </a:pPr>
            <a:r>
              <a:rPr lang="ru-RU" sz="2800" b="1" smtClean="0">
                <a:latin typeface="Cambria" pitchFamily="18" charset="0"/>
                <a:cs typeface="Arial" charset="0"/>
              </a:rPr>
              <a:t>              - Жиздринского района – 8; </a:t>
            </a:r>
          </a:p>
          <a:p>
            <a:pPr marL="342900" indent="-342900" defTabSz="457200" eaLnBrk="1" hangingPunct="1">
              <a:spcBef>
                <a:spcPts val="1000"/>
              </a:spcBef>
              <a:buClr>
                <a:srgbClr val="5FCBEF"/>
              </a:buClr>
              <a:buSzPct val="80000"/>
              <a:buFont typeface="Symbol" pitchFamily="18" charset="2"/>
              <a:buNone/>
            </a:pPr>
            <a:r>
              <a:rPr lang="ru-RU" sz="2800" b="1" smtClean="0">
                <a:latin typeface="Cambria" pitchFamily="18" charset="0"/>
                <a:cs typeface="Arial" charset="0"/>
              </a:rPr>
              <a:t>              - г. Людиново - 1. </a:t>
            </a:r>
          </a:p>
          <a:p>
            <a:pPr marL="342900" indent="-342900" defTabSz="457200" eaLnBrk="1" hangingPunct="1">
              <a:spcBef>
                <a:spcPts val="1000"/>
              </a:spcBef>
              <a:buClr>
                <a:srgbClr val="5FCBEF"/>
              </a:buClr>
              <a:buSzPct val="80000"/>
              <a:buFont typeface="Symbol" pitchFamily="18" charset="2"/>
              <a:buNone/>
            </a:pPr>
            <a:r>
              <a:rPr lang="ru-RU" sz="2800" b="1" smtClean="0">
                <a:latin typeface="Cambria" pitchFamily="18" charset="0"/>
                <a:cs typeface="Arial" charset="0"/>
              </a:rPr>
              <a:t>В исследовании участвовали:</a:t>
            </a:r>
          </a:p>
          <a:p>
            <a:pPr marL="342900" indent="-342900" defTabSz="457200" eaLnBrk="1" hangingPunct="1">
              <a:spcBef>
                <a:spcPts val="1000"/>
              </a:spcBef>
              <a:buClr>
                <a:srgbClr val="5FCBEF"/>
              </a:buClr>
              <a:buSzPct val="80000"/>
              <a:buFont typeface="Symbol" pitchFamily="18" charset="2"/>
              <a:buNone/>
            </a:pPr>
            <a:r>
              <a:rPr lang="ru-RU" sz="2800" b="1" smtClean="0">
                <a:latin typeface="Cambria" pitchFamily="18" charset="0"/>
                <a:cs typeface="Arial" charset="0"/>
              </a:rPr>
              <a:t>        -  40 учителей начальных классов;</a:t>
            </a:r>
          </a:p>
          <a:p>
            <a:pPr marL="342900" indent="-342900" defTabSz="457200" eaLnBrk="1" hangingPunct="1">
              <a:spcBef>
                <a:spcPts val="1000"/>
              </a:spcBef>
              <a:buClr>
                <a:srgbClr val="5FCBEF"/>
              </a:buClr>
              <a:buSzPct val="80000"/>
              <a:buFont typeface="Symbol" pitchFamily="18" charset="2"/>
              <a:buNone/>
            </a:pPr>
            <a:r>
              <a:rPr lang="ru-RU" sz="2800" b="1" smtClean="0">
                <a:latin typeface="Cambria" pitchFamily="18" charset="0"/>
                <a:cs typeface="Arial" charset="0"/>
              </a:rPr>
              <a:t>        -  222  обучающихся начальной школы (3-4 классы) </a:t>
            </a:r>
          </a:p>
          <a:p>
            <a:pPr marL="342900" indent="-342900" defTabSz="457200" eaLnBrk="1" hangingPunct="1"/>
            <a:endParaRPr lang="ru-RU" smtClean="0">
              <a:latin typeface="Cambria" pitchFamily="18" charset="0"/>
            </a:endParaRPr>
          </a:p>
        </p:txBody>
      </p:sp>
      <p:sp>
        <p:nvSpPr>
          <p:cNvPr id="2662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latin typeface="Cambria" pitchFamily="18" charset="0"/>
                <a:cs typeface="Arial" charset="0"/>
              </a:rPr>
              <a:t>Эмпирическая база исследования</a:t>
            </a:r>
            <a:endParaRPr lang="ru-RU" sz="360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1702</TotalTime>
  <Words>1006</Words>
  <Application>Microsoft Office PowerPoint</Application>
  <PresentationFormat>Экран (4:3)</PresentationFormat>
  <Paragraphs>242</Paragraphs>
  <Slides>25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7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42" baseType="lpstr">
      <vt:lpstr>Arial</vt:lpstr>
      <vt:lpstr>Candara</vt:lpstr>
      <vt:lpstr>Symbol</vt:lpstr>
      <vt:lpstr>Calibri</vt:lpstr>
      <vt:lpstr>Cambria</vt:lpstr>
      <vt:lpstr>Trebuchet MS</vt:lpstr>
      <vt:lpstr>SimSun</vt:lpstr>
      <vt:lpstr>Times New Roman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Диаграмма</vt:lpstr>
      <vt:lpstr>Диаграмма Microsoft Excel</vt:lpstr>
      <vt:lpstr>КОГНИТИВНЫЕ И ЛИЧНОСТНЫЕ ФАКТОРЫ ПОНИМАНИЯ УЧИТЕЛЕМ ОБРАЗОВАТЕЛЬНЫХ  ПОТРЕБНОСТЕЙ ОБУЧАЮЩИХСЯ В НАЧАЛЬНОЙ ШКОЛЕ</vt:lpstr>
      <vt:lpstr>Актуальность исследования </vt:lpstr>
      <vt:lpstr>Цель исследования:</vt:lpstr>
      <vt:lpstr>Задачи исследования: </vt:lpstr>
      <vt:lpstr>Слайд 5</vt:lpstr>
      <vt:lpstr>Гипотезы исследования</vt:lpstr>
      <vt:lpstr>Методы исследования.</vt:lpstr>
      <vt:lpstr>Методики диагностики</vt:lpstr>
      <vt:lpstr>Эмпирическая база исследования</vt:lpstr>
      <vt:lpstr>Теоретико-методологическая основа исследования</vt:lpstr>
      <vt:lpstr>Образовательные потребности обучающихся начальной школы</vt:lpstr>
      <vt:lpstr>Особенности образовательных потребностей обучающихся начальной школы (мотивационные характеристики).</vt:lpstr>
      <vt:lpstr>Особенности образовательных потребностей обучающихся начальной школы (стилевые характеристики).</vt:lpstr>
      <vt:lpstr>Особенности образовательных потребностей обучающихся</vt:lpstr>
      <vt:lpstr>Когнитивные и личностные характеристики учителей</vt:lpstr>
      <vt:lpstr>Личностные характеристики учителя </vt:lpstr>
      <vt:lpstr>Таблица средних значений (по медиане)  адекватности   понимания  параметров образовательных потребностей.</vt:lpstr>
      <vt:lpstr>Корреляционные связи между адекватностью понимания (АП) и пониманием параметров образовательных потребностей</vt:lpstr>
      <vt:lpstr>Интеркорреляция  показателей образовательных  потребностей</vt:lpstr>
      <vt:lpstr>Различия в адекватности  понимания учителей  и их  местом работы (город/село)</vt:lpstr>
      <vt:lpstr>Различия  в адекватности  понимания учителей с разным и уровнем квалификации</vt:lpstr>
      <vt:lpstr>Характер корреляционной связи между адекватностью понимания и  уровнем эмпатии учителей</vt:lpstr>
      <vt:lpstr>Различия в уровне эмпатии между группами «понимающих» и «непонимающих»учителей</vt:lpstr>
      <vt:lpstr>Характер корреляционных связей  между адекватностью понимания и шкалами эмпатии 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29</cp:revision>
  <dcterms:created xsi:type="dcterms:W3CDTF">2015-05-16T12:17:14Z</dcterms:created>
  <dcterms:modified xsi:type="dcterms:W3CDTF">2016-02-02T09:39:43Z</dcterms:modified>
</cp:coreProperties>
</file>