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7" r:id="rId1"/>
  </p:sldMasterIdLst>
  <p:notesMasterIdLst>
    <p:notesMasterId r:id="rId31"/>
  </p:notesMasterIdLst>
  <p:sldIdLst>
    <p:sldId id="311" r:id="rId2"/>
    <p:sldId id="313" r:id="rId3"/>
    <p:sldId id="299" r:id="rId4"/>
    <p:sldId id="304" r:id="rId5"/>
    <p:sldId id="305" r:id="rId6"/>
    <p:sldId id="306" r:id="rId7"/>
    <p:sldId id="307" r:id="rId8"/>
    <p:sldId id="308" r:id="rId9"/>
    <p:sldId id="309" r:id="rId10"/>
    <p:sldId id="262" r:id="rId11"/>
    <p:sldId id="270" r:id="rId12"/>
    <p:sldId id="310" r:id="rId13"/>
    <p:sldId id="280" r:id="rId14"/>
    <p:sldId id="281" r:id="rId15"/>
    <p:sldId id="287" r:id="rId16"/>
    <p:sldId id="282" r:id="rId17"/>
    <p:sldId id="283" r:id="rId18"/>
    <p:sldId id="285" r:id="rId19"/>
    <p:sldId id="286" r:id="rId20"/>
    <p:sldId id="284" r:id="rId21"/>
    <p:sldId id="288" r:id="rId22"/>
    <p:sldId id="295" r:id="rId23"/>
    <p:sldId id="290" r:id="rId24"/>
    <p:sldId id="294" r:id="rId25"/>
    <p:sldId id="297" r:id="rId26"/>
    <p:sldId id="298" r:id="rId27"/>
    <p:sldId id="263" r:id="rId28"/>
    <p:sldId id="303" r:id="rId29"/>
    <p:sldId id="312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336600"/>
    <a:srgbClr val="006600"/>
    <a:srgbClr val="0000CC"/>
    <a:srgbClr val="003300"/>
    <a:srgbClr val="000099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25782FE-EE5A-45E8-8ED9-F10F673B6F39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D6E04A3-5394-409A-B95E-7FEF7D757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C34D9-380C-4557-B4BE-E49496C91F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9D99C4-7C92-44FC-82CC-C4EBAC2120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758A9-09DE-4528-BBFE-212C4F6065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EE5A6-37B9-4537-AD44-689BE4CF94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94C09-5033-4C2F-B162-20D052AC9F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2D1D9-6915-4707-9A37-A1AB18C251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6C06A-BDC8-4008-9F0B-2F7A863B23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B25709-6520-4449-B7F3-74BAB6F873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1BFAEE-CA9A-4A14-9CF7-48FF7B5C82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F166B-D9C7-4D28-B1AC-E6E3B91336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5B5EE08D-442C-4DB0-8F0E-CF8DC66687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51C13AD-16B0-4691-819D-4ADB828E03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ransition spd="med">
    <p:newsfla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emf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939916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00B050"/>
                </a:solidFill>
                <a:latin typeface="Comic Sans MS" pitchFamily="66" charset="0"/>
              </a:rPr>
              <a:t>Первый  урок  геометрии в 7 классе</a:t>
            </a:r>
            <a:endParaRPr lang="ru-RU" sz="48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4" name="Picture 8" descr="C:\Documents and Settings\Администратор\Мои документы\Мои рисунки\картинки\Рисунок7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21729" y="2650962"/>
            <a:ext cx="4300541" cy="295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00431" y="5786454"/>
            <a:ext cx="5429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  <a:latin typeface="Comic Sans MS" pitchFamily="66" charset="0"/>
              </a:rPr>
              <a:t>МКОУ лицей №4 г. Россошь</a:t>
            </a:r>
          </a:p>
          <a:p>
            <a:r>
              <a:rPr lang="ru-RU" sz="2000" dirty="0" smtClean="0">
                <a:solidFill>
                  <a:srgbClr val="00B050"/>
                </a:solidFill>
                <a:latin typeface="Comic Sans MS" pitchFamily="66" charset="0"/>
              </a:rPr>
              <a:t>Учитель : </a:t>
            </a:r>
            <a:r>
              <a:rPr lang="ru-RU" sz="2000" dirty="0" err="1" smtClean="0">
                <a:solidFill>
                  <a:srgbClr val="00B050"/>
                </a:solidFill>
                <a:latin typeface="Comic Sans MS" pitchFamily="66" charset="0"/>
              </a:rPr>
              <a:t>Хромова</a:t>
            </a:r>
            <a:r>
              <a:rPr lang="ru-RU" sz="2000" dirty="0" smtClean="0">
                <a:solidFill>
                  <a:srgbClr val="00B050"/>
                </a:solidFill>
                <a:latin typeface="Comic Sans MS" pitchFamily="66" charset="0"/>
              </a:rPr>
              <a:t> Анна Александровна</a:t>
            </a:r>
            <a:endParaRPr lang="ru-RU" sz="2000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Египтян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29590">
            <a:off x="911225" y="268288"/>
            <a:ext cx="187166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8" descr="геметр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22922">
            <a:off x="6715125" y="3357563"/>
            <a:ext cx="207168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0" descr="292115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73631">
            <a:off x="684213" y="4240213"/>
            <a:ext cx="3116262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8" descr="грец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75" y="0"/>
            <a:ext cx="1676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4" descr="безымянный1"/>
          <p:cNvPicPr>
            <a:picLocks noChangeAspect="1" noChangeArrowheads="1"/>
          </p:cNvPicPr>
          <p:nvPr/>
        </p:nvPicPr>
        <p:blipFill>
          <a:blip r:embed="rId6">
            <a:lum contrast="18000"/>
          </a:blip>
          <a:srcRect/>
          <a:stretch>
            <a:fillRect/>
          </a:stretch>
        </p:blipFill>
        <p:spPr bwMode="auto">
          <a:xfrm rot="-151517">
            <a:off x="3954463" y="47625"/>
            <a:ext cx="2262187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4" descr="астроном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5" y="4857750"/>
            <a:ext cx="13081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4" descr="C:\Documents and Settings\Администратор\Мои документы\Мои рисунки\картинки\Рисунок 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2000250"/>
            <a:ext cx="31988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3" name="AutoShape 5"/>
          <p:cNvSpPr>
            <a:spLocks noChangeArrowheads="1"/>
          </p:cNvSpPr>
          <p:nvPr/>
        </p:nvSpPr>
        <p:spPr bwMode="auto">
          <a:xfrm>
            <a:off x="1547813" y="333375"/>
            <a:ext cx="6119812" cy="1150938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rgbClr val="00FF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33CC"/>
                </a:solidFill>
              </a:rPr>
              <a:t>ГЕОМЕТРИЯ</a:t>
            </a:r>
          </a:p>
        </p:txBody>
      </p:sp>
      <p:sp>
        <p:nvSpPr>
          <p:cNvPr id="155655" name="AutoShape 7"/>
          <p:cNvSpPr>
            <a:spLocks noChangeArrowheads="1"/>
          </p:cNvSpPr>
          <p:nvPr/>
        </p:nvSpPr>
        <p:spPr bwMode="auto">
          <a:xfrm>
            <a:off x="468313" y="2133600"/>
            <a:ext cx="3744912" cy="576263"/>
          </a:xfrm>
          <a:prstGeom prst="wedgeEllipseCallout">
            <a:avLst>
              <a:gd name="adj1" fmla="val -6167"/>
              <a:gd name="adj2" fmla="val 114463"/>
            </a:avLst>
          </a:prstGeom>
          <a:solidFill>
            <a:srgbClr val="00FFFF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>
                <a:solidFill>
                  <a:srgbClr val="0033CC"/>
                </a:solidFill>
              </a:rPr>
              <a:t>ПЛАНИМЕТРИЯ</a:t>
            </a:r>
          </a:p>
        </p:txBody>
      </p:sp>
      <p:sp>
        <p:nvSpPr>
          <p:cNvPr id="155656" name="AutoShape 8"/>
          <p:cNvSpPr>
            <a:spLocks noChangeArrowheads="1"/>
          </p:cNvSpPr>
          <p:nvPr/>
        </p:nvSpPr>
        <p:spPr bwMode="auto">
          <a:xfrm>
            <a:off x="4859338" y="2133600"/>
            <a:ext cx="3887787" cy="576263"/>
          </a:xfrm>
          <a:prstGeom prst="wedgeEllipseCallout">
            <a:avLst>
              <a:gd name="adj1" fmla="val -17046"/>
              <a:gd name="adj2" fmla="val 127134"/>
            </a:avLst>
          </a:prstGeom>
          <a:solidFill>
            <a:srgbClr val="00FFFF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>
                <a:solidFill>
                  <a:srgbClr val="0033CC"/>
                </a:solidFill>
              </a:rPr>
              <a:t>СТЕРЕОМЕТРИЯ</a:t>
            </a:r>
          </a:p>
        </p:txBody>
      </p:sp>
      <p:sp>
        <p:nvSpPr>
          <p:cNvPr id="155657" name="AutoShape 9"/>
          <p:cNvSpPr>
            <a:spLocks noChangeArrowheads="1"/>
          </p:cNvSpPr>
          <p:nvPr/>
        </p:nvSpPr>
        <p:spPr bwMode="auto">
          <a:xfrm>
            <a:off x="468313" y="3141663"/>
            <a:ext cx="3382962" cy="1800225"/>
          </a:xfrm>
          <a:prstGeom prst="flowChartTerminator">
            <a:avLst/>
          </a:prstGeom>
          <a:solidFill>
            <a:srgbClr val="00FFFF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33CC"/>
                </a:solidFill>
              </a:rPr>
              <a:t>Planum </a:t>
            </a:r>
            <a:r>
              <a:rPr lang="ru-RU" sz="2400" b="1">
                <a:solidFill>
                  <a:srgbClr val="0033CC"/>
                </a:solidFill>
              </a:rPr>
              <a:t> (лат) </a:t>
            </a:r>
          </a:p>
          <a:p>
            <a:pPr algn="ctr"/>
            <a:r>
              <a:rPr lang="ru-RU" sz="2400" b="1">
                <a:solidFill>
                  <a:srgbClr val="0033CC"/>
                </a:solidFill>
              </a:rPr>
              <a:t>- равнина, местность</a:t>
            </a:r>
          </a:p>
        </p:txBody>
      </p:sp>
      <p:sp>
        <p:nvSpPr>
          <p:cNvPr id="155658" name="AutoShape 10"/>
          <p:cNvSpPr>
            <a:spLocks noChangeArrowheads="1"/>
          </p:cNvSpPr>
          <p:nvPr/>
        </p:nvSpPr>
        <p:spPr bwMode="auto">
          <a:xfrm>
            <a:off x="4787900" y="3213100"/>
            <a:ext cx="3600450" cy="1728788"/>
          </a:xfrm>
          <a:prstGeom prst="flowChartTerminator">
            <a:avLst/>
          </a:prstGeom>
          <a:solidFill>
            <a:srgbClr val="00FFFF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33CC"/>
                </a:solidFill>
              </a:rPr>
              <a:t>Sterio </a:t>
            </a:r>
            <a:r>
              <a:rPr lang="ru-RU" sz="2400" b="1">
                <a:solidFill>
                  <a:srgbClr val="0033CC"/>
                </a:solidFill>
              </a:rPr>
              <a:t> (лат) </a:t>
            </a:r>
          </a:p>
          <a:p>
            <a:pPr algn="ctr">
              <a:buFontTx/>
              <a:buChar char="-"/>
            </a:pPr>
            <a:r>
              <a:rPr lang="ru-RU" sz="2400" b="1">
                <a:solidFill>
                  <a:srgbClr val="0033CC"/>
                </a:solidFill>
              </a:rPr>
              <a:t>телесный,</a:t>
            </a:r>
          </a:p>
          <a:p>
            <a:pPr algn="ctr">
              <a:buFontTx/>
              <a:buChar char="-"/>
            </a:pPr>
            <a:r>
              <a:rPr lang="ru-RU" sz="2400" b="1">
                <a:solidFill>
                  <a:srgbClr val="0033CC"/>
                </a:solidFill>
              </a:rPr>
              <a:t> пространственный</a:t>
            </a:r>
          </a:p>
        </p:txBody>
      </p:sp>
      <p:sp>
        <p:nvSpPr>
          <p:cNvPr id="155660" name="AutoShape 12"/>
          <p:cNvSpPr>
            <a:spLocks noChangeArrowheads="1"/>
          </p:cNvSpPr>
          <p:nvPr/>
        </p:nvSpPr>
        <p:spPr bwMode="auto">
          <a:xfrm rot="1034487">
            <a:off x="2339975" y="1484313"/>
            <a:ext cx="358775" cy="576262"/>
          </a:xfrm>
          <a:prstGeom prst="downArrow">
            <a:avLst>
              <a:gd name="adj1" fmla="val 50000"/>
              <a:gd name="adj2" fmla="val 40155"/>
            </a:avLst>
          </a:prstGeom>
          <a:solidFill>
            <a:srgbClr val="D6CAE8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5662" name="AutoShape 14"/>
          <p:cNvSpPr>
            <a:spLocks noChangeArrowheads="1"/>
          </p:cNvSpPr>
          <p:nvPr/>
        </p:nvSpPr>
        <p:spPr bwMode="auto">
          <a:xfrm rot="-1665513">
            <a:off x="5867400" y="1484313"/>
            <a:ext cx="358775" cy="576262"/>
          </a:xfrm>
          <a:prstGeom prst="downArrow">
            <a:avLst>
              <a:gd name="adj1" fmla="val 50000"/>
              <a:gd name="adj2" fmla="val 40155"/>
            </a:avLst>
          </a:prstGeom>
          <a:solidFill>
            <a:srgbClr val="D6CAE8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393" name="Picture 65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5072063"/>
            <a:ext cx="6048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66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5143500"/>
            <a:ext cx="6937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67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688" y="5143500"/>
            <a:ext cx="6477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6" name="Oval 63"/>
          <p:cNvSpPr>
            <a:spLocks noChangeArrowheads="1"/>
          </p:cNvSpPr>
          <p:nvPr/>
        </p:nvSpPr>
        <p:spPr bwMode="gray">
          <a:xfrm>
            <a:off x="571500" y="5214938"/>
            <a:ext cx="574675" cy="574675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3E0C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Rectangle 58"/>
          <p:cNvSpPr>
            <a:spLocks noChangeArrowheads="1"/>
          </p:cNvSpPr>
          <p:nvPr/>
        </p:nvSpPr>
        <p:spPr bwMode="gray">
          <a:xfrm rot="20151896">
            <a:off x="2690813" y="5240338"/>
            <a:ext cx="630237" cy="720725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ru-RU" sz="1600">
              <a:solidFill>
                <a:srgbClr val="FFFFFF"/>
              </a:solidFill>
            </a:endParaRPr>
          </a:p>
        </p:txBody>
      </p:sp>
      <p:pic>
        <p:nvPicPr>
          <p:cNvPr id="16398" name="Picture 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933829">
            <a:off x="1582738" y="4981575"/>
            <a:ext cx="700087" cy="792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5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5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3" grpId="0" animBg="1"/>
      <p:bldP spid="155655" grpId="0" animBg="1"/>
      <p:bldP spid="155656" grpId="0" animBg="1"/>
      <p:bldP spid="155657" grpId="0" animBg="1"/>
      <p:bldP spid="155658" grpId="0" animBg="1"/>
      <p:bldP spid="155660" grpId="0" animBg="1"/>
      <p:bldP spid="1556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305800" cy="5143536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Планиметрия</a:t>
            </a:r>
            <a:r>
              <a:rPr lang="ru-RU" sz="4400" dirty="0" smtClean="0"/>
              <a:t> – это раздел геометрии , в котором изучаются фигуры </a:t>
            </a:r>
            <a:r>
              <a:rPr lang="ru-RU" sz="4400" b="1" i="1" dirty="0" smtClean="0"/>
              <a:t>на плоскости</a:t>
            </a:r>
            <a:r>
              <a:rPr lang="ru-RU" sz="4400" dirty="0" smtClean="0"/>
              <a:t>.</a:t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 </a:t>
            </a:r>
            <a:r>
              <a:rPr lang="ru-RU" sz="4400" dirty="0" smtClean="0">
                <a:solidFill>
                  <a:srgbClr val="FF0000"/>
                </a:solidFill>
              </a:rPr>
              <a:t>Стереометрия</a:t>
            </a:r>
            <a:r>
              <a:rPr lang="ru-RU" sz="4400" dirty="0" smtClean="0"/>
              <a:t> - это раздел геометрии , в котором изучаются фигуры </a:t>
            </a:r>
            <a:r>
              <a:rPr lang="ru-RU" sz="4400" b="1" i="1" dirty="0" smtClean="0"/>
              <a:t>в пространстве</a:t>
            </a:r>
            <a:r>
              <a:rPr lang="ru-RU" sz="4400" dirty="0" smtClean="0"/>
              <a:t>.</a:t>
            </a:r>
            <a:endParaRPr lang="ru-RU" sz="4400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4"/>
          <p:cNvSpPr>
            <a:spLocks noChangeArrowheads="1" noChangeShapeType="1" noTextEdit="1"/>
          </p:cNvSpPr>
          <p:nvPr/>
        </p:nvSpPr>
        <p:spPr bwMode="auto">
          <a:xfrm>
            <a:off x="323850" y="571500"/>
            <a:ext cx="8462963" cy="2090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ОСНОВНЫЕ </a:t>
            </a:r>
          </a:p>
          <a:p>
            <a:pPr algn="ctr"/>
            <a:r>
              <a:rPr lang="ru-RU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ПОНЯТИЯ </a:t>
            </a:r>
          </a:p>
          <a:p>
            <a:pPr algn="ctr"/>
            <a:r>
              <a:rPr lang="ru-RU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ПЛАНИМЕТРИИ</a:t>
            </a:r>
          </a:p>
        </p:txBody>
      </p:sp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9525" y="2925763"/>
            <a:ext cx="6297613" cy="1146175"/>
          </a:xfrm>
          <a:prstGeom prst="rect">
            <a:avLst/>
          </a:prstGeom>
          <a:noFill/>
        </p:spPr>
      </p:pic>
      <p:pic>
        <p:nvPicPr>
          <p:cNvPr id="7" name="Picture 26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4857750"/>
            <a:ext cx="9144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20" name="Oval 8"/>
          <p:cNvSpPr>
            <a:spLocks noGrp="1" noChangeArrowheads="1"/>
          </p:cNvSpPr>
          <p:nvPr>
            <p:ph idx="1"/>
          </p:nvPr>
        </p:nvSpPr>
        <p:spPr>
          <a:xfrm>
            <a:off x="468313" y="1557338"/>
            <a:ext cx="8229600" cy="4530725"/>
          </a:xfrm>
          <a:prstGeom prst="ellipse">
            <a:avLst/>
          </a:prstGeom>
          <a:solidFill>
            <a:srgbClr val="00FFFF"/>
          </a:solidFill>
          <a:ln>
            <a:solidFill>
              <a:schemeClr val="tx1"/>
            </a:solidFill>
            <a:rou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</a:t>
            </a:r>
            <a:r>
              <a:rPr lang="ru-RU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Точки обозначаются заглавными латинскими буквами</a:t>
            </a:r>
          </a:p>
        </p:txBody>
      </p:sp>
      <p:sp>
        <p:nvSpPr>
          <p:cNvPr id="166916" name="WordArt 4" descr="единорог и дельфины"/>
          <p:cNvSpPr>
            <a:spLocks noChangeArrowheads="1" noChangeShapeType="1" noTextEdit="1"/>
          </p:cNvSpPr>
          <p:nvPr/>
        </p:nvSpPr>
        <p:spPr bwMode="auto">
          <a:xfrm>
            <a:off x="2195513" y="188913"/>
            <a:ext cx="4105275" cy="1655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66917" name="Oval 5"/>
          <p:cNvSpPr>
            <a:spLocks noChangeArrowheads="1"/>
          </p:cNvSpPr>
          <p:nvPr/>
        </p:nvSpPr>
        <p:spPr bwMode="auto">
          <a:xfrm>
            <a:off x="2339975" y="4941888"/>
            <a:ext cx="193675" cy="193675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6922" name="WordArt 10"/>
          <p:cNvSpPr>
            <a:spLocks noChangeArrowheads="1" noChangeShapeType="1" noTextEdit="1"/>
          </p:cNvSpPr>
          <p:nvPr/>
        </p:nvSpPr>
        <p:spPr bwMode="auto">
          <a:xfrm>
            <a:off x="2051050" y="3933825"/>
            <a:ext cx="647700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</a:t>
            </a:r>
          </a:p>
        </p:txBody>
      </p:sp>
      <p:sp>
        <p:nvSpPr>
          <p:cNvPr id="166923" name="Oval 11"/>
          <p:cNvSpPr>
            <a:spLocks noChangeArrowheads="1"/>
          </p:cNvSpPr>
          <p:nvPr/>
        </p:nvSpPr>
        <p:spPr bwMode="auto">
          <a:xfrm>
            <a:off x="4067175" y="5157788"/>
            <a:ext cx="193675" cy="193675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6924" name="Oval 12"/>
          <p:cNvSpPr>
            <a:spLocks noChangeArrowheads="1"/>
          </p:cNvSpPr>
          <p:nvPr/>
        </p:nvSpPr>
        <p:spPr bwMode="auto">
          <a:xfrm>
            <a:off x="6659563" y="4365625"/>
            <a:ext cx="193675" cy="193675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6925" name="WordArt 13"/>
          <p:cNvSpPr>
            <a:spLocks noChangeArrowheads="1" noChangeShapeType="1" noTextEdit="1"/>
          </p:cNvSpPr>
          <p:nvPr/>
        </p:nvSpPr>
        <p:spPr bwMode="auto">
          <a:xfrm>
            <a:off x="3924300" y="4076700"/>
            <a:ext cx="550863" cy="86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66926" name="WordArt 14"/>
          <p:cNvSpPr>
            <a:spLocks noChangeArrowheads="1" noChangeShapeType="1" noTextEdit="1"/>
          </p:cNvSpPr>
          <p:nvPr/>
        </p:nvSpPr>
        <p:spPr bwMode="auto">
          <a:xfrm>
            <a:off x="6588125" y="3284538"/>
            <a:ext cx="595313" cy="86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F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9588" y="158750"/>
            <a:ext cx="3925887" cy="1219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69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69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6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6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6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6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6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6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6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6" grpId="0" animBg="1"/>
      <p:bldP spid="166917" grpId="0" animBg="1"/>
      <p:bldP spid="166922" grpId="0" animBg="1"/>
      <p:bldP spid="166923" grpId="0" animBg="1"/>
      <p:bldP spid="166924" grpId="0" animBg="1"/>
      <p:bldP spid="166925" grpId="0" animBg="1"/>
      <p:bldP spid="1669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1" name="Oval 5"/>
          <p:cNvSpPr>
            <a:spLocks noGrp="1" noChangeArrowheads="1"/>
          </p:cNvSpPr>
          <p:nvPr>
            <p:ph idx="1"/>
          </p:nvPr>
        </p:nvSpPr>
        <p:spPr>
          <a:prstGeom prst="ellipse">
            <a:avLst/>
          </a:prstGeom>
          <a:solidFill>
            <a:srgbClr val="00FFFF"/>
          </a:solidFill>
          <a:ln>
            <a:solidFill>
              <a:srgbClr val="0033CC"/>
            </a:solidFill>
            <a:rou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</a:t>
            </a:r>
            <a:r>
              <a:rPr lang="ru-RU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Для изображения прямых используют линейку</a:t>
            </a:r>
          </a:p>
        </p:txBody>
      </p:sp>
      <p:pic>
        <p:nvPicPr>
          <p:cNvPr id="173062" name="Picture 6" descr="чел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3721100"/>
            <a:ext cx="201612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9588" y="341313"/>
            <a:ext cx="3725862" cy="11588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306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306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306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306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1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1" name="Oval 5"/>
          <p:cNvSpPr>
            <a:spLocks noGrp="1" noChangeArrowheads="1"/>
          </p:cNvSpPr>
          <p:nvPr>
            <p:ph idx="1"/>
          </p:nvPr>
        </p:nvSpPr>
        <p:spPr>
          <a:xfrm>
            <a:off x="0" y="1196975"/>
            <a:ext cx="9144000" cy="5400675"/>
          </a:xfrm>
          <a:prstGeom prst="ellipse">
            <a:avLst/>
          </a:prstGeom>
          <a:solidFill>
            <a:srgbClr val="00FFFF"/>
          </a:solidFill>
          <a:ln>
            <a:solidFill>
              <a:srgbClr val="0033CC"/>
            </a:solidFill>
            <a:rou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</a:t>
            </a:r>
            <a:r>
              <a:rPr lang="ru-RU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Прямые обозначаются одной прописной или двумя заглавными латинскими буквами</a:t>
            </a:r>
          </a:p>
        </p:txBody>
      </p:sp>
      <p:sp>
        <p:nvSpPr>
          <p:cNvPr id="167942" name="Line 6"/>
          <p:cNvSpPr>
            <a:spLocks noChangeShapeType="1"/>
          </p:cNvSpPr>
          <p:nvPr/>
        </p:nvSpPr>
        <p:spPr bwMode="auto">
          <a:xfrm flipV="1">
            <a:off x="1908175" y="3644900"/>
            <a:ext cx="5041900" cy="1584325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7943" name="Line 7"/>
          <p:cNvSpPr>
            <a:spLocks noChangeShapeType="1"/>
          </p:cNvSpPr>
          <p:nvPr/>
        </p:nvSpPr>
        <p:spPr bwMode="auto">
          <a:xfrm flipV="1">
            <a:off x="3708400" y="4581525"/>
            <a:ext cx="5041900" cy="1584325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7944" name="WordArt 8"/>
          <p:cNvSpPr>
            <a:spLocks noChangeArrowheads="1" noChangeShapeType="1" noTextEdit="1"/>
          </p:cNvSpPr>
          <p:nvPr/>
        </p:nvSpPr>
        <p:spPr bwMode="auto">
          <a:xfrm>
            <a:off x="1042988" y="4581525"/>
            <a:ext cx="896937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67945" name="Oval 9"/>
          <p:cNvSpPr>
            <a:spLocks noChangeArrowheads="1"/>
          </p:cNvSpPr>
          <p:nvPr/>
        </p:nvSpPr>
        <p:spPr bwMode="auto">
          <a:xfrm>
            <a:off x="4716463" y="5734050"/>
            <a:ext cx="193675" cy="1936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hlink"/>
              </a:solidFill>
            </a:endParaRPr>
          </a:p>
        </p:txBody>
      </p:sp>
      <p:sp>
        <p:nvSpPr>
          <p:cNvPr id="167946" name="Oval 10"/>
          <p:cNvSpPr>
            <a:spLocks noChangeArrowheads="1"/>
          </p:cNvSpPr>
          <p:nvPr/>
        </p:nvSpPr>
        <p:spPr bwMode="auto">
          <a:xfrm>
            <a:off x="7380288" y="4868863"/>
            <a:ext cx="193675" cy="1936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hlink"/>
              </a:solidFill>
            </a:endParaRPr>
          </a:p>
        </p:txBody>
      </p:sp>
      <p:sp>
        <p:nvSpPr>
          <p:cNvPr id="167947" name="WordArt 11"/>
          <p:cNvSpPr>
            <a:spLocks noChangeArrowheads="1" noChangeShapeType="1" noTextEdit="1"/>
          </p:cNvSpPr>
          <p:nvPr/>
        </p:nvSpPr>
        <p:spPr bwMode="auto">
          <a:xfrm>
            <a:off x="4500563" y="4724400"/>
            <a:ext cx="503237" cy="930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67948" name="WordArt 12"/>
          <p:cNvSpPr>
            <a:spLocks noChangeArrowheads="1" noChangeShapeType="1" noTextEdit="1"/>
          </p:cNvSpPr>
          <p:nvPr/>
        </p:nvSpPr>
        <p:spPr bwMode="auto">
          <a:xfrm>
            <a:off x="7235825" y="3860800"/>
            <a:ext cx="504825" cy="86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N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4550" y="55563"/>
            <a:ext cx="3914775" cy="12493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794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794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79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79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7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7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7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7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6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16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1" grpId="0" build="p" animBg="1"/>
      <p:bldP spid="167942" grpId="0" animBg="1"/>
      <p:bldP spid="167943" grpId="0" animBg="1"/>
      <p:bldP spid="167944" grpId="0" animBg="1"/>
      <p:bldP spid="167945" grpId="0" animBg="1"/>
      <p:bldP spid="167946" grpId="0" animBg="1"/>
      <p:bldP spid="167947" grpId="0" animBg="1"/>
      <p:bldP spid="1679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755650" y="188913"/>
            <a:ext cx="7416800" cy="1655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FF"/>
                    </a:gs>
                    <a:gs pos="100000">
                      <a:srgbClr val="5E007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Взаимное расположение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FF"/>
                    </a:gs>
                    <a:gs pos="100000">
                      <a:srgbClr val="5E007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точек и прямых</a:t>
            </a:r>
          </a:p>
        </p:txBody>
      </p:sp>
      <p:sp>
        <p:nvSpPr>
          <p:cNvPr id="168965" name="Line 5"/>
          <p:cNvSpPr>
            <a:spLocks noChangeShapeType="1"/>
          </p:cNvSpPr>
          <p:nvPr/>
        </p:nvSpPr>
        <p:spPr bwMode="auto">
          <a:xfrm>
            <a:off x="971550" y="2349500"/>
            <a:ext cx="7056438" cy="3095625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8966" name="Oval 6"/>
          <p:cNvSpPr>
            <a:spLocks noChangeArrowheads="1"/>
          </p:cNvSpPr>
          <p:nvPr/>
        </p:nvSpPr>
        <p:spPr bwMode="auto">
          <a:xfrm>
            <a:off x="2268538" y="2852738"/>
            <a:ext cx="287337" cy="266700"/>
          </a:xfrm>
          <a:prstGeom prst="ellipse">
            <a:avLst/>
          </a:prstGeom>
          <a:solidFill>
            <a:srgbClr val="CC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8968" name="Oval 8"/>
          <p:cNvSpPr>
            <a:spLocks noChangeArrowheads="1"/>
          </p:cNvSpPr>
          <p:nvPr/>
        </p:nvSpPr>
        <p:spPr bwMode="auto">
          <a:xfrm>
            <a:off x="6732588" y="3357563"/>
            <a:ext cx="287337" cy="266700"/>
          </a:xfrm>
          <a:prstGeom prst="ellipse">
            <a:avLst/>
          </a:prstGeom>
          <a:solidFill>
            <a:srgbClr val="CC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8969" name="WordArt 9"/>
          <p:cNvSpPr>
            <a:spLocks noChangeArrowheads="1" noChangeShapeType="1" noTextEdit="1"/>
          </p:cNvSpPr>
          <p:nvPr/>
        </p:nvSpPr>
        <p:spPr bwMode="auto">
          <a:xfrm>
            <a:off x="2771775" y="2133600"/>
            <a:ext cx="6477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А</a:t>
            </a:r>
          </a:p>
        </p:txBody>
      </p:sp>
      <p:sp>
        <p:nvSpPr>
          <p:cNvPr id="168970" name="WordArt 10"/>
          <p:cNvSpPr>
            <a:spLocks noChangeArrowheads="1" noChangeShapeType="1" noTextEdit="1"/>
          </p:cNvSpPr>
          <p:nvPr/>
        </p:nvSpPr>
        <p:spPr bwMode="auto">
          <a:xfrm>
            <a:off x="7092950" y="2565400"/>
            <a:ext cx="512763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</a:t>
            </a:r>
          </a:p>
        </p:txBody>
      </p:sp>
      <p:sp>
        <p:nvSpPr>
          <p:cNvPr id="103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68971" name="Object 11"/>
          <p:cNvGraphicFramePr>
            <a:graphicFrameLocks noChangeAspect="1"/>
          </p:cNvGraphicFramePr>
          <p:nvPr/>
        </p:nvGraphicFramePr>
        <p:xfrm>
          <a:off x="323850" y="3644900"/>
          <a:ext cx="3024188" cy="1228725"/>
        </p:xfrm>
        <a:graphic>
          <a:graphicData uri="http://schemas.openxmlformats.org/presentationml/2006/ole">
            <p:oleObj spid="_x0000_s1026" name="Формула" r:id="rId3" imgW="444114" imgH="177646" progId="Equation.3">
              <p:embed/>
            </p:oleObj>
          </a:graphicData>
        </a:graphic>
      </p:graphicFrame>
      <p:sp>
        <p:nvSpPr>
          <p:cNvPr id="168973" name="WordArt 13"/>
          <p:cNvSpPr>
            <a:spLocks noChangeArrowheads="1" noChangeShapeType="1" noTextEdit="1"/>
          </p:cNvSpPr>
          <p:nvPr/>
        </p:nvSpPr>
        <p:spPr bwMode="auto">
          <a:xfrm>
            <a:off x="7740650" y="4581525"/>
            <a:ext cx="695325" cy="547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hlink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m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hlink">
                  <a:alpha val="50195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03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68974" name="Object 14"/>
          <p:cNvGraphicFramePr>
            <a:graphicFrameLocks noChangeAspect="1"/>
          </p:cNvGraphicFramePr>
          <p:nvPr/>
        </p:nvGraphicFramePr>
        <p:xfrm>
          <a:off x="468313" y="4868863"/>
          <a:ext cx="2879725" cy="1163637"/>
        </p:xfrm>
        <a:graphic>
          <a:graphicData uri="http://schemas.openxmlformats.org/presentationml/2006/ole">
            <p:oleObj spid="_x0000_s1027" name="Формула" r:id="rId4" imgW="444114" imgH="177646" progId="Equation.3">
              <p:embed/>
            </p:oleObj>
          </a:graphicData>
        </a:graphic>
      </p:graphicFrame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8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68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5" grpId="0" animBg="1"/>
      <p:bldP spid="168966" grpId="0" animBg="1"/>
      <p:bldP spid="168968" grpId="0" animBg="1"/>
      <p:bldP spid="168969" grpId="0" animBg="1"/>
      <p:bldP spid="168970" grpId="0" animBg="1"/>
      <p:bldP spid="16897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Проверь</a:t>
            </a:r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себя</a:t>
            </a:r>
          </a:p>
        </p:txBody>
      </p:sp>
      <p:sp>
        <p:nvSpPr>
          <p:cNvPr id="21507" name="Line 5"/>
          <p:cNvSpPr>
            <a:spLocks noChangeShapeType="1"/>
          </p:cNvSpPr>
          <p:nvPr/>
        </p:nvSpPr>
        <p:spPr bwMode="auto">
          <a:xfrm flipV="1">
            <a:off x="250825" y="3500438"/>
            <a:ext cx="3889375" cy="216058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08" name="WordArt 6"/>
          <p:cNvSpPr>
            <a:spLocks noChangeArrowheads="1" noChangeShapeType="1" noTextEdit="1"/>
          </p:cNvSpPr>
          <p:nvPr/>
        </p:nvSpPr>
        <p:spPr bwMode="auto">
          <a:xfrm>
            <a:off x="179388" y="4652963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m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71015" name="Oval 7"/>
          <p:cNvSpPr>
            <a:spLocks noChangeArrowheads="1"/>
          </p:cNvSpPr>
          <p:nvPr/>
        </p:nvSpPr>
        <p:spPr bwMode="auto">
          <a:xfrm>
            <a:off x="1476375" y="4797425"/>
            <a:ext cx="288925" cy="287338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1024" name="Oval 16"/>
          <p:cNvSpPr>
            <a:spLocks noChangeArrowheads="1"/>
          </p:cNvSpPr>
          <p:nvPr/>
        </p:nvSpPr>
        <p:spPr bwMode="auto">
          <a:xfrm>
            <a:off x="5076825" y="2708275"/>
            <a:ext cx="287338" cy="2667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1025" name="Oval 17"/>
          <p:cNvSpPr>
            <a:spLocks noChangeArrowheads="1"/>
          </p:cNvSpPr>
          <p:nvPr/>
        </p:nvSpPr>
        <p:spPr bwMode="auto">
          <a:xfrm>
            <a:off x="5580063" y="5300663"/>
            <a:ext cx="287337" cy="2667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1026" name="Oval 18"/>
          <p:cNvSpPr>
            <a:spLocks noChangeArrowheads="1"/>
          </p:cNvSpPr>
          <p:nvPr/>
        </p:nvSpPr>
        <p:spPr bwMode="auto">
          <a:xfrm>
            <a:off x="7092950" y="1557338"/>
            <a:ext cx="287338" cy="2667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1027" name="Oval 19"/>
          <p:cNvSpPr>
            <a:spLocks noChangeArrowheads="1"/>
          </p:cNvSpPr>
          <p:nvPr/>
        </p:nvSpPr>
        <p:spPr bwMode="auto">
          <a:xfrm>
            <a:off x="1547813" y="2636838"/>
            <a:ext cx="287337" cy="2667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1028" name="Line 20"/>
          <p:cNvSpPr>
            <a:spLocks noChangeShapeType="1"/>
          </p:cNvSpPr>
          <p:nvPr/>
        </p:nvSpPr>
        <p:spPr bwMode="auto">
          <a:xfrm flipV="1">
            <a:off x="4140200" y="1268413"/>
            <a:ext cx="3744913" cy="22320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1031" name="WordArt 23"/>
          <p:cNvSpPr>
            <a:spLocks noChangeArrowheads="1" noChangeShapeType="1" noTextEdit="1"/>
          </p:cNvSpPr>
          <p:nvPr/>
        </p:nvSpPr>
        <p:spPr bwMode="auto">
          <a:xfrm>
            <a:off x="4932363" y="4508500"/>
            <a:ext cx="576262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FF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C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FF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71032" name="WordArt 24"/>
          <p:cNvSpPr>
            <a:spLocks noChangeArrowheads="1" noChangeShapeType="1" noTextEdit="1"/>
          </p:cNvSpPr>
          <p:nvPr/>
        </p:nvSpPr>
        <p:spPr bwMode="auto">
          <a:xfrm>
            <a:off x="4572000" y="1844675"/>
            <a:ext cx="576263" cy="741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FF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D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FF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71033" name="WordArt 25"/>
          <p:cNvSpPr>
            <a:spLocks noChangeArrowheads="1" noChangeShapeType="1" noTextEdit="1"/>
          </p:cNvSpPr>
          <p:nvPr/>
        </p:nvSpPr>
        <p:spPr bwMode="auto">
          <a:xfrm>
            <a:off x="1187450" y="3716338"/>
            <a:ext cx="43180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FF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R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FF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71034" name="WordArt 26"/>
          <p:cNvSpPr>
            <a:spLocks noChangeArrowheads="1" noChangeShapeType="1" noTextEdit="1"/>
          </p:cNvSpPr>
          <p:nvPr/>
        </p:nvSpPr>
        <p:spPr bwMode="auto">
          <a:xfrm>
            <a:off x="1476375" y="1700213"/>
            <a:ext cx="454025" cy="836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FF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H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FF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71035" name="WordArt 27"/>
          <p:cNvSpPr>
            <a:spLocks noChangeArrowheads="1" noChangeShapeType="1" noTextEdit="1"/>
          </p:cNvSpPr>
          <p:nvPr/>
        </p:nvSpPr>
        <p:spPr bwMode="auto">
          <a:xfrm>
            <a:off x="7524750" y="1773238"/>
            <a:ext cx="608013" cy="836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FF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G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FF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5" grpId="0" animBg="1"/>
      <p:bldP spid="171024" grpId="0" animBg="1"/>
      <p:bldP spid="171025" grpId="0" animBg="1"/>
      <p:bldP spid="171026" grpId="0" animBg="1"/>
      <p:bldP spid="171027" grpId="0" animBg="1"/>
      <p:bldP spid="171028" grpId="0" animBg="1"/>
      <p:bldP spid="171031" grpId="0" animBg="1"/>
      <p:bldP spid="171032" grpId="0" animBg="1"/>
      <p:bldP spid="171033" grpId="0" animBg="1"/>
      <p:bldP spid="171034" grpId="0" animBg="1"/>
      <p:bldP spid="1710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Сколько прямых можно провести </a:t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через точки К и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N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?</a:t>
            </a:r>
          </a:p>
        </p:txBody>
      </p:sp>
      <p:sp>
        <p:nvSpPr>
          <p:cNvPr id="22531" name="Oval 7"/>
          <p:cNvSpPr>
            <a:spLocks noChangeArrowheads="1"/>
          </p:cNvSpPr>
          <p:nvPr/>
        </p:nvSpPr>
        <p:spPr bwMode="auto">
          <a:xfrm>
            <a:off x="2124075" y="4797425"/>
            <a:ext cx="217488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2" name="Oval 13"/>
          <p:cNvSpPr>
            <a:spLocks noChangeArrowheads="1"/>
          </p:cNvSpPr>
          <p:nvPr/>
        </p:nvSpPr>
        <p:spPr bwMode="auto">
          <a:xfrm>
            <a:off x="6443663" y="2852738"/>
            <a:ext cx="217487" cy="1952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3" name="WordArt 14"/>
          <p:cNvSpPr>
            <a:spLocks noChangeArrowheads="1" noChangeShapeType="1" noTextEdit="1"/>
          </p:cNvSpPr>
          <p:nvPr/>
        </p:nvSpPr>
        <p:spPr bwMode="auto">
          <a:xfrm>
            <a:off x="1258888" y="3429000"/>
            <a:ext cx="503237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K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2534" name="WordArt 15"/>
          <p:cNvSpPr>
            <a:spLocks noChangeArrowheads="1" noChangeShapeType="1" noTextEdit="1"/>
          </p:cNvSpPr>
          <p:nvPr/>
        </p:nvSpPr>
        <p:spPr bwMode="auto">
          <a:xfrm>
            <a:off x="7019925" y="3213100"/>
            <a:ext cx="5048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N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72048" name="Line 16"/>
          <p:cNvSpPr>
            <a:spLocks noChangeShapeType="1"/>
          </p:cNvSpPr>
          <p:nvPr/>
        </p:nvSpPr>
        <p:spPr bwMode="auto">
          <a:xfrm flipV="1">
            <a:off x="684213" y="2205038"/>
            <a:ext cx="7416800" cy="33845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2049" name="WordArt 17"/>
          <p:cNvSpPr>
            <a:spLocks noChangeArrowheads="1" noChangeShapeType="1" noTextEdit="1"/>
          </p:cNvSpPr>
          <p:nvPr/>
        </p:nvSpPr>
        <p:spPr bwMode="auto">
          <a:xfrm>
            <a:off x="3203575" y="4581525"/>
            <a:ext cx="5600700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"/>
                <a:cs typeface="Arial"/>
              </a:rPr>
              <a:t>Через любые две точки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"/>
                <a:cs typeface="Arial"/>
              </a:rPr>
              <a:t> можно провести прямую, 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"/>
                <a:cs typeface="Arial"/>
              </a:rPr>
              <a:t>и притом только одну.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0" fill="hold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0" fill="hold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0" fill="hold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0" fill="hold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48" grpId="0" animBg="1"/>
      <p:bldP spid="172048" grpId="1" animBg="1"/>
      <p:bldP spid="1720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653738"/>
          </a:xfrm>
        </p:spPr>
        <p:txBody>
          <a:bodyPr>
            <a:normAutofit/>
          </a:bodyPr>
          <a:lstStyle/>
          <a:p>
            <a:r>
              <a:rPr lang="ru-RU" sz="4800" i="1" dirty="0" smtClean="0">
                <a:solidFill>
                  <a:srgbClr val="0000CC"/>
                </a:solidFill>
                <a:latin typeface="Monotype Corsiva" pitchFamily="66" charset="0"/>
              </a:rPr>
              <a:t>«Я думаю, что никогда до настоящего времени мы не жили в такой геометрический период. Все вокруг – геометрия».</a:t>
            </a:r>
            <a:br>
              <a:rPr lang="ru-RU" sz="4800" i="1" dirty="0" smtClean="0">
                <a:solidFill>
                  <a:srgbClr val="0000CC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57826"/>
            <a:ext cx="8229600" cy="966774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gneto" pitchFamily="82" charset="0"/>
              </a:rPr>
              <a:t>                                                                          </a:t>
            </a:r>
            <a:r>
              <a:rPr lang="ru-RU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gneto" pitchFamily="82" charset="0"/>
              </a:rPr>
              <a:t>Ле</a:t>
            </a:r>
            <a:r>
              <a:rPr lang="ru-RU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gneto" pitchFamily="82" charset="0"/>
              </a:rPr>
              <a:t> </a:t>
            </a:r>
            <a:r>
              <a:rPr lang="ru-RU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gneto" pitchFamily="82" charset="0"/>
              </a:rPr>
              <a:t>Корбюзье (</a:t>
            </a:r>
            <a:r>
              <a:rPr lang="ru-RU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gneto" pitchFamily="82" charset="0"/>
              </a:rPr>
              <a:t>архитектор)</a:t>
            </a:r>
            <a:endParaRPr lang="ru-RU" dirty="0"/>
          </a:p>
        </p:txBody>
      </p:sp>
    </p:spTree>
  </p:cSld>
  <p:clrMapOvr>
    <a:masterClrMapping/>
  </p:clrMapOvr>
  <p:transition spd="med">
    <p:newsfla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91513" cy="1422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Сколько прямых можно провести </a:t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через точку К?</a:t>
            </a:r>
          </a:p>
        </p:txBody>
      </p:sp>
      <p:sp>
        <p:nvSpPr>
          <p:cNvPr id="169988" name="Oval 4"/>
          <p:cNvSpPr>
            <a:spLocks noChangeArrowheads="1"/>
          </p:cNvSpPr>
          <p:nvPr/>
        </p:nvSpPr>
        <p:spPr bwMode="auto">
          <a:xfrm>
            <a:off x="4140200" y="3213100"/>
            <a:ext cx="358775" cy="358775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33CC"/>
              </a:solidFill>
            </a:endParaRPr>
          </a:p>
        </p:txBody>
      </p:sp>
      <p:sp>
        <p:nvSpPr>
          <p:cNvPr id="169989" name="WordArt 5"/>
          <p:cNvSpPr>
            <a:spLocks noChangeArrowheads="1" noChangeShapeType="1" noTextEdit="1"/>
          </p:cNvSpPr>
          <p:nvPr/>
        </p:nvSpPr>
        <p:spPr bwMode="auto">
          <a:xfrm>
            <a:off x="4140200" y="2492375"/>
            <a:ext cx="30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K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69990" name="Line 6"/>
          <p:cNvSpPr>
            <a:spLocks noChangeShapeType="1"/>
          </p:cNvSpPr>
          <p:nvPr/>
        </p:nvSpPr>
        <p:spPr bwMode="auto">
          <a:xfrm flipV="1">
            <a:off x="1042988" y="1484313"/>
            <a:ext cx="6337300" cy="4105275"/>
          </a:xfrm>
          <a:prstGeom prst="line">
            <a:avLst/>
          </a:prstGeom>
          <a:noFill/>
          <a:ln w="38100">
            <a:solidFill>
              <a:srgbClr val="9933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9991" name="WordArt 7"/>
          <p:cNvSpPr>
            <a:spLocks noChangeArrowheads="1" noChangeShapeType="1" noTextEdit="1"/>
          </p:cNvSpPr>
          <p:nvPr/>
        </p:nvSpPr>
        <p:spPr bwMode="auto">
          <a:xfrm>
            <a:off x="7524750" y="1412875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C99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g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CC99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69992" name="Line 8"/>
          <p:cNvSpPr>
            <a:spLocks noChangeShapeType="1"/>
          </p:cNvSpPr>
          <p:nvPr/>
        </p:nvSpPr>
        <p:spPr bwMode="auto">
          <a:xfrm flipV="1">
            <a:off x="900113" y="2708275"/>
            <a:ext cx="7632700" cy="12239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9993" name="WordArt 9"/>
          <p:cNvSpPr>
            <a:spLocks noChangeArrowheads="1" noChangeShapeType="1" noTextEdit="1"/>
          </p:cNvSpPr>
          <p:nvPr/>
        </p:nvSpPr>
        <p:spPr bwMode="auto">
          <a:xfrm>
            <a:off x="8101013" y="2924175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p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69994" name="Line 10"/>
          <p:cNvSpPr>
            <a:spLocks noChangeShapeType="1"/>
          </p:cNvSpPr>
          <p:nvPr/>
        </p:nvSpPr>
        <p:spPr bwMode="auto">
          <a:xfrm>
            <a:off x="611188" y="2852738"/>
            <a:ext cx="7632700" cy="11525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9995" name="WordArt 11"/>
          <p:cNvSpPr>
            <a:spLocks noChangeArrowheads="1" noChangeShapeType="1" noTextEdit="1"/>
          </p:cNvSpPr>
          <p:nvPr/>
        </p:nvSpPr>
        <p:spPr bwMode="auto">
          <a:xfrm>
            <a:off x="8101013" y="4221163"/>
            <a:ext cx="2159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3366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f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3366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69996" name="Line 12"/>
          <p:cNvSpPr>
            <a:spLocks noChangeShapeType="1"/>
          </p:cNvSpPr>
          <p:nvPr/>
        </p:nvSpPr>
        <p:spPr bwMode="auto">
          <a:xfrm flipH="1">
            <a:off x="2268538" y="1700213"/>
            <a:ext cx="3455987" cy="417671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9997" name="WordArt 13"/>
          <p:cNvSpPr>
            <a:spLocks noChangeArrowheads="1" noChangeShapeType="1" noTextEdit="1"/>
          </p:cNvSpPr>
          <p:nvPr/>
        </p:nvSpPr>
        <p:spPr bwMode="auto">
          <a:xfrm>
            <a:off x="2771775" y="5589588"/>
            <a:ext cx="28733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e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FF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69998" name="Line 14"/>
          <p:cNvSpPr>
            <a:spLocks noChangeShapeType="1"/>
          </p:cNvSpPr>
          <p:nvPr/>
        </p:nvSpPr>
        <p:spPr bwMode="auto">
          <a:xfrm>
            <a:off x="1979613" y="2133600"/>
            <a:ext cx="5761037" cy="33115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9999" name="WordArt 15"/>
          <p:cNvSpPr>
            <a:spLocks noChangeArrowheads="1" noChangeShapeType="1" noTextEdit="1"/>
          </p:cNvSpPr>
          <p:nvPr/>
        </p:nvSpPr>
        <p:spPr bwMode="auto">
          <a:xfrm>
            <a:off x="7885113" y="5516563"/>
            <a:ext cx="287337" cy="620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r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9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9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69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69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8" grpId="0" animBg="1"/>
      <p:bldP spid="169989" grpId="0" animBg="1"/>
      <p:bldP spid="169990" grpId="0" animBg="1"/>
      <p:bldP spid="169991" grpId="0" animBg="1"/>
      <p:bldP spid="169992" grpId="0" animBg="1"/>
      <p:bldP spid="169993" grpId="0" animBg="1"/>
      <p:bldP spid="169994" grpId="0" animBg="1"/>
      <p:bldP spid="169995" grpId="0" animBg="1"/>
      <p:bldP spid="169996" grpId="0" animBg="1"/>
      <p:bldP spid="169997" grpId="0" animBg="1"/>
      <p:bldP spid="169998" grpId="0" animBg="1"/>
      <p:bldP spid="16999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</a:t>
            </a:r>
            <a:r>
              <a:rPr lang="ru-RU" sz="3600" dirty="0" smtClean="0">
                <a:latin typeface="French Script MT" pitchFamily="66" charset="0"/>
              </a:rPr>
              <a:t>Прямые, имеющие одну общую точку, называются </a:t>
            </a:r>
            <a:r>
              <a:rPr lang="ru-RU" sz="3600" dirty="0" smtClean="0">
                <a:solidFill>
                  <a:srgbClr val="FF0000"/>
                </a:solidFill>
                <a:latin typeface="French Script MT" pitchFamily="66" charset="0"/>
              </a:rPr>
              <a:t>пересекающимися</a:t>
            </a: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827088" y="476250"/>
            <a:ext cx="7848600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Взаимное расположение прямых</a:t>
            </a:r>
          </a:p>
        </p:txBody>
      </p:sp>
      <p:sp>
        <p:nvSpPr>
          <p:cNvPr id="174085" name="Line 5"/>
          <p:cNvSpPr>
            <a:spLocks noChangeShapeType="1"/>
          </p:cNvSpPr>
          <p:nvPr/>
        </p:nvSpPr>
        <p:spPr bwMode="auto">
          <a:xfrm flipV="1">
            <a:off x="611188" y="3141663"/>
            <a:ext cx="4897437" cy="23749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086" name="Line 6"/>
          <p:cNvSpPr>
            <a:spLocks noChangeShapeType="1"/>
          </p:cNvSpPr>
          <p:nvPr/>
        </p:nvSpPr>
        <p:spPr bwMode="auto">
          <a:xfrm>
            <a:off x="250825" y="3716338"/>
            <a:ext cx="5688013" cy="2449512"/>
          </a:xfrm>
          <a:prstGeom prst="line">
            <a:avLst/>
          </a:prstGeom>
          <a:noFill/>
          <a:ln w="38100">
            <a:solidFill>
              <a:srgbClr val="9933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087" name="Oval 7"/>
          <p:cNvSpPr>
            <a:spLocks noChangeArrowheads="1"/>
          </p:cNvSpPr>
          <p:nvPr/>
        </p:nvSpPr>
        <p:spPr bwMode="auto">
          <a:xfrm>
            <a:off x="2339975" y="4581525"/>
            <a:ext cx="142875" cy="1492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088" name="WordArt 8"/>
          <p:cNvSpPr>
            <a:spLocks noChangeArrowheads="1" noChangeShapeType="1" noTextEdit="1"/>
          </p:cNvSpPr>
          <p:nvPr/>
        </p:nvSpPr>
        <p:spPr bwMode="auto">
          <a:xfrm>
            <a:off x="5724525" y="5300663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9933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n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9933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74089" name="WordArt 9"/>
          <p:cNvSpPr>
            <a:spLocks noChangeArrowheads="1" noChangeShapeType="1" noTextEdit="1"/>
          </p:cNvSpPr>
          <p:nvPr/>
        </p:nvSpPr>
        <p:spPr bwMode="auto">
          <a:xfrm>
            <a:off x="5508625" y="3284538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h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FF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74091" name="WordArt 11"/>
          <p:cNvSpPr>
            <a:spLocks noChangeArrowheads="1" noChangeShapeType="1" noTextEdit="1"/>
          </p:cNvSpPr>
          <p:nvPr/>
        </p:nvSpPr>
        <p:spPr bwMode="auto">
          <a:xfrm>
            <a:off x="2051050" y="3284538"/>
            <a:ext cx="576263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Q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059" name="Rectangle 13"/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74092" name="Object 12"/>
          <p:cNvGraphicFramePr>
            <a:graphicFrameLocks noChangeAspect="1"/>
          </p:cNvGraphicFramePr>
          <p:nvPr/>
        </p:nvGraphicFramePr>
        <p:xfrm>
          <a:off x="6011863" y="3716338"/>
          <a:ext cx="2914650" cy="1352550"/>
        </p:xfrm>
        <a:graphic>
          <a:graphicData uri="http://schemas.openxmlformats.org/presentationml/2006/ole">
            <p:oleObj spid="_x0000_s2050" name="Формула" r:id="rId3" imgW="393359" imgH="177646" progId="Equation.3">
              <p:embed/>
            </p:oleObj>
          </a:graphicData>
        </a:graphic>
      </p:graphicFrame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17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5" grpId="0" animBg="1"/>
      <p:bldP spid="174086" grpId="0" animBg="1"/>
      <p:bldP spid="174087" grpId="0" animBg="1"/>
      <p:bldP spid="174088" grpId="0" animBg="1"/>
      <p:bldP spid="174089" grpId="0" animBg="1"/>
      <p:bldP spid="17409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</a:t>
            </a:r>
            <a:r>
              <a:rPr lang="ru-RU" sz="4400" dirty="0" smtClean="0">
                <a:latin typeface="+mj-lt"/>
              </a:rPr>
              <a:t>Часть прямой, заключенная между двумя ее точками.</a:t>
            </a:r>
          </a:p>
        </p:txBody>
      </p:sp>
      <p:sp>
        <p:nvSpPr>
          <p:cNvPr id="182276" name="WordArt 4"/>
          <p:cNvSpPr>
            <a:spLocks noChangeArrowheads="1" noChangeShapeType="1" noTextEdit="1"/>
          </p:cNvSpPr>
          <p:nvPr/>
        </p:nvSpPr>
        <p:spPr bwMode="auto">
          <a:xfrm>
            <a:off x="1116013" y="333375"/>
            <a:ext cx="6769100" cy="10080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Отрезок</a:t>
            </a:r>
          </a:p>
        </p:txBody>
      </p:sp>
      <p:sp>
        <p:nvSpPr>
          <p:cNvPr id="182277" name="Line 5"/>
          <p:cNvSpPr>
            <a:spLocks noChangeShapeType="1"/>
          </p:cNvSpPr>
          <p:nvPr/>
        </p:nvSpPr>
        <p:spPr bwMode="auto">
          <a:xfrm>
            <a:off x="1187450" y="3716338"/>
            <a:ext cx="6480175" cy="792162"/>
          </a:xfrm>
          <a:prstGeom prst="line">
            <a:avLst/>
          </a:prstGeom>
          <a:noFill/>
          <a:ln w="38100">
            <a:solidFill>
              <a:srgbClr val="9933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2278" name="Oval 6"/>
          <p:cNvSpPr>
            <a:spLocks noChangeArrowheads="1"/>
          </p:cNvSpPr>
          <p:nvPr/>
        </p:nvSpPr>
        <p:spPr bwMode="auto">
          <a:xfrm>
            <a:off x="1116013" y="3644900"/>
            <a:ext cx="195262" cy="195263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2279" name="Oval 7"/>
          <p:cNvSpPr>
            <a:spLocks noChangeArrowheads="1"/>
          </p:cNvSpPr>
          <p:nvPr/>
        </p:nvSpPr>
        <p:spPr bwMode="auto">
          <a:xfrm>
            <a:off x="7524750" y="4437063"/>
            <a:ext cx="195263" cy="19526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2280" name="WordArt 8"/>
          <p:cNvSpPr>
            <a:spLocks noChangeArrowheads="1" noChangeShapeType="1" noTextEdit="1"/>
          </p:cNvSpPr>
          <p:nvPr/>
        </p:nvSpPr>
        <p:spPr bwMode="auto">
          <a:xfrm>
            <a:off x="539750" y="3357563"/>
            <a:ext cx="47783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</a:t>
            </a:r>
          </a:p>
        </p:txBody>
      </p:sp>
      <p:sp>
        <p:nvSpPr>
          <p:cNvPr id="182281" name="WordArt 9"/>
          <p:cNvSpPr>
            <a:spLocks noChangeArrowheads="1" noChangeShapeType="1" noTextEdit="1"/>
          </p:cNvSpPr>
          <p:nvPr/>
        </p:nvSpPr>
        <p:spPr bwMode="auto">
          <a:xfrm>
            <a:off x="7812088" y="3357563"/>
            <a:ext cx="504825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Е</a:t>
            </a:r>
          </a:p>
        </p:txBody>
      </p:sp>
      <p:sp>
        <p:nvSpPr>
          <p:cNvPr id="182282" name="WordArt 10"/>
          <p:cNvSpPr>
            <a:spLocks noChangeArrowheads="1" noChangeShapeType="1" noTextEdit="1"/>
          </p:cNvSpPr>
          <p:nvPr/>
        </p:nvSpPr>
        <p:spPr bwMode="auto">
          <a:xfrm>
            <a:off x="2928938" y="4714875"/>
            <a:ext cx="30861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концы отрезка</a:t>
            </a:r>
          </a:p>
        </p:txBody>
      </p:sp>
      <p:sp>
        <p:nvSpPr>
          <p:cNvPr id="182283" name="Line 11"/>
          <p:cNvSpPr>
            <a:spLocks noChangeShapeType="1"/>
          </p:cNvSpPr>
          <p:nvPr/>
        </p:nvSpPr>
        <p:spPr bwMode="auto">
          <a:xfrm>
            <a:off x="1214438" y="3786188"/>
            <a:ext cx="1571625" cy="12144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2284" name="Line 12"/>
          <p:cNvSpPr>
            <a:spLocks noChangeShapeType="1"/>
          </p:cNvSpPr>
          <p:nvPr/>
        </p:nvSpPr>
        <p:spPr bwMode="auto">
          <a:xfrm flipH="1">
            <a:off x="6215063" y="4652963"/>
            <a:ext cx="1381125" cy="4191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8" name="TextBox 11"/>
          <p:cNvSpPr txBox="1">
            <a:spLocks noChangeArrowheads="1"/>
          </p:cNvSpPr>
          <p:nvPr/>
        </p:nvSpPr>
        <p:spPr bwMode="auto">
          <a:xfrm>
            <a:off x="1071563" y="5929313"/>
            <a:ext cx="5222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СЕ – обозначение отрезка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2000"/>
                                        <p:tgtEl>
                                          <p:spTgt spid="18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2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2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2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2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2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2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6" grpId="0" animBg="1"/>
      <p:bldP spid="182277" grpId="0" animBg="1"/>
      <p:bldP spid="182278" grpId="0" animBg="1"/>
      <p:bldP spid="182279" grpId="0" animBg="1"/>
      <p:bldP spid="182280" grpId="0" animBg="1"/>
      <p:bldP spid="182281" grpId="0" animBg="1"/>
      <p:bldP spid="182282" grpId="0" animBg="1"/>
      <p:bldP spid="182283" grpId="0" animBg="1"/>
      <p:bldP spid="18228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2" name="Line 4"/>
          <p:cNvSpPr>
            <a:spLocks noChangeShapeType="1"/>
          </p:cNvSpPr>
          <p:nvPr/>
        </p:nvSpPr>
        <p:spPr bwMode="auto">
          <a:xfrm flipV="1">
            <a:off x="1258888" y="1844675"/>
            <a:ext cx="6697662" cy="3168650"/>
          </a:xfrm>
          <a:prstGeom prst="line">
            <a:avLst/>
          </a:prstGeom>
          <a:noFill/>
          <a:ln w="28575">
            <a:solidFill>
              <a:srgbClr val="9933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6136" name="Oval 8"/>
          <p:cNvSpPr>
            <a:spLocks noChangeArrowheads="1"/>
          </p:cNvSpPr>
          <p:nvPr/>
        </p:nvSpPr>
        <p:spPr bwMode="auto">
          <a:xfrm>
            <a:off x="6588125" y="2349500"/>
            <a:ext cx="142875" cy="1492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6147" name="Oval 19"/>
          <p:cNvSpPr>
            <a:spLocks noChangeArrowheads="1"/>
          </p:cNvSpPr>
          <p:nvPr/>
        </p:nvSpPr>
        <p:spPr bwMode="auto">
          <a:xfrm>
            <a:off x="2411413" y="4365625"/>
            <a:ext cx="142875" cy="1492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6150" name="Line 22"/>
          <p:cNvSpPr>
            <a:spLocks noChangeShapeType="1"/>
          </p:cNvSpPr>
          <p:nvPr/>
        </p:nvSpPr>
        <p:spPr bwMode="auto">
          <a:xfrm flipV="1">
            <a:off x="4787900" y="1844675"/>
            <a:ext cx="3168650" cy="151288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6151" name="WordArt 23"/>
          <p:cNvSpPr>
            <a:spLocks noChangeArrowheads="1" noChangeShapeType="1" noTextEdit="1"/>
          </p:cNvSpPr>
          <p:nvPr/>
        </p:nvSpPr>
        <p:spPr bwMode="auto">
          <a:xfrm>
            <a:off x="1979613" y="3284538"/>
            <a:ext cx="576262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A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76152" name="WordArt 24"/>
          <p:cNvSpPr>
            <a:spLocks noChangeArrowheads="1" noChangeShapeType="1" noTextEdit="1"/>
          </p:cNvSpPr>
          <p:nvPr/>
        </p:nvSpPr>
        <p:spPr bwMode="auto">
          <a:xfrm>
            <a:off x="6372225" y="1341438"/>
            <a:ext cx="504825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B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76153" name="WordArt 25"/>
          <p:cNvSpPr>
            <a:spLocks noChangeArrowheads="1" noChangeShapeType="1" noTextEdit="1"/>
          </p:cNvSpPr>
          <p:nvPr/>
        </p:nvSpPr>
        <p:spPr bwMode="auto">
          <a:xfrm>
            <a:off x="4427538" y="2349500"/>
            <a:ext cx="504825" cy="811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</a:t>
            </a:r>
          </a:p>
        </p:txBody>
      </p:sp>
      <p:sp>
        <p:nvSpPr>
          <p:cNvPr id="176155" name="WordArt 27"/>
          <p:cNvSpPr>
            <a:spLocks noChangeArrowheads="1" noChangeShapeType="1" noTextEdit="1"/>
          </p:cNvSpPr>
          <p:nvPr/>
        </p:nvSpPr>
        <p:spPr bwMode="auto">
          <a:xfrm>
            <a:off x="6156325" y="2924175"/>
            <a:ext cx="2417763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Луч СВ</a:t>
            </a:r>
          </a:p>
        </p:txBody>
      </p:sp>
      <p:sp>
        <p:nvSpPr>
          <p:cNvPr id="176156" name="WordArt 28"/>
          <p:cNvSpPr>
            <a:spLocks noChangeArrowheads="1" noChangeShapeType="1" noTextEdit="1"/>
          </p:cNvSpPr>
          <p:nvPr/>
        </p:nvSpPr>
        <p:spPr bwMode="auto">
          <a:xfrm>
            <a:off x="2051050" y="5229225"/>
            <a:ext cx="2417763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Луч СА</a:t>
            </a:r>
          </a:p>
        </p:txBody>
      </p:sp>
      <p:sp>
        <p:nvSpPr>
          <p:cNvPr id="176148" name="Line 20"/>
          <p:cNvSpPr>
            <a:spLocks noChangeShapeType="1"/>
          </p:cNvSpPr>
          <p:nvPr/>
        </p:nvSpPr>
        <p:spPr bwMode="auto">
          <a:xfrm flipV="1">
            <a:off x="1258888" y="3357563"/>
            <a:ext cx="3457575" cy="16557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6140" name="Oval 12"/>
          <p:cNvSpPr>
            <a:spLocks noChangeArrowheads="1"/>
          </p:cNvSpPr>
          <p:nvPr/>
        </p:nvSpPr>
        <p:spPr bwMode="auto">
          <a:xfrm>
            <a:off x="4643438" y="3284538"/>
            <a:ext cx="142875" cy="1492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5900" y="-225425"/>
            <a:ext cx="3327400" cy="2438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6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7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7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2" grpId="0" animBg="1"/>
      <p:bldP spid="176136" grpId="0" animBg="1"/>
      <p:bldP spid="176147" grpId="0" animBg="1"/>
      <p:bldP spid="176150" grpId="0" animBg="1"/>
      <p:bldP spid="176151" grpId="0" animBg="1"/>
      <p:bldP spid="176152" grpId="0" animBg="1"/>
      <p:bldP spid="176153" grpId="0" animBg="1"/>
      <p:bldP spid="176155" grpId="0" animBg="1"/>
      <p:bldP spid="176156" grpId="0" animBg="1"/>
      <p:bldP spid="176148" grpId="0" animBg="1"/>
      <p:bldP spid="1761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4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Часть прямой, расположенная по одну сторону от какой-либо точки этой прямой</a:t>
            </a:r>
            <a:r>
              <a:rPr lang="ru-RU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.</a:t>
            </a:r>
          </a:p>
        </p:txBody>
      </p:sp>
      <p:sp>
        <p:nvSpPr>
          <p:cNvPr id="181252" name="WordArt 4"/>
          <p:cNvSpPr>
            <a:spLocks noChangeArrowheads="1" noChangeShapeType="1" noTextEdit="1"/>
          </p:cNvSpPr>
          <p:nvPr/>
        </p:nvSpPr>
        <p:spPr bwMode="auto">
          <a:xfrm>
            <a:off x="1763713" y="476250"/>
            <a:ext cx="4895850" cy="7191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8662"/>
              </a:avLst>
            </a:prstTxWarp>
            <a:scene3d>
              <a:camera prst="legacyPerspectiveFront">
                <a:rot lat="2051997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Луч</a:t>
            </a:r>
          </a:p>
        </p:txBody>
      </p:sp>
      <p:sp>
        <p:nvSpPr>
          <p:cNvPr id="181253" name="Line 5"/>
          <p:cNvSpPr>
            <a:spLocks noChangeShapeType="1"/>
          </p:cNvSpPr>
          <p:nvPr/>
        </p:nvSpPr>
        <p:spPr bwMode="auto">
          <a:xfrm flipV="1">
            <a:off x="1908175" y="3789363"/>
            <a:ext cx="5184775" cy="1152525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1254" name="Oval 6"/>
          <p:cNvSpPr>
            <a:spLocks noChangeArrowheads="1"/>
          </p:cNvSpPr>
          <p:nvPr/>
        </p:nvSpPr>
        <p:spPr bwMode="auto">
          <a:xfrm>
            <a:off x="1835150" y="4868863"/>
            <a:ext cx="142875" cy="171450"/>
          </a:xfrm>
          <a:prstGeom prst="ellipse">
            <a:avLst/>
          </a:prstGeom>
          <a:solidFill>
            <a:srgbClr val="99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1255" name="WordArt 7"/>
          <p:cNvSpPr>
            <a:spLocks noChangeArrowheads="1" noChangeShapeType="1" noTextEdit="1"/>
          </p:cNvSpPr>
          <p:nvPr/>
        </p:nvSpPr>
        <p:spPr bwMode="auto">
          <a:xfrm>
            <a:off x="1979613" y="5157788"/>
            <a:ext cx="26384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FF"/>
                </a:solidFill>
                <a:latin typeface="Arial"/>
                <a:cs typeface="Arial"/>
              </a:rPr>
              <a:t>начало луча</a:t>
            </a:r>
          </a:p>
        </p:txBody>
      </p:sp>
      <p:sp>
        <p:nvSpPr>
          <p:cNvPr id="181256" name="WordArt 8"/>
          <p:cNvSpPr>
            <a:spLocks noChangeArrowheads="1" noChangeShapeType="1" noTextEdit="1"/>
          </p:cNvSpPr>
          <p:nvPr/>
        </p:nvSpPr>
        <p:spPr bwMode="auto">
          <a:xfrm>
            <a:off x="1187450" y="3933825"/>
            <a:ext cx="731838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М</a:t>
            </a:r>
          </a:p>
        </p:txBody>
      </p:sp>
      <p:sp>
        <p:nvSpPr>
          <p:cNvPr id="181257" name="WordArt 9"/>
          <p:cNvSpPr>
            <a:spLocks noChangeArrowheads="1" noChangeShapeType="1" noTextEdit="1"/>
          </p:cNvSpPr>
          <p:nvPr/>
        </p:nvSpPr>
        <p:spPr bwMode="auto">
          <a:xfrm>
            <a:off x="6588125" y="3141663"/>
            <a:ext cx="339725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f</a:t>
            </a:r>
            <a:endParaRPr lang="ru-RU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81258" name="WordArt 10"/>
          <p:cNvSpPr>
            <a:spLocks noChangeArrowheads="1" noChangeShapeType="1" noTextEdit="1"/>
          </p:cNvSpPr>
          <p:nvPr/>
        </p:nvSpPr>
        <p:spPr bwMode="auto">
          <a:xfrm>
            <a:off x="7235825" y="4005263"/>
            <a:ext cx="134937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луч </a:t>
            </a:r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f</a:t>
            </a:r>
            <a:endParaRPr lang="ru-RU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12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3000"/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2000"/>
                                        <p:tgtEl>
                                          <p:spTgt spid="18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2" grpId="0" animBg="1"/>
      <p:bldP spid="181253" grpId="0" animBg="1"/>
      <p:bldP spid="181254" grpId="0" animBg="1"/>
      <p:bldP spid="181255" grpId="0" animBg="1"/>
      <p:bldP spid="181256" grpId="0" animBg="1"/>
      <p:bldP spid="181257" grpId="0" animBg="1"/>
      <p:bldP spid="18125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5" descr="Волны"/>
          <p:cNvSpPr>
            <a:spLocks noChangeArrowheads="1" noChangeShapeType="1" noTextEdit="1"/>
          </p:cNvSpPr>
          <p:nvPr/>
        </p:nvSpPr>
        <p:spPr bwMode="auto">
          <a:xfrm>
            <a:off x="1979613" y="404813"/>
            <a:ext cx="4752975" cy="11557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Impact"/>
              </a:rPr>
              <a:t>УГОЛ</a:t>
            </a:r>
          </a:p>
        </p:txBody>
      </p:sp>
      <p:sp>
        <p:nvSpPr>
          <p:cNvPr id="27651" name="Line 6"/>
          <p:cNvSpPr>
            <a:spLocks noChangeShapeType="1"/>
          </p:cNvSpPr>
          <p:nvPr/>
        </p:nvSpPr>
        <p:spPr bwMode="auto">
          <a:xfrm flipV="1">
            <a:off x="1476375" y="1773238"/>
            <a:ext cx="5903913" cy="18716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2" name="Oval 8"/>
          <p:cNvSpPr>
            <a:spLocks noChangeArrowheads="1"/>
          </p:cNvSpPr>
          <p:nvPr/>
        </p:nvSpPr>
        <p:spPr bwMode="auto">
          <a:xfrm>
            <a:off x="1476375" y="3573463"/>
            <a:ext cx="195263" cy="19526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3" name="WordArt 9"/>
          <p:cNvSpPr>
            <a:spLocks noChangeArrowheads="1" noChangeShapeType="1" noTextEdit="1"/>
          </p:cNvSpPr>
          <p:nvPr/>
        </p:nvSpPr>
        <p:spPr bwMode="auto">
          <a:xfrm>
            <a:off x="7308850" y="1125538"/>
            <a:ext cx="576263" cy="550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f</a:t>
            </a:r>
            <a:endParaRPr lang="ru-RU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hlink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84330" name="WordArt 10"/>
          <p:cNvSpPr>
            <a:spLocks noChangeArrowheads="1" noChangeShapeType="1" noTextEdit="1"/>
          </p:cNvSpPr>
          <p:nvPr/>
        </p:nvSpPr>
        <p:spPr bwMode="auto">
          <a:xfrm>
            <a:off x="8027988" y="4149725"/>
            <a:ext cx="488950" cy="620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hlink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84331" name="Line 11"/>
          <p:cNvSpPr>
            <a:spLocks noChangeShapeType="1"/>
          </p:cNvSpPr>
          <p:nvPr/>
        </p:nvSpPr>
        <p:spPr bwMode="auto">
          <a:xfrm>
            <a:off x="1692275" y="3644900"/>
            <a:ext cx="6696075" cy="1444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32" name="WordArt 12"/>
          <p:cNvSpPr>
            <a:spLocks noChangeArrowheads="1" noChangeShapeType="1" noTextEdit="1"/>
          </p:cNvSpPr>
          <p:nvPr/>
        </p:nvSpPr>
        <p:spPr bwMode="auto">
          <a:xfrm>
            <a:off x="7885113" y="2924175"/>
            <a:ext cx="504825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g</a:t>
            </a:r>
            <a:endParaRPr lang="ru-RU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hlink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84333" name="WordArt 13"/>
          <p:cNvSpPr>
            <a:spLocks noChangeArrowheads="1" noChangeShapeType="1" noTextEdit="1"/>
          </p:cNvSpPr>
          <p:nvPr/>
        </p:nvSpPr>
        <p:spPr bwMode="auto">
          <a:xfrm>
            <a:off x="1116013" y="4365625"/>
            <a:ext cx="7296150" cy="2147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Arial"/>
                <a:cs typeface="Arial"/>
              </a:rPr>
              <a:t>Угол-это геометрическая фигура, 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Arial"/>
                <a:cs typeface="Arial"/>
              </a:rPr>
              <a:t>состоящая из двух лучей,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Arial"/>
                <a:cs typeface="Arial"/>
              </a:rPr>
              <a:t> выходящих из одной точки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84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4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4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0" grpId="0" animBg="1"/>
      <p:bldP spid="184331" grpId="0" animBg="1"/>
      <p:bldP spid="184332" grpId="0" animBg="1"/>
      <p:bldP spid="1843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4" descr="Волны"/>
          <p:cNvSpPr>
            <a:spLocks noChangeArrowheads="1" noChangeShapeType="1" noTextEdit="1"/>
          </p:cNvSpPr>
          <p:nvPr/>
        </p:nvSpPr>
        <p:spPr bwMode="auto">
          <a:xfrm>
            <a:off x="1476375" y="333375"/>
            <a:ext cx="5689600" cy="9810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Impact"/>
              </a:rPr>
              <a:t>УГОЛ</a:t>
            </a:r>
          </a:p>
        </p:txBody>
      </p:sp>
      <p:sp>
        <p:nvSpPr>
          <p:cNvPr id="28675" name="Line 5"/>
          <p:cNvSpPr>
            <a:spLocks noChangeShapeType="1"/>
          </p:cNvSpPr>
          <p:nvPr/>
        </p:nvSpPr>
        <p:spPr bwMode="auto">
          <a:xfrm flipV="1">
            <a:off x="1331913" y="1557338"/>
            <a:ext cx="5256212" cy="1871662"/>
          </a:xfrm>
          <a:prstGeom prst="line">
            <a:avLst/>
          </a:prstGeom>
          <a:noFill/>
          <a:ln w="28575">
            <a:solidFill>
              <a:srgbClr val="9933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6" name="Line 6"/>
          <p:cNvSpPr>
            <a:spLocks noChangeShapeType="1"/>
          </p:cNvSpPr>
          <p:nvPr/>
        </p:nvSpPr>
        <p:spPr bwMode="auto">
          <a:xfrm>
            <a:off x="1331913" y="3429000"/>
            <a:ext cx="5976937" cy="1152525"/>
          </a:xfrm>
          <a:prstGeom prst="line">
            <a:avLst/>
          </a:prstGeom>
          <a:noFill/>
          <a:ln w="28575">
            <a:solidFill>
              <a:srgbClr val="9933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7" name="Oval 7"/>
          <p:cNvSpPr>
            <a:spLocks noChangeArrowheads="1"/>
          </p:cNvSpPr>
          <p:nvPr/>
        </p:nvSpPr>
        <p:spPr bwMode="auto">
          <a:xfrm>
            <a:off x="1258888" y="3357563"/>
            <a:ext cx="193675" cy="193675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5352" name="WordArt 8"/>
          <p:cNvSpPr>
            <a:spLocks noChangeArrowheads="1" noChangeShapeType="1" noTextEdit="1"/>
          </p:cNvSpPr>
          <p:nvPr/>
        </p:nvSpPr>
        <p:spPr bwMode="auto">
          <a:xfrm>
            <a:off x="2411413" y="5661025"/>
            <a:ext cx="574675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А</a:t>
            </a:r>
          </a:p>
        </p:txBody>
      </p:sp>
      <p:sp>
        <p:nvSpPr>
          <p:cNvPr id="28679" name="WordArt 9"/>
          <p:cNvSpPr>
            <a:spLocks noChangeArrowheads="1" noChangeShapeType="1" noTextEdit="1"/>
          </p:cNvSpPr>
          <p:nvPr/>
        </p:nvSpPr>
        <p:spPr bwMode="auto">
          <a:xfrm>
            <a:off x="5724525" y="981075"/>
            <a:ext cx="504825" cy="696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</a:t>
            </a:r>
          </a:p>
        </p:txBody>
      </p:sp>
      <p:sp>
        <p:nvSpPr>
          <p:cNvPr id="28680" name="WordArt 10"/>
          <p:cNvSpPr>
            <a:spLocks noChangeArrowheads="1" noChangeShapeType="1" noTextEdit="1"/>
          </p:cNvSpPr>
          <p:nvPr/>
        </p:nvSpPr>
        <p:spPr bwMode="auto">
          <a:xfrm>
            <a:off x="6804025" y="4652963"/>
            <a:ext cx="503238" cy="766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</a:t>
            </a:r>
          </a:p>
        </p:txBody>
      </p:sp>
      <p:sp>
        <p:nvSpPr>
          <p:cNvPr id="185355" name="WordArt 11"/>
          <p:cNvSpPr>
            <a:spLocks noChangeArrowheads="1" noChangeShapeType="1" noTextEdit="1"/>
          </p:cNvSpPr>
          <p:nvPr/>
        </p:nvSpPr>
        <p:spPr bwMode="auto">
          <a:xfrm>
            <a:off x="684213" y="3860800"/>
            <a:ext cx="17272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"/>
                <a:cs typeface="Arial"/>
              </a:rPr>
              <a:t>вершина</a:t>
            </a:r>
          </a:p>
        </p:txBody>
      </p:sp>
      <p:sp>
        <p:nvSpPr>
          <p:cNvPr id="185356" name="WordArt 12"/>
          <p:cNvSpPr>
            <a:spLocks noChangeArrowheads="1" noChangeShapeType="1" noTextEdit="1"/>
          </p:cNvSpPr>
          <p:nvPr/>
        </p:nvSpPr>
        <p:spPr bwMode="auto">
          <a:xfrm>
            <a:off x="5795963" y="1916113"/>
            <a:ext cx="17240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"/>
                <a:cs typeface="Arial"/>
              </a:rPr>
              <a:t>сторона</a:t>
            </a:r>
          </a:p>
        </p:txBody>
      </p:sp>
      <p:sp>
        <p:nvSpPr>
          <p:cNvPr id="185357" name="WordArt 13"/>
          <p:cNvSpPr>
            <a:spLocks noChangeArrowheads="1" noChangeShapeType="1" noTextEdit="1"/>
          </p:cNvSpPr>
          <p:nvPr/>
        </p:nvSpPr>
        <p:spPr bwMode="auto">
          <a:xfrm>
            <a:off x="6227763" y="3716338"/>
            <a:ext cx="1871662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"/>
                <a:cs typeface="Arial"/>
              </a:rPr>
              <a:t>сторона</a:t>
            </a:r>
          </a:p>
        </p:txBody>
      </p:sp>
      <p:sp>
        <p:nvSpPr>
          <p:cNvPr id="185358" name="Line 14"/>
          <p:cNvSpPr>
            <a:spLocks noChangeShapeType="1"/>
          </p:cNvSpPr>
          <p:nvPr/>
        </p:nvSpPr>
        <p:spPr bwMode="auto">
          <a:xfrm>
            <a:off x="827088" y="6381750"/>
            <a:ext cx="86518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359" name="Line 15"/>
          <p:cNvSpPr>
            <a:spLocks noChangeShapeType="1"/>
          </p:cNvSpPr>
          <p:nvPr/>
        </p:nvSpPr>
        <p:spPr bwMode="auto">
          <a:xfrm flipV="1">
            <a:off x="827088" y="5876925"/>
            <a:ext cx="649287" cy="5048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360" name="WordArt 16"/>
          <p:cNvSpPr>
            <a:spLocks noChangeArrowheads="1" noChangeShapeType="1" noTextEdit="1"/>
          </p:cNvSpPr>
          <p:nvPr/>
        </p:nvSpPr>
        <p:spPr bwMode="auto">
          <a:xfrm>
            <a:off x="1835150" y="5734050"/>
            <a:ext cx="504825" cy="696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</a:t>
            </a:r>
          </a:p>
        </p:txBody>
      </p:sp>
      <p:sp>
        <p:nvSpPr>
          <p:cNvPr id="28687" name="WordArt 17"/>
          <p:cNvSpPr>
            <a:spLocks noChangeArrowheads="1" noChangeShapeType="1" noTextEdit="1"/>
          </p:cNvSpPr>
          <p:nvPr/>
        </p:nvSpPr>
        <p:spPr bwMode="auto">
          <a:xfrm>
            <a:off x="900113" y="2565400"/>
            <a:ext cx="574675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А</a:t>
            </a:r>
          </a:p>
        </p:txBody>
      </p:sp>
      <p:sp>
        <p:nvSpPr>
          <p:cNvPr id="185362" name="WordArt 18"/>
          <p:cNvSpPr>
            <a:spLocks noChangeArrowheads="1" noChangeShapeType="1" noTextEdit="1"/>
          </p:cNvSpPr>
          <p:nvPr/>
        </p:nvSpPr>
        <p:spPr bwMode="auto">
          <a:xfrm>
            <a:off x="3132138" y="5661025"/>
            <a:ext cx="503237" cy="766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5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5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5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5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5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5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2" grpId="0" animBg="1"/>
      <p:bldP spid="185352" grpId="1" animBg="1"/>
      <p:bldP spid="185355" grpId="0" animBg="1"/>
      <p:bldP spid="185356" grpId="0" animBg="1"/>
      <p:bldP spid="185357" grpId="0" animBg="1"/>
      <p:bldP spid="185358" grpId="0" animBg="1"/>
      <p:bldP spid="185359" grpId="0" animBg="1"/>
      <p:bldP spid="185360" grpId="0" animBg="1"/>
      <p:bldP spid="18536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2327275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29699" name="Прямоугольник 2"/>
          <p:cNvSpPr>
            <a:spLocks noChangeArrowheads="1"/>
          </p:cNvSpPr>
          <p:nvPr/>
        </p:nvSpPr>
        <p:spPr bwMode="auto">
          <a:xfrm>
            <a:off x="571500" y="1166813"/>
            <a:ext cx="771525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buFont typeface="Arial" charset="0"/>
              <a:buAutoNum type="arabicPeriod"/>
            </a:pPr>
            <a:r>
              <a:rPr lang="ru-RU" sz="2400">
                <a:solidFill>
                  <a:schemeClr val="tx2"/>
                </a:solidFill>
              </a:rPr>
              <a:t>Вставь пропущенное слово: «Через любые две точки можно провести ...  и при том только одну».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ru-RU" sz="2400">
                <a:solidFill>
                  <a:schemeClr val="tx2"/>
                </a:solidFill>
              </a:rPr>
              <a:t>Математический знак 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ru-RU" sz="2400">
                <a:solidFill>
                  <a:schemeClr val="tx2"/>
                </a:solidFill>
              </a:rPr>
              <a:t>Название книги, в которой впервые был систематизирован геометрический материал.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ru-RU" sz="2400">
                <a:solidFill>
                  <a:schemeClr val="tx2"/>
                </a:solidFill>
              </a:rPr>
              <a:t>Геометрическая фигура на плоскости.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ru-RU" sz="2400">
                <a:solidFill>
                  <a:schemeClr val="tx2"/>
                </a:solidFill>
              </a:rPr>
              <a:t>Геометрическая фигура в пространстве.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ru-RU" sz="2400">
                <a:solidFill>
                  <a:schemeClr val="tx2"/>
                </a:solidFill>
              </a:rPr>
              <a:t>Раздел геометрии.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ru-RU" sz="2400">
                <a:solidFill>
                  <a:schemeClr val="tx2"/>
                </a:solidFill>
              </a:rPr>
              <a:t>Математический знак   ∩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ru-RU" sz="2400">
                <a:solidFill>
                  <a:schemeClr val="tx2"/>
                </a:solidFill>
              </a:rPr>
              <a:t>Первоначальное понятие в геометрии.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ru-RU" sz="2400">
                <a:solidFill>
                  <a:schemeClr val="tx2"/>
                </a:solidFill>
              </a:rPr>
              <a:t>Часть прямой, ограниченная двумя точками.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ru-RU" sz="2400">
                <a:solidFill>
                  <a:schemeClr val="tx2"/>
                </a:solidFill>
              </a:rPr>
              <a:t>Древнегреческий математик.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ru-RU" sz="2400">
                <a:solidFill>
                  <a:schemeClr val="tx2"/>
                </a:solidFill>
              </a:rPr>
              <a:t>Геометрическая фигура на плоскости.</a:t>
            </a:r>
          </a:p>
        </p:txBody>
      </p:sp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" y="66675"/>
            <a:ext cx="8601075" cy="11461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1643063"/>
            <a:ext cx="6400800" cy="5072062"/>
          </a:xfrm>
        </p:spPr>
        <p:txBody>
          <a:bodyPr/>
          <a:lstStyle/>
          <a:p>
            <a:pPr marL="514350" indent="-514350" algn="l">
              <a:buFont typeface="Wingdings" pitchFamily="2" charset="2"/>
              <a:buAutoNum type="arabicPeriod"/>
              <a:defRPr/>
            </a:pPr>
            <a:r>
              <a:rPr lang="ru-RU" sz="2400" dirty="0" smtClean="0"/>
              <a:t>Прямая</a:t>
            </a:r>
          </a:p>
          <a:p>
            <a:pPr marL="514350" indent="-514350" algn="l">
              <a:buFont typeface="Wingdings" pitchFamily="2" charset="2"/>
              <a:buAutoNum type="arabicPeriod"/>
              <a:defRPr/>
            </a:pPr>
            <a:r>
              <a:rPr lang="ru-RU" sz="2400" dirty="0" smtClean="0"/>
              <a:t>Принадлежит</a:t>
            </a:r>
          </a:p>
          <a:p>
            <a:pPr marL="514350" indent="-514350" algn="l">
              <a:buFont typeface="Wingdings" pitchFamily="2" charset="2"/>
              <a:buAutoNum type="arabicPeriod"/>
              <a:defRPr/>
            </a:pPr>
            <a:r>
              <a:rPr lang="ru-RU" sz="2400" dirty="0" smtClean="0"/>
              <a:t>Начало </a:t>
            </a:r>
          </a:p>
          <a:p>
            <a:pPr marL="514350" indent="-514350" algn="l">
              <a:buFont typeface="Wingdings" pitchFamily="2" charset="2"/>
              <a:buAutoNum type="arabicPeriod"/>
              <a:defRPr/>
            </a:pPr>
            <a:r>
              <a:rPr lang="ru-RU" sz="2400" dirty="0" smtClean="0"/>
              <a:t>Окружность</a:t>
            </a:r>
          </a:p>
          <a:p>
            <a:pPr marL="514350" indent="-514350" algn="l">
              <a:buFont typeface="Wingdings" pitchFamily="2" charset="2"/>
              <a:buAutoNum type="arabicPeriod"/>
              <a:defRPr/>
            </a:pPr>
            <a:r>
              <a:rPr lang="ru-RU" sz="2400" dirty="0" smtClean="0"/>
              <a:t>Параллелепипед</a:t>
            </a:r>
          </a:p>
          <a:p>
            <a:pPr marL="514350" indent="-514350" algn="l">
              <a:buFont typeface="Wingdings" pitchFamily="2" charset="2"/>
              <a:buAutoNum type="arabicPeriod"/>
              <a:defRPr/>
            </a:pPr>
            <a:r>
              <a:rPr lang="ru-RU" sz="2400" dirty="0" smtClean="0"/>
              <a:t>Стереометрия</a:t>
            </a:r>
          </a:p>
          <a:p>
            <a:pPr marL="514350" indent="-514350" algn="l">
              <a:buFont typeface="Wingdings" pitchFamily="2" charset="2"/>
              <a:buAutoNum type="arabicPeriod"/>
              <a:defRPr/>
            </a:pPr>
            <a:r>
              <a:rPr lang="ru-RU" sz="2400" dirty="0" smtClean="0"/>
              <a:t>Пересечение</a:t>
            </a:r>
          </a:p>
          <a:p>
            <a:pPr marL="514350" indent="-514350" algn="l">
              <a:buFont typeface="Wingdings" pitchFamily="2" charset="2"/>
              <a:buAutoNum type="arabicPeriod"/>
              <a:defRPr/>
            </a:pPr>
            <a:r>
              <a:rPr lang="ru-RU" sz="2400" dirty="0" smtClean="0"/>
              <a:t>Точка</a:t>
            </a:r>
          </a:p>
          <a:p>
            <a:pPr marL="514350" indent="-514350" algn="l">
              <a:buFont typeface="Wingdings" pitchFamily="2" charset="2"/>
              <a:buAutoNum type="arabicPeriod"/>
              <a:defRPr/>
            </a:pPr>
            <a:r>
              <a:rPr lang="ru-RU" sz="2400" dirty="0" smtClean="0"/>
              <a:t>Отрезок</a:t>
            </a:r>
          </a:p>
          <a:p>
            <a:pPr marL="514350" indent="-514350" algn="l">
              <a:buFont typeface="Wingdings" pitchFamily="2" charset="2"/>
              <a:buAutoNum type="arabicPeriod"/>
              <a:defRPr/>
            </a:pPr>
            <a:r>
              <a:rPr lang="ru-RU" sz="2400" dirty="0" smtClean="0"/>
              <a:t>Евклид</a:t>
            </a:r>
          </a:p>
          <a:p>
            <a:pPr marL="514350" indent="-514350" algn="l">
              <a:buFont typeface="Wingdings" pitchFamily="2" charset="2"/>
              <a:buAutoNum type="arabicPeriod"/>
              <a:defRPr/>
            </a:pPr>
            <a:r>
              <a:rPr lang="ru-RU" sz="2400" dirty="0" smtClean="0"/>
              <a:t>Прямоугольник </a:t>
            </a:r>
          </a:p>
          <a:p>
            <a:pPr marL="514350" indent="-514350" algn="l">
              <a:buFont typeface="Wingdings" pitchFamily="2" charset="2"/>
              <a:buAutoNum type="arabicPeriod"/>
              <a:defRPr/>
            </a:pPr>
            <a:endParaRPr lang="ru-RU" dirty="0"/>
          </a:p>
        </p:txBody>
      </p:sp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5" y="354013"/>
            <a:ext cx="8455025" cy="11461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3058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старание!</a:t>
            </a:r>
            <a:endParaRPr lang="ru-RU" dirty="0"/>
          </a:p>
        </p:txBody>
      </p:sp>
    </p:spTree>
  </p:cSld>
  <p:clrMapOvr>
    <a:masterClrMapping/>
  </p:clrMapOvr>
  <p:transition spd="med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2357438"/>
            <a:ext cx="6400800" cy="3281362"/>
          </a:xfrm>
        </p:spPr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4930775" cy="1189037"/>
          </a:xfrm>
          <a:prstGeom prst="rect">
            <a:avLst/>
          </a:prstGeom>
          <a:noFill/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2588" y="2767013"/>
            <a:ext cx="6394450" cy="1152525"/>
          </a:xfrm>
          <a:prstGeom prst="rect">
            <a:avLst/>
          </a:prstGeom>
          <a:noFill/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2625" y="3608388"/>
            <a:ext cx="4170363" cy="1135062"/>
          </a:xfrm>
          <a:prstGeom prst="rect">
            <a:avLst/>
          </a:prstGeom>
          <a:noFill/>
        </p:spPr>
      </p:pic>
      <p:pic>
        <p:nvPicPr>
          <p:cNvPr id="7176" name="Picture 9" descr="C:\Documents and Settings\Администратор\Мои документы\Мои рисунки\картинки\Рисунок17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4786322"/>
            <a:ext cx="17145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2793997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Геометрия – наука о свойствах геометрических фигур</a:t>
            </a:r>
            <a:r>
              <a:rPr lang="ru-RU" b="1" i="1" dirty="0" smtClean="0">
                <a:solidFill>
                  <a:srgbClr val="0000CC"/>
                </a:solidFill>
              </a:rPr>
              <a:t/>
            </a:r>
            <a:br>
              <a:rPr lang="ru-RU" b="1" i="1" dirty="0" smtClean="0">
                <a:solidFill>
                  <a:srgbClr val="0000CC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877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Геометрия ( греческое, от </a:t>
            </a:r>
            <a:r>
              <a:rPr lang="ru-RU" sz="4000" dirty="0" err="1" smtClean="0"/>
              <a:t>ge</a:t>
            </a:r>
            <a:r>
              <a:rPr lang="ru-RU" sz="4000" dirty="0" smtClean="0"/>
              <a:t> — земля  и </a:t>
            </a:r>
            <a:r>
              <a:rPr lang="ru-RU" sz="4000" dirty="0" err="1" smtClean="0"/>
              <a:t>metrein</a:t>
            </a:r>
            <a:r>
              <a:rPr lang="ru-RU" sz="4000" dirty="0" smtClean="0"/>
              <a:t> — измерять) </a:t>
            </a:r>
          </a:p>
          <a:p>
            <a:pPr>
              <a:buNone/>
            </a:pPr>
            <a:r>
              <a:rPr lang="ru-RU" sz="4000" dirty="0" smtClean="0"/>
              <a:t>       </a:t>
            </a:r>
            <a:r>
              <a:rPr lang="ru-RU" sz="4000" dirty="0" smtClean="0">
                <a:solidFill>
                  <a:srgbClr val="FF0000"/>
                </a:solidFill>
              </a:rPr>
              <a:t>Геометрия - землемерие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История развития геометрии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14488"/>
            <a:ext cx="8229600" cy="492922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Геометрия </a:t>
            </a:r>
            <a:r>
              <a:rPr lang="ru-RU" dirty="0" smtClean="0"/>
              <a:t>возникла очень давно, это одна из самых древних наук. Первые геометрические понятия приобретены людьми в глубокой древности. Они возникли из потребности определять вместимость различных предметов (сосудов, амбаров и т. п.) и площади земельных участков. Древнейшие известные нам письменные памятники, содержащие правила для определения площадей и объемов, были составлены в Египте и Вавилоне около 4 тысяч лет назад. Геометрия была открыта египтянами и возникла при измерении земли. Нет ничего удивительного в том, что эта наука, как и другие, возникла из потребностей человека. Отсюда и греческое название </a:t>
            </a:r>
            <a:r>
              <a:rPr lang="ru-RU" dirty="0" smtClean="0">
                <a:solidFill>
                  <a:srgbClr val="FF0000"/>
                </a:solidFill>
              </a:rPr>
              <a:t>«геометрия», </a:t>
            </a:r>
            <a:r>
              <a:rPr lang="ru-RU" dirty="0" smtClean="0"/>
              <a:t>что означает </a:t>
            </a:r>
            <a:r>
              <a:rPr lang="ru-RU" dirty="0" smtClean="0">
                <a:solidFill>
                  <a:srgbClr val="FF0000"/>
                </a:solidFill>
              </a:rPr>
              <a:t>«землемерие».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867524"/>
          </a:xfrm>
        </p:spPr>
        <p:txBody>
          <a:bodyPr/>
          <a:lstStyle/>
          <a:p>
            <a:r>
              <a:rPr lang="ru-RU" dirty="0" smtClean="0"/>
              <a:t>История развития геометрии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Египте необходимость в быстром и точном проведении землемерных работ стояла особенно остро. Нил ежегодно, начиная с июня, разливался на несколько месяцев, затопляя значительную часть Нильской долины и принося на затопленные поля плодородный ил. После спада воды необходимо было восстанавливать границы полей и дороги. Землемерие требовалось также при крупномасштабном строительстве, будь то строительство пирамид, храмов, дворцов или ирригационных каналов</a:t>
            </a:r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00132"/>
          </a:xfrm>
        </p:spPr>
        <p:txBody>
          <a:bodyPr>
            <a:normAutofit/>
          </a:bodyPr>
          <a:lstStyle/>
          <a:p>
            <a:r>
              <a:rPr lang="ru-RU" dirty="0" smtClean="0"/>
              <a:t>История развития геометрии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Первым , кто начал получать новые геометрические факты при помощи рассуждений, был древнегреческий математик </a:t>
            </a:r>
            <a:r>
              <a:rPr lang="ru-RU" b="1" dirty="0" smtClean="0">
                <a:solidFill>
                  <a:srgbClr val="FF0000"/>
                </a:solidFill>
              </a:rPr>
              <a:t>Фалес </a:t>
            </a:r>
          </a:p>
          <a:p>
            <a:pPr>
              <a:buNone/>
            </a:pPr>
            <a:r>
              <a:rPr lang="ru-RU" dirty="0" smtClean="0"/>
              <a:t>     ( VI в. до н.э.). </a:t>
            </a:r>
            <a:endParaRPr lang="ru-RU" dirty="0"/>
          </a:p>
        </p:txBody>
      </p:sp>
      <p:pic>
        <p:nvPicPr>
          <p:cNvPr id="7" name="Picture 5" descr="thales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714488"/>
            <a:ext cx="3076575" cy="370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686800" cy="928694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" В геометрии нет царской дороги".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Наиболее удачно была изложена геометрия как наука о свойствах геометрических фигур греческим ученым </a:t>
            </a:r>
            <a:r>
              <a:rPr lang="ru-RU" b="1" dirty="0" smtClean="0">
                <a:solidFill>
                  <a:srgbClr val="FF0000"/>
                </a:solidFill>
              </a:rPr>
              <a:t>Евклидом</a:t>
            </a:r>
            <a:r>
              <a:rPr lang="ru-RU" dirty="0" smtClean="0"/>
              <a:t> (III в. до н. э.)  в своих книгах </a:t>
            </a:r>
            <a:r>
              <a:rPr lang="ru-RU" dirty="0" smtClean="0">
                <a:solidFill>
                  <a:srgbClr val="0000FF"/>
                </a:solidFill>
              </a:rPr>
              <a:t>« Начала». </a:t>
            </a:r>
            <a:r>
              <a:rPr lang="ru-RU" dirty="0" smtClean="0"/>
              <a:t>Произведение состояло из 13томов, описанная в этих книгах геометрия получила название </a:t>
            </a:r>
            <a:r>
              <a:rPr lang="ru-RU" i="1" dirty="0" smtClean="0">
                <a:solidFill>
                  <a:srgbClr val="FF0000"/>
                </a:solidFill>
              </a:rPr>
              <a:t>Евклидова.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58370" name="Picture 2" descr="C:\Users\user\Desktop\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928802"/>
            <a:ext cx="3471082" cy="34710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572660" cy="100013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" В геометрии нет царской дороги"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На 2 тысячи лет </a:t>
            </a:r>
            <a:r>
              <a:rPr lang="ru-RU" dirty="0" smtClean="0">
                <a:solidFill>
                  <a:srgbClr val="3333FF"/>
                </a:solidFill>
              </a:rPr>
              <a:t>«Начала» </a:t>
            </a:r>
            <a:r>
              <a:rPr lang="ru-RU" dirty="0" smtClean="0"/>
              <a:t>стали основным руководством для изучения геометрии. Геометрические разделы </a:t>
            </a:r>
            <a:r>
              <a:rPr lang="ru-RU" dirty="0" smtClean="0">
                <a:solidFill>
                  <a:srgbClr val="3333FF"/>
                </a:solidFill>
              </a:rPr>
              <a:t>"Начал" </a:t>
            </a:r>
            <a:r>
              <a:rPr lang="ru-RU" dirty="0" smtClean="0"/>
              <a:t>по содержанию и по строгости изложения примерно совпадают с нынешними школьными учебниками геометрии .</a:t>
            </a:r>
            <a:endParaRPr lang="ru-RU" dirty="0"/>
          </a:p>
        </p:txBody>
      </p:sp>
      <p:pic>
        <p:nvPicPr>
          <p:cNvPr id="5" name="Picture 5" descr="C:\Documents and Settings\Администратор\Мои документы\Мои рисунки\картинки\Рисунок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86314" y="1571612"/>
            <a:ext cx="3381779" cy="4433888"/>
          </a:xfr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957</TotalTime>
  <Words>655</Words>
  <Application>Microsoft Office PowerPoint</Application>
  <PresentationFormat>Экран (4:3)</PresentationFormat>
  <Paragraphs>129</Paragraphs>
  <Slides>29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Поток</vt:lpstr>
      <vt:lpstr>Формула</vt:lpstr>
      <vt:lpstr>Первый  урок  геометрии в 7 классе</vt:lpstr>
      <vt:lpstr>«Я думаю, что никогда до настоящего времени мы не жили в такой геометрический период. Все вокруг – геометрия». </vt:lpstr>
      <vt:lpstr>Слайд 3</vt:lpstr>
      <vt:lpstr>Геометрия – наука о свойствах геометрических фигур </vt:lpstr>
      <vt:lpstr> История развития геометрии</vt:lpstr>
      <vt:lpstr>История развития геометрии</vt:lpstr>
      <vt:lpstr>История развития геометрии</vt:lpstr>
      <vt:lpstr>" В геометрии нет царской дороги".</vt:lpstr>
      <vt:lpstr>" В геометрии нет царской дороги"</vt:lpstr>
      <vt:lpstr>Слайд 10</vt:lpstr>
      <vt:lpstr>Слайд 11</vt:lpstr>
      <vt:lpstr>Планиметрия – это раздел геометрии , в котором изучаются фигуры на плоскости.   Стереометрия - это раздел геометрии , в котором изучаются фигуры в пространстве.</vt:lpstr>
      <vt:lpstr>Слайд 13</vt:lpstr>
      <vt:lpstr>Слайд 14</vt:lpstr>
      <vt:lpstr>Слайд 15</vt:lpstr>
      <vt:lpstr>Слайд 16</vt:lpstr>
      <vt:lpstr>Слайд 17</vt:lpstr>
      <vt:lpstr>Проверь себя</vt:lpstr>
      <vt:lpstr>Сколько прямых можно провести  через точки К и N?</vt:lpstr>
      <vt:lpstr>Сколько прямых можно провести  через точку К?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Спасибо за старание!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76</cp:revision>
  <dcterms:created xsi:type="dcterms:W3CDTF">2007-10-27T06:42:00Z</dcterms:created>
  <dcterms:modified xsi:type="dcterms:W3CDTF">2016-02-01T13:36:48Z</dcterms:modified>
</cp:coreProperties>
</file>