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5" r:id="rId16"/>
    <p:sldId id="280" r:id="rId17"/>
    <p:sldId id="272" r:id="rId18"/>
    <p:sldId id="273" r:id="rId19"/>
    <p:sldId id="277" r:id="rId20"/>
    <p:sldId id="278" r:id="rId21"/>
    <p:sldId id="26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BCB8-25C1-4AAD-96BC-A54EE183DEE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220B-921F-4210-9985-54C79E416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BCB8-25C1-4AAD-96BC-A54EE183DEE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220B-921F-4210-9985-54C79E416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BCB8-25C1-4AAD-96BC-A54EE183DEE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220B-921F-4210-9985-54C79E416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BCB8-25C1-4AAD-96BC-A54EE183DEE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220B-921F-4210-9985-54C79E416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BCB8-25C1-4AAD-96BC-A54EE183DEE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220B-921F-4210-9985-54C79E416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BCB8-25C1-4AAD-96BC-A54EE183DEE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220B-921F-4210-9985-54C79E416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BCB8-25C1-4AAD-96BC-A54EE183DEE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220B-921F-4210-9985-54C79E416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BCB8-25C1-4AAD-96BC-A54EE183DEE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220B-921F-4210-9985-54C79E416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BCB8-25C1-4AAD-96BC-A54EE183DEE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220B-921F-4210-9985-54C79E416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BCB8-25C1-4AAD-96BC-A54EE183DEE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220B-921F-4210-9985-54C79E416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BCB8-25C1-4AAD-96BC-A54EE183DEE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220B-921F-4210-9985-54C79E416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EBCB8-25C1-4AAD-96BC-A54EE183DEE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A220B-921F-4210-9985-54C79E4160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3214709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u="sng" dirty="0">
                <a:solidFill>
                  <a:srgbClr val="00206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ТЕМА: </a:t>
            </a:r>
            <a:r>
              <a:rPr lang="ru-RU" u="sng" dirty="0" smtClean="0">
                <a:solidFill>
                  <a:srgbClr val="00206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u="sng" dirty="0" smtClean="0">
                <a:solidFill>
                  <a:srgbClr val="00206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600" u="sng" dirty="0" smtClean="0">
                <a:solidFill>
                  <a:srgbClr val="00206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Познавательно </a:t>
            </a:r>
            <a:r>
              <a:rPr lang="ru-RU" sz="3600" u="sng" dirty="0">
                <a:solidFill>
                  <a:srgbClr val="00206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- исследовательская деятельность с детьми старшего дошкольного возраста.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4572008"/>
            <a:ext cx="5786478" cy="16430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rgbClr val="7030A0"/>
                </a:solidFill>
              </a:rPr>
              <a:t>Старший воспитатель  </a:t>
            </a:r>
          </a:p>
          <a:p>
            <a:pPr algn="r"/>
            <a:r>
              <a:rPr lang="ru-RU" sz="2000" dirty="0" smtClean="0">
                <a:solidFill>
                  <a:srgbClr val="7030A0"/>
                </a:solidFill>
              </a:rPr>
              <a:t>СП «Детский сад № 1 «Ромашка» </a:t>
            </a:r>
          </a:p>
          <a:p>
            <a:pPr algn="r"/>
            <a:r>
              <a:rPr lang="ru-RU" sz="2000" dirty="0" smtClean="0">
                <a:solidFill>
                  <a:srgbClr val="7030A0"/>
                </a:solidFill>
              </a:rPr>
              <a:t>ГБОУ СОШ с. Красный Яр</a:t>
            </a:r>
          </a:p>
          <a:p>
            <a:pPr algn="r"/>
            <a:r>
              <a:rPr lang="ru-RU" sz="2000" dirty="0" err="1" smtClean="0">
                <a:solidFill>
                  <a:srgbClr val="7030A0"/>
                </a:solidFill>
              </a:rPr>
              <a:t>Маклакова</a:t>
            </a:r>
            <a:r>
              <a:rPr lang="ru-RU" sz="2000" dirty="0" smtClean="0">
                <a:solidFill>
                  <a:srgbClr val="7030A0"/>
                </a:solidFill>
              </a:rPr>
              <a:t> Н.В.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Технология 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А.И</a:t>
            </a:r>
            <a:r>
              <a:rPr lang="ru-RU" sz="2800" dirty="0">
                <a:solidFill>
                  <a:srgbClr val="002060"/>
                </a:solidFill>
              </a:rPr>
              <a:t>. Савенкова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http://fs1.ppt4web.ru/images/3958/62484/310/img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571480"/>
            <a:ext cx="342902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 descr="https://im0-tub-ru.yandex.net/i?id=4151b7720ba3ec9210443b72b6f3fa46&amp;n=33&amp;h=1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624288"/>
            <a:ext cx="3429024" cy="40146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обеспечивает: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3643339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собственное добывание знаний ребенком;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субъектность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присвоения знаний;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учет интересов и склонностей ребенка, его ценностных ориентаций;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радость от детского творчества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23554" name="Picture 2" descr="http://tululu.org/images/sam/uchebnye_posobi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3990975"/>
            <a:ext cx="2667000" cy="2867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Исследовательская деятельность предполагает: 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1400" dirty="0" smtClean="0">
                <a:solidFill>
                  <a:srgbClr val="C00000"/>
                </a:solidFill>
              </a:rPr>
              <a:t>(</a:t>
            </a:r>
            <a:r>
              <a:rPr lang="ru-RU" sz="1400" dirty="0">
                <a:solidFill>
                  <a:srgbClr val="C00000"/>
                </a:solidFill>
              </a:rPr>
              <a:t>по А.И. Савенкову):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29114" cy="4525963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29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Алгоритм действий</a:t>
            </a:r>
            <a:endParaRPr lang="ru-RU" sz="29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Выявление проблемы, которую можно исследовать, отыскать что-то необычное в обычном, увидеть сложности и противоречия там, где другим все кажется привычным, ясным и простым.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 темы исследования, процесс поиска неизвестного, новых знаний.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 цели исследования (нахождение ответа на вопрос о том, зачем проводится исследование).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 задач исследования (основных шагов направления исследования).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Выдвижение гипотезы (предположения, догадки, недоказанной логически и не подтвержденной опытом).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Составление предварительного плана исследования.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Провести эксперимент (опыт), наблюдение, проверить гипотезы, сделать выводы.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Указать возможные пути дальнейшего изучения проблемы. 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6" y="1600200"/>
            <a:ext cx="3614734" cy="4525963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29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Умения</a:t>
            </a:r>
            <a:endParaRPr lang="ru-RU" sz="29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Видеть проблему. </a:t>
            </a:r>
          </a:p>
          <a:p>
            <a:pPr lvl="0"/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Умение формулировать и задавать вопросы.</a:t>
            </a:r>
          </a:p>
          <a:p>
            <a:pPr lvl="0"/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Выдвигать гипотезу.</a:t>
            </a:r>
          </a:p>
          <a:p>
            <a:pPr lvl="0"/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Делать выводы и умозаключения.</a:t>
            </a:r>
          </a:p>
          <a:p>
            <a:pPr lvl="0"/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Доказывать и защищать свои идеи.</a:t>
            </a:r>
          </a:p>
          <a:p>
            <a:pPr lvl="0"/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Самостоятельно действовать в процессе исследования.</a:t>
            </a:r>
          </a:p>
          <a:p>
            <a:pPr>
              <a:buFont typeface="Wingdings" pitchFamily="2" charset="2"/>
              <a:buChar char="Ø"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s://im3-tub-ru.yandex.net/i?id=26126e6e1231007229fc03c351905ad9&amp;n=33&amp;h=1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286256"/>
            <a:ext cx="3357586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8581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 -  обучающий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000108"/>
            <a:ext cx="7858180" cy="2714644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Провести 2-3 тренировочных фронтальных занятия.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Подготовить 2 ребенка (познакомить с карточками исследования), остальные зрители.</a:t>
            </a:r>
          </a:p>
          <a:p>
            <a:endParaRPr lang="ru-RU" dirty="0"/>
          </a:p>
        </p:txBody>
      </p:sp>
      <p:pic>
        <p:nvPicPr>
          <p:cNvPr id="30722" name="Picture 2" descr="http://shkola-48.ru/data/objects/405/images/issledovat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429000"/>
            <a:ext cx="4500594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643074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этап – самостоятельные учебные исследования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6143668" cy="1714512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Готовят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карточки исследователя на каждого ребенка.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29698" name="Picture 2" descr="http://vneshkolnik.ru/uploads/1280868309_191b968dfa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714621"/>
            <a:ext cx="5000628" cy="4143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Рис. 2. Карточки с изображением тем исследова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291"/>
            <a:ext cx="7488259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Рис. 1. Карточки с изображением методов исследова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7643866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1444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этап – исследовательская практика ребенка в детском саду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643050"/>
            <a:ext cx="7715304" cy="178595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самостоятельно работают в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группе (индивидуально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подгруппами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дома.</a:t>
            </a:r>
          </a:p>
          <a:p>
            <a:endParaRPr lang="ru-RU" dirty="0"/>
          </a:p>
        </p:txBody>
      </p:sp>
      <p:sp>
        <p:nvSpPr>
          <p:cNvPr id="28674" name="AutoShape 2" descr="Картинки по запросу картинки пиктографическое письмо по методике савенко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6" name="AutoShape 4" descr="Картинки по запросу картинки пиктографическое письмо по методике савенко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8" name="AutoShape 6" descr="Картинки по запросу картинки пиктографическое письмо по методике савенко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680" name="Picture 8" descr="Картинки по запросу картинки пиктографическое письмо по методике савенко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357562"/>
            <a:ext cx="5857916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357321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Завершающий этап - презентация, защита проекта.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285752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альбом, газета, гербарий, журнал, книжка-раскладушка, коллаж, коллекция, костюм, макет, модель, наглядные пособия, паспарту, плакат, план, реферат, серия иллюстраций, справочник, фотоальбом, экскурсия.</a:t>
            </a:r>
          </a:p>
          <a:p>
            <a:pPr algn="just">
              <a:buFont typeface="Wingdings" pitchFamily="2" charset="2"/>
              <a:buChar char="ü"/>
            </a:pPr>
            <a:endParaRPr lang="ru-RU" sz="3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27650" name="Picture 2" descr="http://cnnewww.durovloh.ru/ugroups/18000/17184/0_26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929066"/>
            <a:ext cx="5857916" cy="25717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im2-tub-ru.yandex.net/i?id=635ecb86ee1bcfc9cb3907b54cb3ec5d&amp;n=33&amp;h=1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4429156" cy="2262193"/>
          </a:xfrm>
          <a:prstGeom prst="rect">
            <a:avLst/>
          </a:prstGeom>
          <a:noFill/>
        </p:spPr>
      </p:pic>
      <p:pic>
        <p:nvPicPr>
          <p:cNvPr id="34822" name="Picture 6" descr="https://im0-tub-ru.yandex.net/i?id=682958538f8f29c5605ddde452666bcc&amp;n=33&amp;h=1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071810"/>
            <a:ext cx="4286280" cy="3000396"/>
          </a:xfrm>
          <a:prstGeom prst="rect">
            <a:avLst/>
          </a:prstGeom>
          <a:noFill/>
        </p:spPr>
      </p:pic>
      <p:pic>
        <p:nvPicPr>
          <p:cNvPr id="34824" name="Picture 8" descr="https://im3-tub-ru.yandex.net/i?id=ae5ed0c8b7ba937492db08a60565ea33&amp;n=33&amp;h=17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3143248"/>
            <a:ext cx="3571900" cy="3143272"/>
          </a:xfrm>
          <a:prstGeom prst="rect">
            <a:avLst/>
          </a:prstGeom>
          <a:noFill/>
        </p:spPr>
      </p:pic>
      <p:pic>
        <p:nvPicPr>
          <p:cNvPr id="34826" name="Picture 10" descr="https://im0-tub-ru.yandex.net/i?id=accd37721764878e9e7a58633653851d&amp;n=33&amp;h=17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357166"/>
            <a:ext cx="3681422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92935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процесс активного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взаимодействия субъекта 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объектом,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 время которого субъект удовлетворяет какие-либо свои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потребности,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достигает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Познание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 это активная деятельность людей, направленная на приобретение и развитие знаний.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im2-tub-ru.yandex.net/i?id=d3b105f58c6c763ee858c1329cc38299&amp;n=33&amp;h=1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3071834" cy="2047879"/>
          </a:xfrm>
          <a:prstGeom prst="rect">
            <a:avLst/>
          </a:prstGeom>
          <a:noFill/>
        </p:spPr>
      </p:pic>
      <p:pic>
        <p:nvPicPr>
          <p:cNvPr id="35844" name="Picture 4" descr="https://im3-tub-ru.yandex.net/i?id=09e70958c42f513765a50dc557455295&amp;n=33&amp;h=1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85728"/>
            <a:ext cx="3786214" cy="2619383"/>
          </a:xfrm>
          <a:prstGeom prst="rect">
            <a:avLst/>
          </a:prstGeom>
          <a:noFill/>
        </p:spPr>
      </p:pic>
      <p:pic>
        <p:nvPicPr>
          <p:cNvPr id="35846" name="Picture 6" descr="https://im2-tub-ru.yandex.net/i?id=e5b7104a4e455388f603ba3d35824c34&amp;n=33&amp;h=17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3143248"/>
            <a:ext cx="4714908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44291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«Умейте открыть перед ребенком в окружающем мире что-то одно, но открыть так, чтобы кусочек жизни заиграл перед детьми всеми красками радуги. Оставляйте всегда что-то недосказанное, что бы ребенку захотелось еще раз возвратиться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Сухомлинский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Уровни познания</a:t>
            </a:r>
            <a:r>
              <a:rPr lang="ru-RU" dirty="0" smtClean="0"/>
              <a:t>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357298"/>
            <a:ext cx="7929618" cy="4281502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B050"/>
                </a:solidFill>
              </a:rPr>
              <a:t>ощущения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(воздействие на органы чувств человека – цвет, запах, звучание</a:t>
            </a:r>
            <a:r>
              <a:rPr lang="ru-RU" dirty="0" smtClean="0">
                <a:solidFill>
                  <a:srgbClr val="002060"/>
                </a:solidFill>
              </a:rPr>
              <a:t>..)</a:t>
            </a:r>
            <a:endParaRPr lang="ru-RU" dirty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dirty="0">
                <a:solidFill>
                  <a:srgbClr val="00B050"/>
                </a:solidFill>
              </a:rPr>
              <a:t>восприятие</a:t>
            </a:r>
            <a:r>
              <a:rPr lang="ru-RU" dirty="0">
                <a:solidFill>
                  <a:srgbClr val="002060"/>
                </a:solidFill>
              </a:rPr>
              <a:t> – совокупность ощущений передающих целостный образ предмета.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>
                <a:solidFill>
                  <a:srgbClr val="00B050"/>
                </a:solidFill>
              </a:rPr>
              <a:t>представления</a:t>
            </a:r>
            <a:r>
              <a:rPr lang="ru-RU" dirty="0">
                <a:solidFill>
                  <a:srgbClr val="002060"/>
                </a:solidFill>
              </a:rPr>
              <a:t> - это возникшие в памяти образы на основе прошлых ощущений и восприятий (понятия, суждения, умозаключения).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источником познания</a:t>
            </a:r>
            <a:r>
              <a:rPr lang="ru-RU" dirty="0" smtClean="0">
                <a:solidFill>
                  <a:srgbClr val="002060"/>
                </a:solidFill>
              </a:rPr>
              <a:t> является </a:t>
            </a:r>
            <a:r>
              <a:rPr lang="ru-RU" dirty="0" smtClean="0">
                <a:solidFill>
                  <a:srgbClr val="00B050"/>
                </a:solidFill>
              </a:rPr>
              <a:t>ПРАКТИКА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r>
              <a:rPr lang="ru-RU" dirty="0">
                <a:solidFill>
                  <a:srgbClr val="00B050"/>
                </a:solidFill>
              </a:rPr>
              <a:t> </a:t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098" name="Picture 2" descr="Картинки по запросу картинки пиктографическое письмо по методике савенко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357562"/>
            <a:ext cx="5214974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Исследование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поиск новых знаний или систематическое расследование с целью установления фактов. В более узком смысле исследование — научный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 изучения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чего-либо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Исследовательская деятельность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это деятельность, связанная с решением творческой, исследовательской задачи с заранее неизвестным решением, предполагающая наличие основных этапов, характерных для исследования.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161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Согласно ФГОС (2.7.) конкретное содержание указанных образовательных областей зависит от </a:t>
            </a:r>
            <a:r>
              <a:rPr lang="ru-RU" sz="28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возрастных и индивидуальных особенностей детей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определяется целями и задачами </a:t>
            </a:r>
            <a:r>
              <a:rPr lang="ru-RU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28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реализуется в различных видах деятельности.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festival.1september.ru/articles/565625/img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571876"/>
            <a:ext cx="2786082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42852"/>
          <a:ext cx="8429684" cy="5855478"/>
        </p:xfrm>
        <a:graphic>
          <a:graphicData uri="http://schemas.openxmlformats.org/drawingml/2006/table">
            <a:tbl>
              <a:tblPr/>
              <a:tblGrid>
                <a:gridCol w="2341580"/>
                <a:gridCol w="3099805"/>
                <a:gridCol w="2988299"/>
              </a:tblGrid>
              <a:tr h="4399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Младенческий возраст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(2 месяца-1 год)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Ранний возраст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( 2-3 года)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Дошкольный возраст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(3 года - 8 лет)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652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непосредственное эмоциональное общение со взрослым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манипулирование с предметами и познавательно-исследовательские действия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восприятие музыки, детских песен и стихов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двигательная активность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тактильно-двигательные игры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предметная деятельность и игры с составными и динамическими игрушками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экспериментирование с материалами и веществами (песок, вода, тесто и пр.),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общение с взрослым и совместные игры со сверстниками под руководством взрослого,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самообслуживание и действия с бытовыми предметами-орудиями (ложка, совок, лопатка и пр.),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восприятие смысла музыки, сказок, стихов, рассматривание картинок, двигательная активность;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082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игровая, включая сюжетно-ролевую игру, игру с правилами и другие виды игры,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082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коммуникативная (общение и взаимодействие со взрослыми и сверстниками),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0820" algn="l"/>
                        </a:tabLs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познавательно-исследовательская (исследования объектов окружающего мира и экспериментирования с ними),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082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восприятие художественной литературы и фольклора,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082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самообслуживание и элементарный бытовой труд (в помещении и на улице),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082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конструирование из разного материала, включая конструкторы, модули, бумагу, природный и иной материал,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082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изобразительная (рисование, лепка, аппликация),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082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082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двигательная (овладение основными движениями) формы активности ребенка.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42910" y="857232"/>
            <a:ext cx="800105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«Люди, научившиеся наблюдениям и опытам,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приобретают способность сами ставить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вопросы и получать на них фактические ответы, оказываясь на более высоком умственном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нравственном уровне в сравнении с теми,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кто такой школы не прошел»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К.Е.Тимирязев.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3" name="Picture 3" descr="http://i.allday.ru/uploads/posts/1191269179_c41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93708"/>
            <a:ext cx="2214546" cy="27737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функции познавательно-исследовательской деятельности: </a:t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познавательной инициативы </a:t>
            </a:r>
            <a:r>
              <a:rPr lang="ru-R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 (любознательности</a:t>
            </a:r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>
              <a:buFont typeface="Wingdings" pitchFamily="2" charset="2"/>
              <a:buChar char="v"/>
            </a:pPr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освоение ребенком причинно-следственных, пространственных и временных отношений;</a:t>
            </a:r>
          </a:p>
          <a:p>
            <a:pPr lvl="0">
              <a:buFont typeface="Wingdings" pitchFamily="2" charset="2"/>
              <a:buChar char="v"/>
            </a:pPr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освоение ребенком основополагающих культурных форм упорядочения опыта (схематизация, символизация связей и отношений между предметами и явлениями </a:t>
            </a:r>
            <a:r>
              <a:rPr lang="ru-R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окружающегo</a:t>
            </a:r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мира); </a:t>
            </a:r>
          </a:p>
          <a:p>
            <a:pPr lvl="0">
              <a:buFont typeface="Wingdings" pitchFamily="2" charset="2"/>
              <a:buChar char="v"/>
            </a:pPr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восприятия, мышления, речи в процессе активных действий по поиску связей вещей и явлений; расширение кругозора детей посредством выведения их за пределы непосредственного практического опыта в более широкую пространственную и временную перспективу (освоение представлений о природном и социальном мире, элементарных географических и исторических представлений).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</TotalTime>
  <Words>794</Words>
  <Application>Microsoft Office PowerPoint</Application>
  <PresentationFormat>Экран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ТЕМА:  Познавательно - исследовательская деятельность с детьми старшего дошкольного возраста. </vt:lpstr>
      <vt:lpstr>Деятельность -  процесс активного  взаимодействия субъекта с объектом, во время которого субъект удовлетворяет какие-либо свои потребности, достигает цели.  Познание – это активная деятельность людей, направленная на приобретение и развитие знаний.   </vt:lpstr>
      <vt:lpstr>Уровни познания:  </vt:lpstr>
      <vt:lpstr>источником познания является ПРАКТИКА.  </vt:lpstr>
      <vt:lpstr>Исследование - поиск новых знаний или систематическое расследование с целью установления фактов. В более узком смысле исследование — научный метод изучения чего-либо.  Исследовательская деятельность - это деятельность, связанная с решением творческой, исследовательской задачи с заранее неизвестным решением, предполагающая наличие основных этапов, характерных для исследования.  </vt:lpstr>
      <vt:lpstr>Согласно ФГОС (2.7.) конкретное 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деятельности. </vt:lpstr>
      <vt:lpstr>Слайд 7</vt:lpstr>
      <vt:lpstr>Слайд 8</vt:lpstr>
      <vt:lpstr>функции познавательно-исследовательской деятельности:  </vt:lpstr>
      <vt:lpstr>Слайд 10</vt:lpstr>
      <vt:lpstr>обеспечивает: </vt:lpstr>
      <vt:lpstr>Исследовательская деятельность предполагает:  (по А.И. Савенкову): </vt:lpstr>
      <vt:lpstr>I этап -  обучающий </vt:lpstr>
      <vt:lpstr>II этап – самостоятельные учебные исследования </vt:lpstr>
      <vt:lpstr>Слайд 15</vt:lpstr>
      <vt:lpstr>Слайд 16</vt:lpstr>
      <vt:lpstr>III этап – исследовательская практика ребенка в детском саду</vt:lpstr>
      <vt:lpstr>Завершающий этап - презентация, защита проекта.</vt:lpstr>
      <vt:lpstr>Слайд 19</vt:lpstr>
      <vt:lpstr>Слайд 20</vt:lpstr>
      <vt:lpstr>«Умейте открыть перед ребенком в окружающем мире что-то одно, но открыть так, чтобы кусочек жизни заиграл перед детьми всеми красками радуги. Оставляйте всегда что-то недосказанное, что бы ребенку захотелось еще раз возвратиться».                                                         В.А. Сухомлинский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Познавательно - исследовательская деятельность с детьми старшего дошкольного возраста.</dc:title>
  <dc:creator>Наталья</dc:creator>
  <cp:lastModifiedBy>Наталья</cp:lastModifiedBy>
  <cp:revision>14</cp:revision>
  <dcterms:created xsi:type="dcterms:W3CDTF">2015-04-13T18:17:53Z</dcterms:created>
  <dcterms:modified xsi:type="dcterms:W3CDTF">2015-04-13T20:38:08Z</dcterms:modified>
</cp:coreProperties>
</file>