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6" r:id="rId2"/>
    <p:sldId id="278" r:id="rId3"/>
    <p:sldId id="257" r:id="rId4"/>
    <p:sldId id="285" r:id="rId5"/>
    <p:sldId id="258" r:id="rId6"/>
    <p:sldId id="259" r:id="rId7"/>
    <p:sldId id="289" r:id="rId8"/>
    <p:sldId id="265" r:id="rId9"/>
    <p:sldId id="268" r:id="rId10"/>
    <p:sldId id="270" r:id="rId11"/>
    <p:sldId id="290" r:id="rId12"/>
    <p:sldId id="291" r:id="rId13"/>
    <p:sldId id="272" r:id="rId14"/>
    <p:sldId id="279" r:id="rId15"/>
    <p:sldId id="280" r:id="rId16"/>
    <p:sldId id="282" r:id="rId17"/>
    <p:sldId id="286" r:id="rId18"/>
    <p:sldId id="283" r:id="rId19"/>
    <p:sldId id="28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9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6AF32-6B01-4643-8B3C-F87974703E56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36230-9382-43E0-ACB4-2B74D0AB6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0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FC8423-E0BF-46FD-897A-0093463FF0AF}" type="datetime1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340EE187-0457-4AF1-9806-10F186478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69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52AE62-FABB-411C-80FA-DEA83CDC288E}" type="datetime1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8168344-3DEC-472D-89AE-C95F852DA0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565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52AE62-FABB-411C-80FA-DEA83CDC288E}" type="datetime1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8168344-3DEC-472D-89AE-C95F852DA0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869582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52AE62-FABB-411C-80FA-DEA83CDC288E}" type="datetime1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8168344-3DEC-472D-89AE-C95F852DA0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0152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52AE62-FABB-411C-80FA-DEA83CDC288E}" type="datetime1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8168344-3DEC-472D-89AE-C95F852DA0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683066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52AE62-FABB-411C-80FA-DEA83CDC288E}" type="datetime1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8168344-3DEC-472D-89AE-C95F852DA0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96885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545C82-85DC-4F67-B154-51511CC92B72}" type="datetime1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1D66B-2147-4B64-A4D8-9C4A8B82F3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56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1F02BC-F841-4F1B-A9EE-A76F0FA411E6}" type="datetime1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6722-4B94-4953-BC62-668A4B66F3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27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26125B-6E2D-462E-AF84-8FF8B545D269}" type="datetime1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471CB-75C4-400B-A851-45CF29D183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24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6D60C6-742F-4D76-9623-EEA4160BA3A7}" type="datetime1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CFE58C06-EF29-4BE5-B31F-C998312081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99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3B9BA-6381-4BBF-BE3E-571D4A894C33}" type="datetime1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983469A2-5417-4595-B4C6-8A147EFCFB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6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7351C-317A-4E51-B273-9EDD3454DD76}" type="datetime1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291A72DA-2232-4893-B0FE-74E60DE8E6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EE3E53-7AF7-44B5-AF59-1911B3E71BA3}" type="datetime1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1E509-C1C6-40DE-B882-26255D6C60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9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17D1D2-2498-4F8E-8D4C-F7F8D1D81B3B}" type="datetime1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E500D-87FA-470A-AD25-9ACA0C2731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485D2C-8B62-4AA4-A936-6C10DEADCE88}" type="datetime1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0D2E1-8A8C-4BE3-B86E-91ACFA11ED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3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FA6EC7-9CD3-41F7-967A-402357F075F2}" type="datetime1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7C9D73D-9F85-4C5E-82CC-D0854FC29F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87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52AE62-FABB-411C-80FA-DEA83CDC288E}" type="datetime1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88168344-3DEC-472D-89AE-C95F852DA0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0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484368" cy="3240360"/>
          </a:xfrm>
        </p:spPr>
        <p:txBody>
          <a:bodyPr>
            <a:normAutofit fontScale="90000"/>
          </a:bodyPr>
          <a:lstStyle/>
          <a:p>
            <a:pPr hangingPunct="0"/>
            <a:r>
              <a:rPr lang="ru-RU" sz="2700" dirty="0" smtClean="0"/>
              <a:t>Муниципальное бюджетное общеобразовательное учреждение</a:t>
            </a:r>
            <a:br>
              <a:rPr lang="ru-RU" sz="2700" dirty="0" smtClean="0"/>
            </a:br>
            <a:r>
              <a:rPr lang="ru-RU" sz="2700" dirty="0" smtClean="0"/>
              <a:t>Бутурлиновская средняя общеобразовательная школа.</a:t>
            </a:r>
            <a:br>
              <a:rPr lang="ru-RU" sz="2700" dirty="0" smtClean="0"/>
            </a:br>
            <a:r>
              <a:rPr lang="ru-RU" sz="2700" dirty="0" smtClean="0"/>
              <a:t>  </a:t>
            </a:r>
            <a:br>
              <a:rPr lang="ru-RU" sz="2700" dirty="0" smtClean="0"/>
            </a:br>
            <a:r>
              <a:rPr lang="ru-RU" sz="2700" dirty="0" smtClean="0"/>
              <a:t>Проведение Всероссийского тематического урока «Свет в нашей жизни».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9976" y="3717032"/>
            <a:ext cx="7094512" cy="2761810"/>
          </a:xfrm>
        </p:spPr>
        <p:txBody>
          <a:bodyPr>
            <a:normAutofit fontScale="62500" lnSpcReduction="20000"/>
          </a:bodyPr>
          <a:lstStyle/>
          <a:p>
            <a:pPr algn="r" hangingPunct="0"/>
            <a:r>
              <a:rPr lang="ru-RU" sz="2900" dirty="0" smtClean="0">
                <a:solidFill>
                  <a:schemeClr val="tx1"/>
                </a:solidFill>
              </a:rPr>
              <a:t>Учитель физики:</a:t>
            </a:r>
            <a:endParaRPr lang="ru-RU" sz="2900" dirty="0" smtClean="0">
              <a:solidFill>
                <a:schemeClr val="tx1"/>
              </a:solidFill>
            </a:endParaRPr>
          </a:p>
          <a:p>
            <a:pPr algn="r" hangingPunct="0"/>
            <a:r>
              <a:rPr lang="ru-RU" sz="2900" dirty="0" smtClean="0">
                <a:solidFill>
                  <a:schemeClr val="tx1"/>
                </a:solidFill>
              </a:rPr>
              <a:t>Абрамова Тамара Ивановна</a:t>
            </a:r>
          </a:p>
          <a:p>
            <a:pPr algn="r" hangingPunct="0"/>
            <a:r>
              <a:rPr lang="ru-RU" sz="2900" dirty="0" smtClean="0">
                <a:solidFill>
                  <a:schemeClr val="tx1"/>
                </a:solidFill>
              </a:rPr>
              <a:t>Муниципального </a:t>
            </a:r>
            <a:r>
              <a:rPr lang="ru-RU" sz="2900" dirty="0" smtClean="0">
                <a:solidFill>
                  <a:schemeClr val="tx1"/>
                </a:solidFill>
              </a:rPr>
              <a:t>бюджетного общеобразовательного учреждения</a:t>
            </a:r>
          </a:p>
          <a:p>
            <a:pPr algn="r" hangingPunct="0"/>
            <a:r>
              <a:rPr lang="ru-RU" sz="2900" dirty="0" err="1" smtClean="0">
                <a:solidFill>
                  <a:schemeClr val="tx1"/>
                </a:solidFill>
              </a:rPr>
              <a:t>Бутурлиновская</a:t>
            </a:r>
            <a:r>
              <a:rPr lang="ru-RU" sz="2900" dirty="0" smtClean="0">
                <a:solidFill>
                  <a:schemeClr val="tx1"/>
                </a:solidFill>
              </a:rPr>
              <a:t> средняя общеобразовательная школа.</a:t>
            </a:r>
          </a:p>
          <a:p>
            <a:pPr algn="r" hangingPunct="0"/>
            <a:r>
              <a:rPr lang="ru-RU" sz="2900" dirty="0" smtClean="0"/>
              <a:t> </a:t>
            </a:r>
          </a:p>
          <a:p>
            <a:pPr algn="ctr" hangingPunct="0"/>
            <a:r>
              <a:rPr lang="ru-RU" sz="2900" dirty="0" smtClean="0">
                <a:solidFill>
                  <a:schemeClr val="tx1"/>
                </a:solidFill>
              </a:rPr>
              <a:t>Бутурлиновка</a:t>
            </a:r>
          </a:p>
          <a:p>
            <a:pPr algn="ctr" hangingPunct="0"/>
            <a:r>
              <a:rPr lang="ru-RU" sz="2900" dirty="0" smtClean="0">
                <a:solidFill>
                  <a:schemeClr val="tx1"/>
                </a:solidFill>
              </a:rPr>
              <a:t>Декабрь 2015г.</a:t>
            </a:r>
            <a:endParaRPr lang="ru-RU" sz="29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Стеклопакеты с  i-стеклом.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620688"/>
            <a:ext cx="7067550" cy="2448272"/>
          </a:xfrm>
        </p:spPr>
        <p:txBody>
          <a:bodyPr/>
          <a:lstStyle/>
          <a:p>
            <a:pPr hangingPunct="0"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dirty="0" smtClean="0">
                <a:cs typeface="Times New Roman" pitchFamily="18" charset="0"/>
              </a:rPr>
              <a:t>Окно с  i-стеклом получается путем вакуумного напыления тонкого металлического слоя. Его толщина составляет от 0,08 до 0,12 микрон</a:t>
            </a:r>
            <a:r>
              <a:rPr lang="ru-RU" dirty="0" smtClean="0">
                <a:cs typeface="Times New Roman" pitchFamily="18" charset="0"/>
              </a:rPr>
              <a:t>.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145" name="Picture 1" descr="C:\Users\admin\Новая папка\Desktop\123-c5774babed4c6bed9fc29c8bd435a6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221088"/>
            <a:ext cx="3305539" cy="2202315"/>
          </a:xfrm>
          <a:prstGeom prst="rect">
            <a:avLst/>
          </a:prstGeom>
          <a:noFill/>
        </p:spPr>
      </p:pic>
      <p:pic>
        <p:nvPicPr>
          <p:cNvPr id="6146" name="Picture 2" descr="C:\Users\admin\Новая папка\Desktop\2-metalloplastikovyie-konstruktsii-okna-balkon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708920"/>
            <a:ext cx="3082121" cy="213436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88840"/>
            <a:ext cx="7848871" cy="309634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Экономия электроэнергии при использовании электробытовых приборов.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5201" y="291"/>
            <a:ext cx="1370112" cy="9700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4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5645" y="177426"/>
            <a:ext cx="747205" cy="122071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8432" y="177426"/>
            <a:ext cx="7491991" cy="37556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Холодильник – энергоемкий прибор. Поскольку холодильники постоянно включены в сеть, они потребляют много энергии. Выбирать холодильник лучше класса «В», он потребляет электроэнергии меньше, чем холодильник класса «С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/>
              <a:t>Стиральные машины – наиболее экономичные с точки зрения потребления электроэнергии автоматические машины, включение и выключение которых производиться строго по программе.</a:t>
            </a:r>
          </a:p>
          <a:p>
            <a:pPr marL="0" indent="0">
              <a:buNone/>
            </a:pPr>
            <a:r>
              <a:rPr lang="ru-RU" dirty="0"/>
              <a:t>Мощность утюга довольно велика – около киловатта. Чтобы добиться некоторой экономии, белье должно быть слегка </a:t>
            </a:r>
            <a:r>
              <a:rPr lang="ru-RU" dirty="0" smtClean="0"/>
              <a:t>влажным.</a:t>
            </a:r>
          </a:p>
          <a:p>
            <a:pPr marL="0" indent="0">
              <a:buNone/>
            </a:pPr>
            <a:r>
              <a:rPr lang="ru-RU" dirty="0"/>
              <a:t>Для эффективной работы пылесоса большое значение имеет хорошая очистка пылесборника.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" name="Рисунок 4" descr="G:\энергосбережение\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86" y="4543413"/>
            <a:ext cx="1428796" cy="206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энергосбережение\20031506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70" y="4077072"/>
            <a:ext cx="1420846" cy="189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:\энергосбережение\0277705_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25144"/>
            <a:ext cx="1178178" cy="178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:\энергосбережение\staubsaugergraups1800w55ne1-jpg_720x6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48" y="3927918"/>
            <a:ext cx="1489710" cy="186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79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Энергосберегающая краска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cs typeface="Times New Roman" pitchFamily="18" charset="0"/>
              </a:rPr>
              <a:t>     Энергосберегающая краска – это суспензия белого цвета, которая после высыхания образует эластичное покрытие.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admin\Новая папка\Desktop\reWalls.com-43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3056"/>
            <a:ext cx="4301278" cy="2520280"/>
          </a:xfrm>
          <a:prstGeom prst="rect">
            <a:avLst/>
          </a:prstGeom>
          <a:noFill/>
        </p:spPr>
      </p:pic>
      <p:pic>
        <p:nvPicPr>
          <p:cNvPr id="5" name="Picture 3" descr="C:\Users\admin\Новая папка\Desktop\sd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0390" y="3757541"/>
            <a:ext cx="3144010" cy="23580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88640"/>
            <a:ext cx="7067550" cy="452596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К основным источникам энергии относятся: ТЭС, ГЭС, АЭС.</a:t>
            </a:r>
          </a:p>
          <a:p>
            <a:pPr algn="ctr">
              <a:buNone/>
            </a:pPr>
            <a:r>
              <a:rPr lang="ru-RU" sz="2400" dirty="0" smtClean="0"/>
              <a:t>На замену им приходят следующие нетрадиционные источники энергии. </a:t>
            </a:r>
            <a:endParaRPr lang="ru-RU" sz="2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6866" name="Picture 2" descr="C:\Users\admin\Новая папка\Desktop\467076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2520280" cy="1875209"/>
          </a:xfrm>
          <a:prstGeom prst="rect">
            <a:avLst/>
          </a:prstGeom>
          <a:noFill/>
        </p:spPr>
      </p:pic>
      <p:pic>
        <p:nvPicPr>
          <p:cNvPr id="5" name="Рисунок 4" descr="moa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25144"/>
            <a:ext cx="2438400" cy="1892808"/>
          </a:xfrm>
          <a:prstGeom prst="rect">
            <a:avLst/>
          </a:prstGeom>
        </p:spPr>
      </p:pic>
      <p:pic>
        <p:nvPicPr>
          <p:cNvPr id="6" name="Рисунок 5" descr="5eead169081914c80491041a7242d8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7897" y="2007065"/>
            <a:ext cx="2923698" cy="1800200"/>
          </a:xfrm>
          <a:prstGeom prst="rect">
            <a:avLst/>
          </a:prstGeom>
        </p:spPr>
      </p:pic>
      <p:pic>
        <p:nvPicPr>
          <p:cNvPr id="7" name="Рисунок 6" descr="NearshoreOTE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365104"/>
            <a:ext cx="2160240" cy="1931274"/>
          </a:xfrm>
          <a:prstGeom prst="rect">
            <a:avLst/>
          </a:prstGeom>
        </p:spPr>
      </p:pic>
      <p:pic>
        <p:nvPicPr>
          <p:cNvPr id="2050" name="Picture 2" descr="C:\Users\admin\Новая папка\Desktop\MCT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005064"/>
            <a:ext cx="2718643" cy="19317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Ветровая энергия.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/>
              <a:t>    Получение электрической энергии из энергии ветра.</a:t>
            </a:r>
          </a:p>
          <a:p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2771" name="Picture 3" descr="C:\Users\admin\Новая папка\Desktop\1273731331_vetrogen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40968"/>
            <a:ext cx="3323861" cy="2492896"/>
          </a:xfrm>
          <a:prstGeom prst="rect">
            <a:avLst/>
          </a:prstGeom>
          <a:noFill/>
        </p:spPr>
      </p:pic>
      <p:pic>
        <p:nvPicPr>
          <p:cNvPr id="1026" name="Picture 2" descr="C:\Users\admin\Новая папка\Desktop\photo_79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933056"/>
            <a:ext cx="3635896" cy="241787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Тепловая энергия океана.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/>
              <a:t>Получение электроэнергии с помощью преобразования тепловой энергии океана.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4818" name="Picture 2" descr="C:\Users\admin\Новая папка\Desktop\Lockheed-Martin-Reignwood-Group-to-Cooperate-on-OTEC-Power-Plant-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3672408" cy="2453129"/>
          </a:xfrm>
          <a:prstGeom prst="rect">
            <a:avLst/>
          </a:prstGeom>
          <a:noFill/>
        </p:spPr>
      </p:pic>
      <p:pic>
        <p:nvPicPr>
          <p:cNvPr id="34819" name="Picture 3" descr="C:\Users\admin\Новая папка\Desktop\renewable-energy-islands-fu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614" y="4077072"/>
            <a:ext cx="3571875" cy="22669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Энергия приливов и отливов.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600" dirty="0" smtClean="0"/>
              <a:t>Ритмичное </a:t>
            </a:r>
            <a:r>
              <a:rPr lang="ru-RU" sz="1600" dirty="0" smtClean="0"/>
              <a:t>движение морских </a:t>
            </a:r>
            <a:r>
              <a:rPr lang="ru-RU" sz="1600" dirty="0" smtClean="0"/>
              <a:t>вод </a:t>
            </a:r>
            <a:r>
              <a:rPr lang="ru-RU" sz="1600" dirty="0" smtClean="0"/>
              <a:t>вызывают силы притяжения Луны и Солнца. Это явление применяется при строительстве приливных электростанций.</a:t>
            </a:r>
          </a:p>
          <a:p>
            <a:pPr algn="ctr">
              <a:buNone/>
            </a:pP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Новая папка\Desktop\89e811382603fca2c0dee6b9a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100" y="4891663"/>
            <a:ext cx="2486704" cy="1656184"/>
          </a:xfrm>
          <a:prstGeom prst="rect">
            <a:avLst/>
          </a:prstGeom>
          <a:noFill/>
        </p:spPr>
      </p:pic>
      <p:pic>
        <p:nvPicPr>
          <p:cNvPr id="1027" name="Picture 3" descr="C:\Users\admin\Новая папка\Desktop\t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573016"/>
            <a:ext cx="3816424" cy="2146739"/>
          </a:xfrm>
          <a:prstGeom prst="rect">
            <a:avLst/>
          </a:prstGeom>
          <a:noFill/>
        </p:spPr>
      </p:pic>
      <p:pic>
        <p:nvPicPr>
          <p:cNvPr id="1028" name="Picture 4" descr="C:\Users\admin\Новая папка\Desktop\mir-bez-nefti-647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293096"/>
            <a:ext cx="2195736" cy="16468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Энергия солнца.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5201" y="1511519"/>
            <a:ext cx="6591985" cy="3777622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Солнечные фотоэлементы практически незаменимые источники тока. </a:t>
            </a: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5842" name="Picture 2" descr="C:\Users\admin\Новая папк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61048"/>
            <a:ext cx="3765176" cy="2751874"/>
          </a:xfrm>
          <a:prstGeom prst="rect">
            <a:avLst/>
          </a:prstGeom>
          <a:noFill/>
        </p:spPr>
      </p:pic>
      <p:pic>
        <p:nvPicPr>
          <p:cNvPr id="35843" name="Picture 3" descr="C:\Users\admin\Новая папка\Desktop\Panels in s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01008"/>
            <a:ext cx="3600400" cy="273630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2415" y="1700808"/>
            <a:ext cx="6591985" cy="421041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800" dirty="0" smtClean="0"/>
              <a:t>  </a:t>
            </a:r>
            <a:r>
              <a:rPr lang="ru-RU" sz="2800" dirty="0"/>
              <a:t>Урок был посвящён вопросам экономного использования энергоресурсов, знаний о роли света в жизни человека и преимуществах энергоэффективного освещения, которые учащиеся обсудили после просмотра презентации.</a:t>
            </a:r>
          </a:p>
          <a:p>
            <a:pPr>
              <a:buNone/>
            </a:pPr>
            <a:r>
              <a:rPr lang="ru-RU" sz="2800" dirty="0" smtClean="0"/>
              <a:t>Чтобы </a:t>
            </a:r>
            <a:r>
              <a:rPr lang="ru-RU" sz="2800" dirty="0" smtClean="0"/>
              <a:t>наша жизнь становилась лучше, нам следует научиться экономить. Важно понимать экономию энергоресурсов не как отказ от комфорта, а, наоборот,- цели энергосбережения. </a:t>
            </a:r>
            <a:r>
              <a:rPr lang="ru-RU" sz="2800" dirty="0" smtClean="0"/>
              <a:t>Проблемы </a:t>
            </a:r>
            <a:r>
              <a:rPr lang="ru-RU" sz="2800" dirty="0"/>
              <a:t>энергосбережения и внедрения новых неэнергоёмких технологий являются актуальными и для нашей страны. Резервы здесь большие, а способы экономии электрической энергии очень разнообразны: от самых простых, осуществляемых на бытовом уровне, до более сложных, на уровне промышленного производства</a:t>
            </a:r>
            <a:r>
              <a:rPr lang="ru-RU" sz="2800" smtClean="0"/>
              <a:t>.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124744"/>
            <a:ext cx="5976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</a:t>
            </a:r>
            <a:r>
              <a:rPr lang="ru-RU" sz="2400" b="1" dirty="0" smtClean="0"/>
              <a:t>: </a:t>
            </a:r>
            <a:r>
              <a:rPr lang="ru-RU" sz="2400" dirty="0" smtClean="0"/>
              <a:t>привлечь внимание школьников к важности света и световых технологий для качества жизни людей и устойчивого развития человечества в целом, ознакомление с возможностями и преимуществами энергосберегающих технологий, влиянием деятельности человека на экологию и формирование у школьников энергосберегающей модели поведения, ориентированной на бережное и ответственное отношение к энергии и природным ресурсам.</a:t>
            </a:r>
            <a:endParaRPr lang="ru-RU" sz="2400" dirty="0">
              <a:latin typeface="Century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8000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268760"/>
            <a:ext cx="7067550" cy="4525963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     </a:t>
            </a:r>
            <a:r>
              <a:rPr lang="ru-RU" dirty="0"/>
              <a:t>Потребность в энергии в наше время постоянно увеличивается. </a:t>
            </a:r>
            <a:r>
              <a:rPr lang="ru-RU" sz="1800" dirty="0" smtClean="0"/>
              <a:t>Во </a:t>
            </a:r>
            <a:r>
              <a:rPr lang="ru-RU" sz="1800" dirty="0" smtClean="0"/>
              <a:t>всем мире им уделяется огромное внимание.  </a:t>
            </a:r>
            <a:r>
              <a:rPr lang="ru-RU" dirty="0"/>
              <a:t>Между тем, электроэнергия сегодня дорожает. Поэтому тема экономии электроэнергии стала очень актуальной</a:t>
            </a:r>
            <a:r>
              <a:rPr lang="ru-RU" dirty="0" smtClean="0"/>
              <a:t>. 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Новая папка\Desktop\_20131022_14020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140968"/>
            <a:ext cx="5040560" cy="320379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412776"/>
            <a:ext cx="6591985" cy="4498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Любая </a:t>
            </a:r>
            <a:r>
              <a:rPr lang="ru-RU" dirty="0"/>
              <a:t>деятельность, независимо от ее природы, предполагает использование энергии. Как различные древние памятники цивилизации, так и нынешняя человеческая деятельность на земле являются доказательством того, что люди использовали  и используют много энергии. Человек слишком слаб физически, чтобы собственными силами достичь тех результатов, которых достигло человечество в результате своей деятельности</a:t>
            </a:r>
            <a:r>
              <a:rPr lang="ru-RU" dirty="0" smtClean="0"/>
              <a:t>. </a:t>
            </a:r>
            <a:r>
              <a:rPr lang="ru-RU" dirty="0"/>
              <a:t>Вся история энергопотребления доказывает, что с ростом уровня жизни увеличивается количество необходимой человеку энергии. Но установлено, что часть электроэнергии пропадает из-за небережливости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Поэтому в </a:t>
            </a:r>
            <a:r>
              <a:rPr lang="ru-RU" dirty="0"/>
              <a:t>целях сокращения потребности во многих природных источниках производства ведутся поиски более экономных ресурсосберегающих технологий.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71226"/>
      </p:ext>
    </p:extLst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энергосберегающих технологий.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Энергосберегающие лампы.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hangingPunct="0">
              <a:buNone/>
            </a:pPr>
            <a:r>
              <a:rPr lang="ru-RU" sz="2400" dirty="0" smtClean="0">
                <a:cs typeface="Times New Roman" pitchFamily="18" charset="0"/>
              </a:rPr>
              <a:t>Замена ламп накаливания на энергосберегающие способствует экономии электроэнергии.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286" y="4022411"/>
            <a:ext cx="2629585" cy="206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Users\admin\Новая папка\Desktop\FjIZtSYMUy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22411"/>
            <a:ext cx="3816424" cy="206086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62" y="265444"/>
            <a:ext cx="6140090" cy="587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Экономия на кухне.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858772"/>
            <a:ext cx="7704856" cy="273630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Правильная эксплуатация бытовых электроприборов заключает в себе большие резервы экономии электроэнергии.   Самыми энергоёмкими потребителями являются электроплиты.</a:t>
            </a:r>
          </a:p>
          <a:p>
            <a:pPr marL="0" indent="0">
              <a:buNone/>
            </a:pPr>
            <a:r>
              <a:rPr lang="ru-RU" dirty="0"/>
              <a:t>Ещё один весомый резерв экономии электроэнергии  - использование специализированных приборов для приготовления пищи: электросковорода, электрокастрюля, электрогриль, электротостер, электрошашлычница, электрочайник, электросамовар, электрокофейник.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" name="Рисунок 4" descr="G:\энергосбережение\i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01180"/>
            <a:ext cx="1647825" cy="141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энергосбережение\show_image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92" y="5445224"/>
            <a:ext cx="1448519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:\энергосбережение\shashlichnica_ohota-4_otkritaj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1469486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:\энергосбережение\Image_bfgf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22" y="5157192"/>
            <a:ext cx="1698866" cy="139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G:\энергосбережение\i (14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01180"/>
            <a:ext cx="1331595" cy="1411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60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Энергосберегающий стеклопакет.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cs typeface="Times New Roman" pitchFamily="18" charset="0"/>
              </a:rPr>
              <a:t>Стекло с низкой эмиссией. Эмиссивитет – это мера способности какой-либо поверхности поглощать или терять тепло.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admin\Новая папка\Desktop\7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417502"/>
            <a:ext cx="2448272" cy="3202302"/>
          </a:xfrm>
          <a:prstGeom prst="rect">
            <a:avLst/>
          </a:prstGeom>
          <a:noFill/>
        </p:spPr>
      </p:pic>
      <p:pic>
        <p:nvPicPr>
          <p:cNvPr id="5" name="Picture 3" descr="C:\Users\admin\Новая папка\Desktop\437_lk51156kd66369z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657526"/>
            <a:ext cx="2232248" cy="272225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энергосберегающих стеклопакетов.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463</TotalTime>
  <Words>571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</vt:lpstr>
      <vt:lpstr>Century Gothic</vt:lpstr>
      <vt:lpstr>Times New Roman</vt:lpstr>
      <vt:lpstr>Wingdings 3</vt:lpstr>
      <vt:lpstr>Легкий дым</vt:lpstr>
      <vt:lpstr>Муниципальное бюджетное общеобразовательное учреждение Бутурлиновская средняя общеобразовательная школа.    Проведение Всероссийского тематического урока «Свет в нашей жизни».    </vt:lpstr>
      <vt:lpstr>Презентация PowerPoint</vt:lpstr>
      <vt:lpstr>Актуальность.</vt:lpstr>
      <vt:lpstr>Введение.</vt:lpstr>
      <vt:lpstr>Виды энергосберегающих технологий.</vt:lpstr>
      <vt:lpstr>Энергосберегающие лампы.</vt:lpstr>
      <vt:lpstr>Экономия на кухне.</vt:lpstr>
      <vt:lpstr>Энергосберегающий стеклопакет.</vt:lpstr>
      <vt:lpstr>Виды энергосберегающих стеклопакетов.</vt:lpstr>
      <vt:lpstr>Стеклопакеты с  i-стеклом. </vt:lpstr>
      <vt:lpstr>Экономия электроэнергии при использовании электробытовых приборов. </vt:lpstr>
      <vt:lpstr>Презентация PowerPoint</vt:lpstr>
      <vt:lpstr>Энергосберегающая краска. </vt:lpstr>
      <vt:lpstr>Презентация PowerPoint</vt:lpstr>
      <vt:lpstr>Ветровая энергия.</vt:lpstr>
      <vt:lpstr>Тепловая энергия океана.</vt:lpstr>
      <vt:lpstr>Энергия приливов и отливов.</vt:lpstr>
      <vt:lpstr>Энергия солнца.</vt:lpstr>
      <vt:lpstr>Заключение.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Энергосбережение.</dc:title>
  <dc:creator>admin</dc:creator>
  <cp:lastModifiedBy>user</cp:lastModifiedBy>
  <cp:revision>50</cp:revision>
  <dcterms:created xsi:type="dcterms:W3CDTF">2015-10-06T18:50:19Z</dcterms:created>
  <dcterms:modified xsi:type="dcterms:W3CDTF">2015-12-26T07:26:10Z</dcterms:modified>
</cp:coreProperties>
</file>