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1" r:id="rId2"/>
    <p:sldId id="278" r:id="rId3"/>
    <p:sldId id="257" r:id="rId4"/>
    <p:sldId id="258" r:id="rId5"/>
    <p:sldId id="259" r:id="rId6"/>
    <p:sldId id="264" r:id="rId7"/>
    <p:sldId id="279" r:id="rId8"/>
    <p:sldId id="260" r:id="rId9"/>
    <p:sldId id="261" r:id="rId10"/>
    <p:sldId id="280" r:id="rId11"/>
    <p:sldId id="262" r:id="rId12"/>
    <p:sldId id="275" r:id="rId13"/>
    <p:sldId id="267" r:id="rId14"/>
    <p:sldId id="266" r:id="rId15"/>
    <p:sldId id="282" r:id="rId16"/>
    <p:sldId id="281" r:id="rId17"/>
    <p:sldId id="273" r:id="rId18"/>
    <p:sldId id="277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03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FF14-B903-4679-8A22-2FD1D0F608F4}" type="datetimeFigureOut">
              <a:rPr lang="ru-RU" smtClean="0"/>
              <a:pPr/>
              <a:t>15.01.2012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42D5-E8FC-4CAB-8BE3-09354308C3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612DA-E2DD-4875-B69B-D50EF0652776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370B-B2A9-440E-BD44-6959CEECD3D8}" type="datetimeFigureOut">
              <a:rPr lang="ru-RU" smtClean="0"/>
              <a:pPr/>
              <a:t>15.01.2012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AC7B6-7F2A-4D0C-A44F-9414B982A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370B-B2A9-440E-BD44-6959CEECD3D8}" type="datetimeFigureOut">
              <a:rPr lang="ru-RU" smtClean="0"/>
              <a:pPr/>
              <a:t>15.01.2012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C7B6-7F2A-4D0C-A44F-9414B982A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370B-B2A9-440E-BD44-6959CEECD3D8}" type="datetimeFigureOut">
              <a:rPr lang="ru-RU" smtClean="0"/>
              <a:pPr/>
              <a:t>15.01.2012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C7B6-7F2A-4D0C-A44F-9414B982A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DD370B-B2A9-440E-BD44-6959CEECD3D8}" type="datetimeFigureOut">
              <a:rPr lang="ru-RU" smtClean="0"/>
              <a:pPr/>
              <a:t>15.01.2012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7DAC7B6-7F2A-4D0C-A44F-9414B982A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370B-B2A9-440E-BD44-6959CEECD3D8}" type="datetimeFigureOut">
              <a:rPr lang="ru-RU" smtClean="0"/>
              <a:pPr/>
              <a:t>15.01.2012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C7B6-7F2A-4D0C-A44F-9414B982A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370B-B2A9-440E-BD44-6959CEECD3D8}" type="datetimeFigureOut">
              <a:rPr lang="ru-RU" smtClean="0"/>
              <a:pPr/>
              <a:t>15.01.2012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C7B6-7F2A-4D0C-A44F-9414B982A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C7B6-7F2A-4D0C-A44F-9414B982A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370B-B2A9-440E-BD44-6959CEECD3D8}" type="datetimeFigureOut">
              <a:rPr lang="ru-RU" smtClean="0"/>
              <a:pPr/>
              <a:t>15.01.2012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370B-B2A9-440E-BD44-6959CEECD3D8}" type="datetimeFigureOut">
              <a:rPr lang="ru-RU" smtClean="0"/>
              <a:pPr/>
              <a:t>15.01.2012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C7B6-7F2A-4D0C-A44F-9414B982A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370B-B2A9-440E-BD44-6959CEECD3D8}" type="datetimeFigureOut">
              <a:rPr lang="ru-RU" smtClean="0"/>
              <a:pPr/>
              <a:t>15.01.2012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C7B6-7F2A-4D0C-A44F-9414B982A2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DD370B-B2A9-440E-BD44-6959CEECD3D8}" type="datetimeFigureOut">
              <a:rPr lang="ru-RU" smtClean="0"/>
              <a:pPr/>
              <a:t>15.01.2012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DAC7B6-7F2A-4D0C-A44F-9414B982A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370B-B2A9-440E-BD44-6959CEECD3D8}" type="datetimeFigureOut">
              <a:rPr lang="ru-RU" smtClean="0"/>
              <a:pPr/>
              <a:t>15.01.2012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AC7B6-7F2A-4D0C-A44F-9414B982A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DD370B-B2A9-440E-BD44-6959CEECD3D8}" type="datetimeFigureOut">
              <a:rPr lang="ru-RU" smtClean="0"/>
              <a:pPr/>
              <a:t>15.01.2012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7DAC7B6-7F2A-4D0C-A44F-9414B982A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tiff"/><Relationship Id="rId5" Type="http://schemas.openxmlformats.org/officeDocument/2006/relationships/image" Target="../media/image24.jpeg"/><Relationship Id="rId4" Type="http://schemas.openxmlformats.org/officeDocument/2006/relationships/image" Target="../media/image2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В тех именах истории шаги.</a:t>
            </a:r>
            <a:endParaRPr lang="ru-RU" sz="5400" i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59936" cy="42386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Фотографии мемориальных досок, памятных мест города Саранска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59936" cy="4381512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4400" b="1" i="1" dirty="0" smtClean="0">
                <a:solidFill>
                  <a:srgbClr val="FFC000"/>
                </a:solidFill>
              </a:rPr>
              <a:t>Проект</a:t>
            </a:r>
          </a:p>
          <a:p>
            <a:pPr algn="ctr">
              <a:buFontTx/>
              <a:buNone/>
            </a:pPr>
            <a:r>
              <a:rPr lang="ru-RU" sz="3600" b="1" i="1" dirty="0" smtClean="0">
                <a:solidFill>
                  <a:srgbClr val="FFC000"/>
                </a:solidFill>
              </a:rPr>
              <a:t>учащихся </a:t>
            </a:r>
          </a:p>
          <a:p>
            <a:pPr algn="ctr">
              <a:buFontTx/>
              <a:buNone/>
            </a:pPr>
            <a:r>
              <a:rPr lang="ru-RU" sz="3600" b="1" i="1" dirty="0" smtClean="0">
                <a:solidFill>
                  <a:srgbClr val="FFC000"/>
                </a:solidFill>
              </a:rPr>
              <a:t>4 класса В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         МОУ «Средняя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общеобразовательная школа с углубленным    изучением  отдельных предметов № 38»</a:t>
            </a:r>
          </a:p>
        </p:txBody>
      </p:sp>
      <p:pic>
        <p:nvPicPr>
          <p:cNvPr id="1026" name="Picture 2" descr="монумент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554330"/>
            <a:ext cx="4214810" cy="530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иронов\1969г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2928934"/>
            <a:ext cx="3571867" cy="1651310"/>
          </a:xfrm>
          <a:prstGeom prst="rect">
            <a:avLst/>
          </a:prstGeom>
          <a:noFill/>
        </p:spPr>
      </p:pic>
      <p:pic>
        <p:nvPicPr>
          <p:cNvPr id="1027" name="Picture 3" descr="E:\Миронов\Конно-лыжный пробег Томск-Новосибирск. 1935г.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74636"/>
            <a:ext cx="3214710" cy="2447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714621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Конно-лыжный пробег</a:t>
            </a:r>
          </a:p>
          <a:p>
            <a:r>
              <a:rPr lang="ru-RU" sz="1200" dirty="0" err="1" smtClean="0"/>
              <a:t>Томс</a:t>
            </a:r>
            <a:r>
              <a:rPr lang="ru-RU" sz="1200" dirty="0" smtClean="0"/>
              <a:t> – Новосибирск, 1937 год</a:t>
            </a:r>
            <a:endParaRPr lang="ru-RU" sz="1200" dirty="0"/>
          </a:p>
        </p:txBody>
      </p:sp>
      <p:pic>
        <p:nvPicPr>
          <p:cNvPr id="1028" name="Picture 4" descr="E:\Миронов\командир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357166"/>
            <a:ext cx="3162110" cy="243083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357562"/>
            <a:ext cx="3786214" cy="29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E:\Миронов\документы\грамота 1968г.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6248" y="4643446"/>
            <a:ext cx="1438982" cy="2022976"/>
          </a:xfrm>
          <a:prstGeom prst="rect">
            <a:avLst/>
          </a:prstGeom>
          <a:noFill/>
        </p:spPr>
      </p:pic>
      <p:pic>
        <p:nvPicPr>
          <p:cNvPr id="1032" name="Picture 8" descr="E:\Миронов\документы\грамота ДОСААФ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57884" y="4643446"/>
            <a:ext cx="1440093" cy="1966060"/>
          </a:xfrm>
          <a:prstGeom prst="rect">
            <a:avLst/>
          </a:prstGeom>
          <a:noFill/>
        </p:spPr>
      </p:pic>
      <p:pic>
        <p:nvPicPr>
          <p:cNvPr id="1033" name="Picture 9" descr="E:\Миронов\документы\Свидетельство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29520" y="4643446"/>
            <a:ext cx="1390506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Музей В. Б. Миронова в школе № 20.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Documents and Settings\Александр\Рабочий стол\изображе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714356"/>
            <a:ext cx="1965960" cy="289864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000108"/>
            <a:ext cx="4857784" cy="55721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После демобилизации из армии посвятил себя педагогической деятельности. Преподавал военное дело, занимался военно-патриотическим воспитанием молодежи.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После войны полковник Миронов работает военруком в Константиновской, а потом в Пушкинской школах Ромодановского района. Последние 12 лет жизни Вениамин Борисович работал в Саранской средней школе №20.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i="1" dirty="0" smtClean="0">
                <a:solidFill>
                  <a:srgbClr val="002060"/>
                </a:solidFill>
              </a:rPr>
              <a:t>Умер В. Б. Миронов в 1981 году.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Память о герое живёт. В Саранской средней школе №20 в марте 1983 года открыт музей Героя Советского Союза В. Б. Миронова. В 2009году весь материал был передан в Мемориальный музей военного и трудового подвига 1941-1945гг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	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 descr="F:\S60042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57232"/>
            <a:ext cx="2838376" cy="2128782"/>
          </a:xfrm>
          <a:prstGeom prst="rect">
            <a:avLst/>
          </a:prstGeom>
          <a:noFill/>
        </p:spPr>
      </p:pic>
      <p:pic>
        <p:nvPicPr>
          <p:cNvPr id="5122" name="Picture 2" descr="C:\Documents and Settings\Александр\Рабочий стол\ннннннн\Новая папка\Миронов\Миронов\фото 6.t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5286388"/>
            <a:ext cx="2220247" cy="1571612"/>
          </a:xfrm>
          <a:prstGeom prst="rect">
            <a:avLst/>
          </a:prstGeom>
          <a:noFill/>
        </p:spPr>
      </p:pic>
      <p:pic>
        <p:nvPicPr>
          <p:cNvPr id="5123" name="Picture 3" descr="C:\Documents and Settings\Александр\Рабочий стол\ннннннн\Новая папка\Миронов\Миронов\фото 8.t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29454" y="5269569"/>
            <a:ext cx="2071702" cy="1588432"/>
          </a:xfrm>
          <a:prstGeom prst="rect">
            <a:avLst/>
          </a:prstGeom>
          <a:noFill/>
        </p:spPr>
      </p:pic>
      <p:pic>
        <p:nvPicPr>
          <p:cNvPr id="5124" name="Picture 4" descr="C:\Documents and Settings\Александр\Рабочий стол\ннннннн\Новая папка\Миронов\Миронов\фото 7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3655133"/>
            <a:ext cx="4009787" cy="3202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Documents and Settings\Александр\Рабочий стол\ннннннн\Новая папка\IMG_1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3500439"/>
            <a:ext cx="3350511" cy="3357562"/>
          </a:xfrm>
          <a:prstGeom prst="rect">
            <a:avLst/>
          </a:prstGeom>
          <a:noFill/>
        </p:spPr>
      </p:pic>
      <p:pic>
        <p:nvPicPr>
          <p:cNvPr id="6152" name="Picture 8" descr="C:\Documents and Settings\Александр\Рабочий стол\ннннннн\Новая папка\IMG_11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917472" y="3774318"/>
            <a:ext cx="3524161" cy="2643206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143240" y="3857628"/>
            <a:ext cx="3214710" cy="2238372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Личные вещи В. Б. Миронова хранятся в Мемориальном музее военного и трудового подвига 1941 – 45 гг.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643306" y="142852"/>
            <a:ext cx="2500330" cy="342902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Исследуя окрестности города Саранска, </a:t>
            </a:r>
            <a:r>
              <a:rPr lang="ru-RU" dirty="0" smtClean="0">
                <a:solidFill>
                  <a:srgbClr val="002060"/>
                </a:solidFill>
              </a:rPr>
              <a:t>на здании по улице </a:t>
            </a:r>
            <a:r>
              <a:rPr lang="ru-RU" b="1" dirty="0" smtClean="0">
                <a:solidFill>
                  <a:srgbClr val="002060"/>
                </a:solidFill>
              </a:rPr>
              <a:t>Советской</a:t>
            </a:r>
            <a:r>
              <a:rPr lang="ru-RU" dirty="0" smtClean="0">
                <a:solidFill>
                  <a:srgbClr val="002060"/>
                </a:solidFill>
              </a:rPr>
              <a:t> на доме </a:t>
            </a:r>
            <a:r>
              <a:rPr lang="ru-RU" b="1" dirty="0" smtClean="0">
                <a:solidFill>
                  <a:srgbClr val="002060"/>
                </a:solidFill>
              </a:rPr>
              <a:t>№79 </a:t>
            </a:r>
            <a:r>
              <a:rPr lang="ru-RU" dirty="0" smtClean="0">
                <a:solidFill>
                  <a:srgbClr val="002060"/>
                </a:solidFill>
              </a:rPr>
              <a:t>мы обнаружили мемориальную доску с надписью:  </a:t>
            </a:r>
            <a:r>
              <a:rPr lang="ru-RU" b="1" dirty="0" smtClean="0">
                <a:solidFill>
                  <a:srgbClr val="002060"/>
                </a:solidFill>
              </a:rPr>
              <a:t>«В этом доме жил Герой Советского Союза  Вениамин Борисович Миронов».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Picture 2" descr="F:\S60042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214290"/>
            <a:ext cx="3643306" cy="2929544"/>
          </a:xfrm>
          <a:prstGeom prst="rect">
            <a:avLst/>
          </a:prstGeom>
          <a:noFill/>
        </p:spPr>
      </p:pic>
      <p:pic>
        <p:nvPicPr>
          <p:cNvPr id="13" name="Picture 3" descr="F:\S60042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357166"/>
            <a:ext cx="272843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Улица Победы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Александр\Мои документы\Мамины документы\про улицы\IMG_04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857231"/>
            <a:ext cx="3810029" cy="285752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857232"/>
            <a:ext cx="4643470" cy="57150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Решением исполкома Саранского горсовета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от 10 ноября 1984 года в канун 40-летия Победы советского народа в Великой Отечественной войне 1941-1945 годов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в северо-западном жилом массиве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названа новая улица именем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Победы 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(из материалов </a:t>
            </a:r>
            <a:r>
              <a:rPr lang="ru-RU" sz="2000" i="1" dirty="0" err="1" smtClean="0">
                <a:solidFill>
                  <a:schemeClr val="accent4">
                    <a:lumMod val="50000"/>
                  </a:schemeClr>
                </a:solidFill>
              </a:rPr>
              <a:t>статупраления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). </a:t>
            </a:r>
          </a:p>
          <a:p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Застроена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современными многоэтажными домами. Примыкает к ул. Коваленко. </a:t>
            </a:r>
          </a:p>
          <a:p>
            <a:endParaRPr lang="ru-RU" dirty="0"/>
          </a:p>
        </p:txBody>
      </p:sp>
      <p:pic>
        <p:nvPicPr>
          <p:cNvPr id="2051" name="Picture 3" descr="C:\Documents and Settings\Александр\Мои документы\Мамины документы\про улицы\IMG_04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3804020"/>
            <a:ext cx="3857620" cy="2893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ександр\Мои документы\Мамины документы\Всё с рабочего стола\Фотографии с камеры\рорл 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518172" cy="335756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0"/>
            <a:ext cx="4429124" cy="6643710"/>
          </a:xfrm>
        </p:spPr>
        <p:txBody>
          <a:bodyPr>
            <a:normAutofit fontScale="40000" lnSpcReduction="20000"/>
          </a:bodyPr>
          <a:lstStyle/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Исследуя окрестности города Саранска на здании по улице Володарского на доме №22 мы обнаружили мемориальную доску с надписью: «В этом здании осенью 1941 года находился штаб 326-ой Рославльской Краснознамённой стрелковой дивизии, сформированной в г. Саранске».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Исследуя материал о 326 стрелковой дивизии, мы обнаружили, что среди воинов было несколько тысяч из Мордовии.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 В суровый 1941 год в нашем городе была сформирована 326-я стрелковая дивизия.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Дивизия прошла боевой  путь от Подмосковья до Восточной Пруссии. В конце октября 1943 года штурмовала и овладела городом Рославлем. Дивизии присваивается наименование </a:t>
            </a:r>
            <a:r>
              <a:rPr lang="ru-RU" sz="4000" dirty="0" err="1" smtClean="0">
                <a:solidFill>
                  <a:srgbClr val="002060"/>
                </a:solidFill>
              </a:rPr>
              <a:t>Рославльской</a:t>
            </a:r>
            <a:r>
              <a:rPr lang="ru-RU" sz="4000" dirty="0" smtClean="0">
                <a:solidFill>
                  <a:srgbClr val="002060"/>
                </a:solidFill>
              </a:rPr>
              <a:t>.  День Победы её бойцы встретили на Эльбе.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За подвиги, мужество и героизм бойцов и командиров 326-я дивизия была награждена орденом Красного Знамени. О её героическом пути рассказано в книге заслуженного писателя Мордовской АССР И. Д. </a:t>
            </a:r>
            <a:r>
              <a:rPr lang="ru-RU" sz="4000" dirty="0" err="1" smtClean="0">
                <a:solidFill>
                  <a:srgbClr val="002060"/>
                </a:solidFill>
              </a:rPr>
              <a:t>Пиняева</a:t>
            </a:r>
            <a:r>
              <a:rPr lang="ru-RU" sz="4000" dirty="0" smtClean="0">
                <a:solidFill>
                  <a:srgbClr val="002060"/>
                </a:solidFill>
              </a:rPr>
              <a:t> «Шла дивизия вперёд».</a:t>
            </a:r>
          </a:p>
          <a:p>
            <a:pPr lvl="1"/>
            <a:endParaRPr lang="ru-RU" sz="3500" b="1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30" name="Picture 6" descr="C:\Documents and Settings\Александр\Мои документы\Мамины документы\Всё с рабочего стола\Фотографии с камеры\рорл 0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1714488"/>
            <a:ext cx="2158961" cy="1619331"/>
          </a:xfrm>
          <a:prstGeom prst="rect">
            <a:avLst/>
          </a:prstGeom>
          <a:noFill/>
        </p:spPr>
      </p:pic>
      <p:pic>
        <p:nvPicPr>
          <p:cNvPr id="1031" name="Picture 7" descr="C:\Documents and Settings\Александр\Мои документы\Мамины документы\Всё с рабочего стола\Фотографии с камеры\рорл 0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0"/>
            <a:ext cx="2262035" cy="1696642"/>
          </a:xfrm>
          <a:prstGeom prst="rect">
            <a:avLst/>
          </a:prstGeom>
          <a:noFill/>
        </p:spPr>
      </p:pic>
      <p:pic>
        <p:nvPicPr>
          <p:cNvPr id="12" name="Picture 3" descr="C:\Documents and Settings\Александр\Рабочий стол\IMG_04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3351018" y="5170276"/>
            <a:ext cx="1928802" cy="1446649"/>
          </a:xfrm>
          <a:prstGeom prst="rect">
            <a:avLst/>
          </a:prstGeom>
          <a:noFill/>
        </p:spPr>
      </p:pic>
      <p:pic>
        <p:nvPicPr>
          <p:cNvPr id="14" name="Picture 5" descr="F:\исследование сочинения\143\Изображение 007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5168899"/>
            <a:ext cx="2898451" cy="1689101"/>
          </a:xfrm>
          <a:prstGeom prst="rect">
            <a:avLst/>
          </a:prstGeom>
          <a:noFill/>
        </p:spPr>
      </p:pic>
      <p:pic>
        <p:nvPicPr>
          <p:cNvPr id="15" name="Picture 4" descr="F:\исследование сочинения\142\Изображение 00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143248"/>
            <a:ext cx="2285984" cy="1979615"/>
          </a:xfrm>
          <a:prstGeom prst="rect">
            <a:avLst/>
          </a:prstGeom>
          <a:noFill/>
        </p:spPr>
      </p:pic>
      <p:pic>
        <p:nvPicPr>
          <p:cNvPr id="16" name="Picture 6" descr="F:\исследование сочинения\143\Изображение 007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3179672"/>
            <a:ext cx="2214578" cy="174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52400"/>
            <a:ext cx="5829312" cy="133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4302854" cy="58102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000" b="1" u="sng" dirty="0" err="1" smtClean="0">
                <a:solidFill>
                  <a:srgbClr val="FFC000"/>
                </a:solidFill>
              </a:rPr>
              <a:t>Шерстнёв</a:t>
            </a:r>
            <a:r>
              <a:rPr lang="ru-RU" sz="2000" b="1" u="sng" dirty="0" smtClean="0">
                <a:solidFill>
                  <a:srgbClr val="FFC000"/>
                </a:solidFill>
              </a:rPr>
              <a:t> Степан Николаевич</a:t>
            </a:r>
          </a:p>
          <a:p>
            <a:pPr algn="ctr">
              <a:buNone/>
            </a:pPr>
            <a:r>
              <a:rPr lang="ru-RU" sz="2000" b="1" u="sng" dirty="0" smtClean="0">
                <a:solidFill>
                  <a:srgbClr val="FFC000"/>
                </a:solidFill>
              </a:rPr>
              <a:t>(1913-1984) </a:t>
            </a:r>
          </a:p>
          <a:p>
            <a:pPr algn="ctr">
              <a:buNone/>
            </a:pPr>
            <a:endParaRPr lang="ru-RU" sz="1800" b="1" u="sng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428604"/>
            <a:ext cx="4564764" cy="6215106"/>
          </a:xfrm>
        </p:spPr>
        <p:txBody>
          <a:bodyPr>
            <a:normAutofit fontScale="62500" lnSpcReduction="20000"/>
          </a:bodyPr>
          <a:lstStyle/>
          <a:p>
            <a:pPr lvl="1"/>
            <a:endParaRPr lang="ru-RU" sz="3500" b="1" dirty="0" smtClean="0">
              <a:solidFill>
                <a:schemeClr val="bg1"/>
              </a:solidFill>
            </a:endParaRPr>
          </a:p>
          <a:p>
            <a:pPr lvl="1"/>
            <a:r>
              <a:rPr lang="ru-RU" sz="3800" b="1" dirty="0" smtClean="0">
                <a:solidFill>
                  <a:srgbClr val="FFC000"/>
                </a:solidFill>
              </a:rPr>
              <a:t>Опрос семей  учеников нашего класса</a:t>
            </a:r>
          </a:p>
          <a:p>
            <a:r>
              <a:rPr lang="ru-RU" sz="3300" i="1" dirty="0" smtClean="0">
                <a:solidFill>
                  <a:srgbClr val="002060"/>
                </a:solidFill>
              </a:rPr>
              <a:t>Были </a:t>
            </a:r>
            <a:r>
              <a:rPr lang="ru-RU" sz="3300" b="1" i="1" dirty="0" smtClean="0">
                <a:solidFill>
                  <a:srgbClr val="002060"/>
                </a:solidFill>
              </a:rPr>
              <a:t>опрошены</a:t>
            </a:r>
            <a:r>
              <a:rPr lang="ru-RU" sz="3300" dirty="0" smtClean="0">
                <a:solidFill>
                  <a:srgbClr val="002060"/>
                </a:solidFill>
              </a:rPr>
              <a:t> 21 семья учеников нашего класса. Выяснили, что в 17 семьях были участники ВОВ, но как ни стыдно признать, в 11 семьях ничего не могли вспомнить об участнике ВОВ.  6 человек подготовили сообщения о своих предках.    О своём </a:t>
            </a:r>
            <a:r>
              <a:rPr lang="ru-RU" sz="3300" i="1" dirty="0" smtClean="0">
                <a:solidFill>
                  <a:srgbClr val="002060"/>
                </a:solidFill>
              </a:rPr>
              <a:t>прадедушке</a:t>
            </a:r>
            <a:r>
              <a:rPr lang="ru-RU" sz="3300" b="1" dirty="0" smtClean="0">
                <a:solidFill>
                  <a:srgbClr val="002060"/>
                </a:solidFill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</a:rPr>
              <a:t>Шерстнёве</a:t>
            </a:r>
            <a:r>
              <a:rPr lang="ru-RU" sz="3300" b="1" dirty="0" smtClean="0">
                <a:solidFill>
                  <a:srgbClr val="002060"/>
                </a:solidFill>
              </a:rPr>
              <a:t> Степане Николаевич  </a:t>
            </a:r>
            <a:r>
              <a:rPr lang="ru-RU" sz="3300" dirty="0" smtClean="0">
                <a:solidFill>
                  <a:srgbClr val="002060"/>
                </a:solidFill>
              </a:rPr>
              <a:t>(его подвиг описывает Михаил </a:t>
            </a:r>
            <a:r>
              <a:rPr lang="ru-RU" sz="3300" dirty="0" err="1" smtClean="0">
                <a:solidFill>
                  <a:srgbClr val="002060"/>
                </a:solidFill>
              </a:rPr>
              <a:t>Петайкин</a:t>
            </a:r>
            <a:r>
              <a:rPr lang="ru-RU" sz="3300" dirty="0" smtClean="0">
                <a:solidFill>
                  <a:srgbClr val="002060"/>
                </a:solidFill>
              </a:rPr>
              <a:t> в рассказе «Вспоминая былые сражения..», напечатанном в сборнике «РАДИ ЖИЗНИ НА ЗЕМЛЕ») рассказала</a:t>
            </a:r>
            <a:r>
              <a:rPr lang="ru-RU" sz="3300" i="1" dirty="0" smtClean="0">
                <a:solidFill>
                  <a:srgbClr val="002060"/>
                </a:solidFill>
              </a:rPr>
              <a:t>  Боброва Ксения. </a:t>
            </a:r>
            <a:r>
              <a:rPr lang="ru-RU" sz="3300" b="1" dirty="0" smtClean="0">
                <a:solidFill>
                  <a:srgbClr val="002060"/>
                </a:solidFill>
              </a:rPr>
              <a:t> </a:t>
            </a:r>
            <a:endParaRPr lang="ru-RU" sz="33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C:\Documents and Settings\Александр\Рабочий стол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5"/>
            <a:ext cx="2928958" cy="3380017"/>
          </a:xfrm>
          <a:prstGeom prst="rect">
            <a:avLst/>
          </a:prstGeom>
          <a:noFill/>
        </p:spPr>
      </p:pic>
      <p:pic>
        <p:nvPicPr>
          <p:cNvPr id="6" name="Picture 5" descr="C:\Documents and Settings\Александр\Рабочий стол\IMG_04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259086" y="4884526"/>
            <a:ext cx="1928825" cy="1446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канун  65-ой годовщины Победы в  Великой Отечественной войне мы решили узнать о ратных подвигах уроженцев Мордовии, и  в чём выразился  вклад населения Мордовии в дело победы над фашизмом.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В результате прочитанной нами литературы мы узнали</a:t>
            </a:r>
            <a:r>
              <a:rPr lang="ru-RU" sz="2000" dirty="0" smtClean="0">
                <a:solidFill>
                  <a:schemeClr val="bg1"/>
                </a:solidFill>
              </a:rPr>
              <a:t>, что только в первые два месяца войны добровольцами ушли на фронт более 6 тыс. чел.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Тысячи воинов из Мордовии стали участниками битвы за Москву. Многие из них погибли в июле — августе 1942 г.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Многие воины из Мордовии сражались в партизанских отрядах, принимали участие в движении Сопротивления в оккупированных гитлеровцами странах.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 годы Великой Отечественной войны из Мордовии на фронт ушли 241 тыс. чел., из них более 131 тыс. погибли. На полях сражений навсегда остались 62 142 чел. русских, 38 778 мордвы, 3 910 татар, свыше 26 тыс. представителей других национальностей. Самые тяжелые потери понес рядовой и сержантский состав — более 115 тыс. призванных из нашей республики. Погибло также около 6 тыс. офицеров, среди них 27 Героев Советского Союза и 2 кавалера ордена Славы трех степеней.</a:t>
            </a:r>
          </a:p>
          <a:p>
            <a:endParaRPr lang="ru-RU" dirty="0"/>
          </a:p>
        </p:txBody>
      </p:sp>
      <p:pic>
        <p:nvPicPr>
          <p:cNvPr id="2050" name="Picture 2" descr="F:\исследование сочинения\136\Изображение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57298"/>
            <a:ext cx="2355150" cy="1428760"/>
          </a:xfrm>
          <a:prstGeom prst="rect">
            <a:avLst/>
          </a:prstGeom>
          <a:noFill/>
        </p:spPr>
      </p:pic>
      <p:pic>
        <p:nvPicPr>
          <p:cNvPr id="2051" name="Picture 3" descr="F:\исследование сочинения\140\Изображение 0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357298"/>
            <a:ext cx="2168842" cy="1956384"/>
          </a:xfrm>
          <a:prstGeom prst="rect">
            <a:avLst/>
          </a:prstGeom>
          <a:noFill/>
        </p:spPr>
      </p:pic>
      <p:pic>
        <p:nvPicPr>
          <p:cNvPr id="2056" name="Picture 8" descr="F:\исследование сочинения\145\Изображение 00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718304" cy="246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285728"/>
            <a:ext cx="5072098" cy="6215106"/>
          </a:xfrm>
        </p:spPr>
        <p:txBody>
          <a:bodyPr>
            <a:normAutofit fontScale="70000" lnSpcReduction="20000"/>
          </a:bodyPr>
          <a:lstStyle/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Также мы выяснили, что в Пролетарском районе города Саранска есть  </a:t>
            </a:r>
            <a:r>
              <a:rPr lang="ru-RU" sz="1800" b="1" dirty="0" smtClean="0">
                <a:solidFill>
                  <a:srgbClr val="FFC000"/>
                </a:solidFill>
              </a:rPr>
              <a:t>ОБЩЕСТВО   ВЕТЕРАНОВ</a:t>
            </a:r>
            <a:r>
              <a:rPr lang="ru-RU" sz="1800" b="1" dirty="0" smtClean="0">
                <a:solidFill>
                  <a:schemeClr val="bg1"/>
                </a:solidFill>
              </a:rPr>
              <a:t>,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созданное ещё в 1947 году 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Первым председателем был Боткин Виктор Константинович.  В состав данного общества входили 973 человек. 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01.01.2010 год в ОБЩЕСТВЕ ВЕТЕРАНОВ Пролетарского района: </a:t>
            </a: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Пенсионеров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27290  человек;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Участников ВОВ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215 (40 женщин)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Блокадников Ленинграда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10 человек;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Вдов погибших воинов ВОВ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53;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Вдов умерших участников  ВОВ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251;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Ветеранов боевых действий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Афганистане – 254 человека,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Чечне – 532 человека.;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- 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Тружеников тыла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1776 человек;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- 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Ветеранов труда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11264 человека.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На 1.05.2009 год: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-   </a:t>
            </a:r>
            <a:r>
              <a:rPr lang="ru-RU" sz="1800" b="1" i="1" dirty="0" smtClean="0">
                <a:solidFill>
                  <a:schemeClr val="bg1"/>
                </a:solidFill>
              </a:rPr>
              <a:t>на улице Победы </a:t>
            </a:r>
            <a:r>
              <a:rPr lang="ru-RU" sz="1800" i="1" dirty="0" smtClean="0">
                <a:solidFill>
                  <a:schemeClr val="bg1"/>
                </a:solidFill>
              </a:rPr>
              <a:t>проживало </a:t>
            </a:r>
            <a:r>
              <a:rPr lang="ru-RU" sz="2000" b="1" i="1" dirty="0" smtClean="0">
                <a:solidFill>
                  <a:schemeClr val="bg1"/>
                </a:solidFill>
              </a:rPr>
              <a:t>17 </a:t>
            </a:r>
            <a:r>
              <a:rPr lang="ru-RU" sz="1800" i="1" dirty="0" smtClean="0">
                <a:solidFill>
                  <a:schemeClr val="bg1"/>
                </a:solidFill>
              </a:rPr>
              <a:t> </a:t>
            </a:r>
            <a:r>
              <a:rPr lang="ru-RU" sz="1800" b="1" i="1" dirty="0" smtClean="0">
                <a:solidFill>
                  <a:schemeClr val="bg1"/>
                </a:solidFill>
              </a:rPr>
              <a:t>ветеранов ВОВ</a:t>
            </a:r>
            <a:r>
              <a:rPr lang="ru-RU" sz="1800" i="1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    -   </a:t>
            </a:r>
            <a:r>
              <a:rPr lang="ru-RU" sz="1800" b="1" i="1" dirty="0" smtClean="0">
                <a:solidFill>
                  <a:schemeClr val="bg1"/>
                </a:solidFill>
              </a:rPr>
              <a:t>на улице Миронова </a:t>
            </a:r>
            <a:r>
              <a:rPr lang="ru-RU" sz="1800" i="1" dirty="0" smtClean="0">
                <a:solidFill>
                  <a:schemeClr val="bg1"/>
                </a:solidFill>
              </a:rPr>
              <a:t>проживало </a:t>
            </a:r>
            <a:r>
              <a:rPr lang="ru-RU" sz="1800" b="1" i="1" dirty="0" smtClean="0">
                <a:solidFill>
                  <a:schemeClr val="bg1"/>
                </a:solidFill>
              </a:rPr>
              <a:t>5</a:t>
            </a:r>
            <a:r>
              <a:rPr lang="ru-RU" sz="1800" i="1" dirty="0" smtClean="0">
                <a:solidFill>
                  <a:schemeClr val="bg1"/>
                </a:solidFill>
              </a:rPr>
              <a:t> </a:t>
            </a:r>
            <a:r>
              <a:rPr lang="ru-RU" sz="1800" b="1" i="1" dirty="0" smtClean="0">
                <a:solidFill>
                  <a:schemeClr val="bg1"/>
                </a:solidFill>
              </a:rPr>
              <a:t>ветеранов ВОВ.</a:t>
            </a:r>
          </a:p>
          <a:p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С </a:t>
            </a:r>
            <a:r>
              <a:rPr lang="ru-RU" sz="1800" dirty="0" smtClean="0">
                <a:solidFill>
                  <a:srgbClr val="002060"/>
                </a:solidFill>
              </a:rPr>
              <a:t>1991 года председателем  СОВЕТА ВЕТЕРАНОВ является Шустин Валентин Иванович.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Родился В. </a:t>
            </a:r>
            <a:r>
              <a:rPr lang="ru-RU" sz="1800" dirty="0" err="1" smtClean="0">
                <a:solidFill>
                  <a:srgbClr val="002060"/>
                </a:solidFill>
              </a:rPr>
              <a:t>И.Шустин</a:t>
            </a:r>
            <a:r>
              <a:rPr lang="ru-RU" sz="1800" dirty="0" smtClean="0">
                <a:solidFill>
                  <a:srgbClr val="002060"/>
                </a:solidFill>
              </a:rPr>
              <a:t> 12 октября 1926 года.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В ноябре 1943 года ушёл на фронт. Служил в войсках НКВД.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Победу встретил в городе Чапаевске Самарской области в звании «рядовой».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Награждён медалями за Победу, юбилейными медалями. </a:t>
            </a:r>
          </a:p>
          <a:p>
            <a:pPr>
              <a:buNone/>
            </a:pP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7" name="Picture 2" descr="C:\Documents and Settings\Александр\Рабочий стол\ннннннн\IMG_11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80997" y="2381237"/>
            <a:ext cx="3047978" cy="2285984"/>
          </a:xfrm>
          <a:prstGeom prst="rect">
            <a:avLst/>
          </a:prstGeom>
          <a:noFill/>
        </p:spPr>
      </p:pic>
      <p:pic>
        <p:nvPicPr>
          <p:cNvPr id="1028" name="Picture 4" descr="C:\Documents and Settings\Александр\Рабочий стол\ннннннн\IMG_11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2500306"/>
            <a:ext cx="2000168" cy="1500174"/>
          </a:xfrm>
          <a:prstGeom prst="rect">
            <a:avLst/>
          </a:prstGeom>
          <a:noFill/>
        </p:spPr>
      </p:pic>
      <p:pic>
        <p:nvPicPr>
          <p:cNvPr id="8" name="Picture 3" descr="C:\Documents and Settings\Александр\Рабочий стол\ннннннн\IMG_11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4554089"/>
            <a:ext cx="3071784" cy="2303911"/>
          </a:xfrm>
          <a:prstGeom prst="rect">
            <a:avLst/>
          </a:prstGeom>
          <a:noFill/>
        </p:spPr>
      </p:pic>
      <p:pic>
        <p:nvPicPr>
          <p:cNvPr id="1026" name="Picture 2" descr="C:\Documents and Settings\Александр\Рабочий стол\ннннннн\IMG_11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0"/>
            <a:ext cx="3071834" cy="241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9293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                                                                             </a:t>
            </a:r>
            <a:r>
              <a:rPr lang="ru-RU" sz="6400" b="1" i="1" dirty="0" smtClean="0">
                <a:solidFill>
                  <a:schemeClr val="bg1"/>
                </a:solidFill>
              </a:rPr>
              <a:t>В </a:t>
            </a:r>
            <a:r>
              <a:rPr lang="ru-RU" sz="7200" b="1" i="1" dirty="0" smtClean="0">
                <a:solidFill>
                  <a:schemeClr val="bg1"/>
                </a:solidFill>
              </a:rPr>
              <a:t>ходе данного исследования</a:t>
            </a:r>
            <a:endParaRPr lang="ru-RU" sz="5600" b="1" i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i="1" dirty="0" smtClean="0">
                <a:solidFill>
                  <a:schemeClr val="bg1"/>
                </a:solidFill>
              </a:rPr>
              <a:t>-    </a:t>
            </a:r>
            <a:r>
              <a:rPr lang="ru-RU" sz="6400" dirty="0" smtClean="0">
                <a:solidFill>
                  <a:schemeClr val="bg1"/>
                </a:solidFill>
              </a:rPr>
              <a:t>определены и проанализированы сведения о ВОВ и В. Б. Миронове из разных источников печатных изданий и включены в работу самые необходимые;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solidFill>
                  <a:schemeClr val="bg1"/>
                </a:solidFill>
              </a:rPr>
              <a:t>-    были исследованы окрестности города , в результате обнаружилось много фактов связанных с В. Б. Мироновым (мемориальные доски) и ВОВ (мемориальные доски, памятники);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solidFill>
                  <a:schemeClr val="bg1"/>
                </a:solidFill>
              </a:rPr>
              <a:t>-    уточнено, какой вклад внесли жители Мордовии в победу над фашистскими захватчиками;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6400" dirty="0" smtClean="0">
                <a:solidFill>
                  <a:schemeClr val="bg1"/>
                </a:solidFill>
              </a:rPr>
              <a:t>выяснено, что имя В. Б.Миронова по праву занимает видное место в славной плеяде наших отважных земляков, проявивших героизм на фронтах ВОВ;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6400" dirty="0" smtClean="0">
                <a:solidFill>
                  <a:schemeClr val="bg1"/>
                </a:solidFill>
              </a:rPr>
              <a:t>     выявлено, что с В. Б. Мироновым лично была знакома завуч  по начальным классам нашей школы </a:t>
            </a:r>
            <a:r>
              <a:rPr lang="ru-RU" sz="6400" dirty="0" err="1" smtClean="0">
                <a:solidFill>
                  <a:schemeClr val="bg1"/>
                </a:solidFill>
              </a:rPr>
              <a:t>Чекаева</a:t>
            </a:r>
            <a:r>
              <a:rPr lang="ru-RU" sz="6400" dirty="0" smtClean="0">
                <a:solidFill>
                  <a:schemeClr val="bg1"/>
                </a:solidFill>
              </a:rPr>
              <a:t> Людмила Анатольевна (она работала с ним в школе №20);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solidFill>
                  <a:schemeClr val="bg1"/>
                </a:solidFill>
              </a:rPr>
              <a:t>-    выявлено, что в городе Саранске есть много мест, связанных с увековечиванием памяти воинов ВОВ;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solidFill>
                  <a:schemeClr val="bg1"/>
                </a:solidFill>
              </a:rPr>
              <a:t>-     установлено, что почти в каждой семье есть участники ВОВ и о некоторых из них написаны книги;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solidFill>
                  <a:schemeClr val="bg1"/>
                </a:solidFill>
              </a:rPr>
              <a:t>-    обнаружены мемориальные доски, установленные в честь Героев Советского Союза, ставших национальной гордостью республики.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solidFill>
                  <a:schemeClr val="bg1"/>
                </a:solidFill>
              </a:rPr>
              <a:t>-    принято решение: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solidFill>
                  <a:schemeClr val="bg1"/>
                </a:solidFill>
              </a:rPr>
              <a:t>               1. продолжить и дальше исследовать подвиги наших героических соотечественников;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solidFill>
                  <a:schemeClr val="bg1"/>
                </a:solidFill>
              </a:rPr>
              <a:t>              2. чтить память своих дедов и прадедов не только в День Победы, 9  мая , но и оказывать шефскую помощь нуждающимся ветеранам ВОВ.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	</a:t>
            </a:r>
            <a:endParaRPr lang="ru-RU" sz="5600" b="1" i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i="1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endParaRPr lang="ru-RU" sz="35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Результаты: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79690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tx2">
                    <a:lumMod val="90000"/>
                  </a:schemeClr>
                </a:solidFill>
              </a:rPr>
              <a:t>Выводы</a:t>
            </a:r>
            <a:endParaRPr lang="ru-RU" sz="5400" b="1" i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3075" name="Picture 3" descr="C:\Documents and Settings\Александр\Мои документы\Мамины документы\про улицы\Безимени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784498" cy="378621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357166"/>
            <a:ext cx="4038600" cy="62865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1    Чтобы быть настоящим гражданином своей страны, мы должны знать о замечательных людях нашего города, его достопримечательностях, о памятных датах, запечатлённых на мемориальных досках.</a:t>
            </a:r>
          </a:p>
          <a:p>
            <a:pPr marL="457200" indent="-457200" algn="just">
              <a:buAutoNum type="arabicPeriod" startAt="2"/>
            </a:pPr>
            <a:r>
              <a:rPr lang="ru-RU" sz="1600" b="1" dirty="0" smtClean="0">
                <a:solidFill>
                  <a:srgbClr val="C00000"/>
                </a:solidFill>
              </a:rPr>
              <a:t>Всё дальше уходят в прошлое годы ВОВ, и всё убедительнее встаёт перед нами величие подвига советского народа.</a:t>
            </a:r>
          </a:p>
          <a:p>
            <a:pPr marL="457200" indent="-457200" algn="just">
              <a:buAutoNum type="arabicPeriod" startAt="2"/>
            </a:pPr>
            <a:r>
              <a:rPr lang="ru-RU" sz="1600" b="1" dirty="0" smtClean="0">
                <a:solidFill>
                  <a:srgbClr val="C00000"/>
                </a:solidFill>
              </a:rPr>
              <a:t> О нашем городе, о его улицах есть альбомы, книги, кинофильмы. Но в то же время есть многое в его истории, что требует дальнейшего изучения, уточнения, да и просто описания новых страниц современного Саранска.</a:t>
            </a:r>
          </a:p>
          <a:p>
            <a:pPr marL="457200" indent="-457200" algn="just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</a:rPr>
              <a:t>Наши исследования показали, что существуют пробелы в знаниях по истории ВОВ.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Александр\Рабочий стол\тан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786322"/>
            <a:ext cx="2285983" cy="194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85738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C000"/>
                </a:solidFill>
              </a:rPr>
              <a:t>Автор: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Пензин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Иван Львович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, ученик 4 В класса МОУ «Средняя общеобразовательная школа с углубленным изучением отдельных предметов №38»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7149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</a:rPr>
              <a:t>Руководитель</a:t>
            </a:r>
            <a:r>
              <a:rPr lang="ru-RU" sz="3100" b="1" dirty="0" smtClean="0">
                <a:solidFill>
                  <a:srgbClr val="FFC000"/>
                </a:solidFill>
              </a:rPr>
              <a:t>: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Федотова Елена Владимировна, 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учитель начальных классов  МОУ «Средняя общеобразовательная школа с углубленным изучением отдельных предметов №38»</a:t>
            </a:r>
            <a:endParaRPr lang="ru-RU" sz="1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</a:rPr>
              <a:t>Мы благодарим: </a:t>
            </a:r>
            <a:r>
              <a:rPr lang="ru-RU" sz="4400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Директора (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Кручинкина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Николая Андреевича) и  сотрудников Мемориального музея военного и трудового подвига 1941-45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гг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endParaRPr lang="ru-RU" sz="33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- за показ познавательного документального фильма «Священная война» из архива музея;</a:t>
            </a:r>
          </a:p>
          <a:p>
            <a:pPr>
              <a:buNone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- за встречу (организованную 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Футановой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Татьяной Петровной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)  с ветеранами ВОВ, тружениками тыла;</a:t>
            </a:r>
          </a:p>
          <a:p>
            <a:pPr>
              <a:buNone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- за предоставленный нам архивный материал о В. Б. Миронове;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Шустина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Валентина Ивановича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</a:rPr>
              <a:t>Председателя Совета Ветеранов; </a:t>
            </a:r>
          </a:p>
          <a:p>
            <a:pPr>
              <a:buNone/>
            </a:pP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Фомину Наталью Сергеевну,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</a:rPr>
              <a:t>библиотекаря.</a:t>
            </a:r>
          </a:p>
          <a:p>
            <a:pPr>
              <a:buNone/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>
            <a:normAutofit/>
          </a:bodyPr>
          <a:lstStyle/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1. Очерки истории Мордовской АССР.-Т. 1-2. – Саранск, 1967.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2. История Мордовской АССР: В2 т. – Т. 1.-Саранск 1979. – Т.2. – Саранск, 1981.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3. Судьба моя – Мордовия: Очерки о лауреатах Государственной премии Мордовской АССР в области литературы и искусства. – Саранск, 1984.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4. Писатели Мордовии: Библиографический справочник. – 2-ое изд., и доп. – Саранск, 1969.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5.Материалы статуправления.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6. Паспорт города Саранска.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Мы благодарим</a:t>
            </a:r>
          </a:p>
          <a:p>
            <a:pPr algn="just">
              <a:buNone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Директора (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</a:rPr>
              <a:t>Кручинкина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 Николая Андреевича) и сотрудников Мемориального музея военного и трудового подвига 1941-45 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</a:rPr>
              <a:t>гг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algn="just">
              <a:buNone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 - за показ познавательного документального фильма «Священная война» из архивов музея;</a:t>
            </a:r>
          </a:p>
          <a:p>
            <a:pPr algn="just">
              <a:buNone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 - за встречу (организованную  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</a:rPr>
              <a:t>Футановой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 Татьяной Петровной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)  с ветеранами ВОВ;</a:t>
            </a:r>
          </a:p>
          <a:p>
            <a:pPr algn="just">
              <a:buNone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 - за архивный материал о В. Б. Миронове.</a:t>
            </a:r>
          </a:p>
          <a:p>
            <a:pPr algn="just">
              <a:buNone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Председателя Совета Ветеранов 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</a:rPr>
              <a:t>Шустина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 Валентина Ивановича.</a:t>
            </a:r>
          </a:p>
          <a:p>
            <a:pPr algn="just">
              <a:buNone/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Фомину Наталью Сергеевну,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библиотекаря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52400"/>
            <a:ext cx="7000924" cy="4905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Используемая литература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2864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Всегда ли мы знаем, в честь кого или в честь какого события названа та или иная улица, какова её история?</a:t>
            </a:r>
          </a:p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Собрать и исследовать материал  о вкладе жителей Мордовии в победу  в ВОВ(1941-1945 гг.).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Цель работы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«Предположим, что нам известно , почему улица Миронова и улица Победы так названы».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</a:rPr>
              <a:t>Гипотеза</a:t>
            </a:r>
            <a:endParaRPr lang="ru-RU" sz="6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1. </a:t>
            </a:r>
            <a:r>
              <a:rPr lang="ru-RU" sz="2300" b="1" dirty="0" smtClean="0">
                <a:solidFill>
                  <a:srgbClr val="002060"/>
                </a:solidFill>
              </a:rPr>
              <a:t>Провести опрос среди учащихся школы и жителей улицы Миронова, с целью выяснения знаний о В. Б. Миронове.</a:t>
            </a:r>
          </a:p>
          <a:p>
            <a:pPr algn="just"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2. Найти сведения о В. Б.Миронове. Выяснить за какие заслуги перед отечеством его имя носит улица, на которой находится наша школа.</a:t>
            </a:r>
          </a:p>
          <a:p>
            <a:pPr algn="just"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3. Выяснить, при каких обстоятельствах данные улицы получили эти имена.</a:t>
            </a:r>
          </a:p>
          <a:p>
            <a:pPr algn="just"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4. На основе прочитанной литературы и опроса учащихся нашего класса  уточнить данные об участниках ВОВ среди родственников.</a:t>
            </a:r>
          </a:p>
          <a:p>
            <a:pPr algn="just"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5.Исследовать окрестности города, с целью обнаружения фактов, сообщающих нам о событиях связанных с В. Б. Мироновым и ВОВ.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>Организация работы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Улица Миронова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6" descr="DSC002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928670"/>
            <a:ext cx="3857652" cy="289323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210080" cy="535785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Решением исполкома горсовета от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30 апреля 1986 года наименована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новая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улица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именем Героя Советского Союза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Вениамина Борисовича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Миронова 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(из материалов </a:t>
            </a:r>
            <a:r>
              <a:rPr lang="ru-RU" sz="2000" i="1" dirty="0" err="1" smtClean="0">
                <a:solidFill>
                  <a:schemeClr val="accent4">
                    <a:lumMod val="50000"/>
                  </a:schemeClr>
                </a:solidFill>
              </a:rPr>
              <a:t>статупраления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Улица Миронова идет от ул. Коваленко до ул. Никула Эркая.  Застроена 5- и 9-этажными домами с квартирами улучшенной планировки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1 сентября 1988 года здесь открылась новая школа №38 со спортивным залом, теплицей, мастерскими для труда, плавательным бассейном.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Александр\Мои документы\Мамины документы\про улицы\IMG_04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3643314"/>
            <a:ext cx="2500298" cy="1875284"/>
          </a:xfrm>
          <a:prstGeom prst="rect">
            <a:avLst/>
          </a:prstGeom>
          <a:noFill/>
        </p:spPr>
      </p:pic>
      <p:pic>
        <p:nvPicPr>
          <p:cNvPr id="1027" name="Picture 3" descr="C:\Documents and Settings\Александр\Мои документы\Мамины документы\про улицы\IMG_04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786298"/>
            <a:ext cx="2762181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Результаты опроса учащихся школы и жителей улицы Миронова.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1400" b="1" dirty="0" smtClean="0">
                <a:solidFill>
                  <a:srgbClr val="FFFF00"/>
                </a:solidFill>
              </a:rPr>
              <a:t/>
            </a:r>
            <a:br>
              <a:rPr lang="ru-RU" sz="1400" b="1" dirty="0" smtClean="0">
                <a:solidFill>
                  <a:srgbClr val="FFFF00"/>
                </a:solidFill>
              </a:rPr>
            </a:br>
            <a:endParaRPr lang="ru-RU" sz="14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28597" y="2928935"/>
          <a:ext cx="3929091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296"/>
                <a:gridCol w="622328"/>
                <a:gridCol w="719162"/>
                <a:gridCol w="748305"/>
              </a:tblGrid>
              <a:tr h="471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уверен</a:t>
                      </a:r>
                      <a:endParaRPr lang="ru-RU" sz="1200" dirty="0"/>
                    </a:p>
                  </a:txBody>
                  <a:tcPr/>
                </a:tc>
              </a:tr>
              <a:tr h="11932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Знаете ли Вы кто такой Миронов,  в  честь которого названа данная</a:t>
                      </a:r>
                      <a:r>
                        <a:rPr lang="ru-RU" sz="1400" baseline="0" dirty="0" smtClean="0"/>
                        <a:t> улица?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32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 какие заслуги перед Отечеством именно его именем названа данная улица?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8,7%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21,3%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59936" cy="4524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Опрос учащихся 5А и </a:t>
            </a:r>
            <a:r>
              <a:rPr lang="ru-RU" sz="1800" smtClean="0"/>
              <a:t>5 Б </a:t>
            </a:r>
            <a:r>
              <a:rPr lang="ru-RU" sz="1800" dirty="0" smtClean="0"/>
              <a:t>классов МОУ СОШ №38</a:t>
            </a:r>
          </a:p>
          <a:p>
            <a:pPr>
              <a:buNone/>
            </a:pPr>
            <a:r>
              <a:rPr lang="ru-RU" sz="1800" dirty="0" smtClean="0"/>
              <a:t>   Были опрошены 52 ученика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43438" y="2928935"/>
          <a:ext cx="4143404" cy="282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714380"/>
                <a:gridCol w="642942"/>
                <a:gridCol w="714380"/>
              </a:tblGrid>
              <a:tr h="5378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уверен</a:t>
                      </a:r>
                      <a:endParaRPr lang="ru-RU" sz="1200" dirty="0"/>
                    </a:p>
                  </a:txBody>
                  <a:tcPr/>
                </a:tc>
              </a:tr>
              <a:tr h="9166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Знаете ли Вы кто такой Миронов в  честь которого названа</a:t>
                      </a:r>
                      <a:r>
                        <a:rPr lang="ru-RU" sz="1400" baseline="0" dirty="0" smtClean="0"/>
                        <a:t> данная улица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23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16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 какие заслуги перед Отечеством именно его именем названа данная улица?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27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16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31%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034" y="1571612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Опрос жителей улицы Миронова</a:t>
            </a:r>
          </a:p>
          <a:p>
            <a:r>
              <a:rPr lang="ru-RU" dirty="0" smtClean="0"/>
              <a:t>Были опрошены 23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лександр\Рабочий стол\ннннннн\Новая папка\Миронов\гер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3000372"/>
            <a:ext cx="2674728" cy="37116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Миронов Вениамин Борисович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Александр\Мои документы\Мамины документы\про улицы\miron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2286016" cy="318772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928670"/>
            <a:ext cx="4572032" cy="57150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rgbClr val="002060"/>
                </a:solidFill>
              </a:rPr>
              <a:t>Родился в 1912 году </a:t>
            </a:r>
            <a:r>
              <a:rPr lang="ru-RU" dirty="0" smtClean="0">
                <a:solidFill>
                  <a:srgbClr val="002060"/>
                </a:solidFill>
              </a:rPr>
              <a:t>в селе Константиновка ныне Ромодановского района. Окончил артиллерийское училище, военную академию им. М. В. Фрунзе. В годы Великой Отечественной войны командир гвардейского тяжелого самоходно-артиллерийского полка, участвовал в сражениях на Курской дуге, при освобождении Белгорода, Харькова, Белоруссии, разгроме противника в Польше, в боях за Берлин.  В этих боях бойцы Миронова уничтожили большое количество боевой техники, солдат и офицеров врага.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За мужество и отвагу, проявленные в этих боях, В. Б. Миронов был удостоен звания Героя Советского Союза, а полк награждён орденом Суворова.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Боевой  путь  В. Б. Миронова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857232"/>
            <a:ext cx="2214578" cy="550072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Свой боевой путь Вениамин Борисович описал в книгах </a:t>
            </a:r>
            <a:r>
              <a:rPr lang="ru-RU" sz="1800" i="1" dirty="0" smtClean="0">
                <a:solidFill>
                  <a:srgbClr val="002060"/>
                </a:solidFill>
              </a:rPr>
              <a:t>"За счастье Родины", "Стальная гвардия", "Крылатый дивизион".</a:t>
            </a:r>
            <a:endParaRPr lang="ru-RU" sz="1800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Александр\Рабочий стол\IMG_04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161118" y="3839750"/>
            <a:ext cx="1571637" cy="1178765"/>
          </a:xfrm>
          <a:prstGeom prst="rect">
            <a:avLst/>
          </a:prstGeom>
          <a:noFill/>
        </p:spPr>
      </p:pic>
      <p:pic>
        <p:nvPicPr>
          <p:cNvPr id="2051" name="Picture 3" descr="C:\Documents and Settings\Александр\Рабочий стол\IMG_04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3443913" y="5462099"/>
            <a:ext cx="1595294" cy="1196509"/>
          </a:xfrm>
          <a:prstGeom prst="rect">
            <a:avLst/>
          </a:prstGeom>
          <a:noFill/>
        </p:spPr>
      </p:pic>
      <p:pic>
        <p:nvPicPr>
          <p:cNvPr id="4098" name="Picture 2" descr="C:\Documents and Settings\Александр\Рабочий стол\ннннннн\Новая папка\Миронов\документы\схема боевого пу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857232"/>
            <a:ext cx="3146773" cy="457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557214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Схема боевого пути «Крылатого дивизиона»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в 1942 г. по тылам врага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Documents and Settings\Александр\Рабочий стол\ннннннн\Новая папка\Миронов\документы\буклет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785794"/>
            <a:ext cx="2229179" cy="3253862"/>
          </a:xfrm>
          <a:prstGeom prst="rect">
            <a:avLst/>
          </a:prstGeom>
          <a:noFill/>
        </p:spPr>
      </p:pic>
      <p:pic>
        <p:nvPicPr>
          <p:cNvPr id="4100" name="Picture 4" descr="C:\Documents and Settings\Александр\Рабочий стол\ннннннн\Новая папка\Миронов\Миронов\фото 15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86380" y="4126818"/>
            <a:ext cx="3509965" cy="247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544</TotalTime>
  <Words>1828</Words>
  <Application>Microsoft Office PowerPoint</Application>
  <PresentationFormat>Экран (4:3)</PresentationFormat>
  <Paragraphs>172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В тех именах истории шаги.</vt:lpstr>
      <vt:lpstr>Автор: Пензин Иван Львович, ученик 4 В класса МОУ «Средняя общеобразовательная школа с углубленным изучением отдельных предметов №38» </vt:lpstr>
      <vt:lpstr>Цель работы</vt:lpstr>
      <vt:lpstr>Гипотеза</vt:lpstr>
      <vt:lpstr>Организация работы</vt:lpstr>
      <vt:lpstr>Улица Миронова</vt:lpstr>
      <vt:lpstr>Результаты опроса учащихся школы и жителей улицы Миронова.   </vt:lpstr>
      <vt:lpstr>Миронов Вениамин Борисович</vt:lpstr>
      <vt:lpstr>Боевой  путь  В. Б. Миронова</vt:lpstr>
      <vt:lpstr>Слайд 10</vt:lpstr>
      <vt:lpstr>Музей В. Б. Миронова в школе № 20.</vt:lpstr>
      <vt:lpstr>Слайд 12</vt:lpstr>
      <vt:lpstr>Улица Победы</vt:lpstr>
      <vt:lpstr>Слайд 14</vt:lpstr>
      <vt:lpstr> </vt:lpstr>
      <vt:lpstr>В канун  65-ой годовщины Победы в  Великой Отечественной войне мы решили узнать о ратных подвигах уроженцев Мордовии, и  в чём выразился  вклад населения Мордовии в дело победы над фашизмом.</vt:lpstr>
      <vt:lpstr>Слайд 17</vt:lpstr>
      <vt:lpstr>      Результаты:</vt:lpstr>
      <vt:lpstr>Выводы</vt:lpstr>
      <vt:lpstr>Используемая литература</vt:lpstr>
    </vt:vector>
  </TitlesOfParts>
  <Company>Дурдом на выезде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63</cp:revision>
  <dcterms:created xsi:type="dcterms:W3CDTF">2009-10-12T16:44:40Z</dcterms:created>
  <dcterms:modified xsi:type="dcterms:W3CDTF">2012-01-15T13:11:49Z</dcterms:modified>
</cp:coreProperties>
</file>