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08" r:id="rId2"/>
    <p:sldMasterId id="2147483720" r:id="rId3"/>
  </p:sldMasterIdLst>
  <p:sldIdLst>
    <p:sldId id="270" r:id="rId4"/>
    <p:sldId id="268" r:id="rId5"/>
    <p:sldId id="259" r:id="rId6"/>
    <p:sldId id="256" r:id="rId7"/>
    <p:sldId id="257" r:id="rId8"/>
    <p:sldId id="260" r:id="rId9"/>
    <p:sldId id="261" r:id="rId10"/>
    <p:sldId id="264" r:id="rId11"/>
    <p:sldId id="263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E7ED"/>
    <a:srgbClr val="D719BC"/>
    <a:srgbClr val="FEB8E5"/>
    <a:srgbClr val="DAFBFC"/>
    <a:srgbClr val="F4E2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7043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7044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7047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7048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7049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fld id="{C5F58712-850D-43AB-9DEB-18632167F0E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9952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301728-A56A-4DA2-98AD-D8A9C87A8F5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4846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F7ABB4-8912-4C43-8140-5D0EE7A8ECB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3274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396DF9-A8F6-4D21-A7B3-2B1620DC49B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0380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B7F1E6-2DE5-44CD-84E1-2685667DEA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2882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F2D58D-97A5-436D-9E5E-1BF15B6A351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1893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AEC77C-85C3-4640-81D2-38C52000451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217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0F6B2D-02DB-4337-86A1-4CE39127E76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6310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2956D6-CE77-4796-86D5-CD00E98C929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1089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833358-31D1-4E0C-92B4-1BA23FEB698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6491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EB713B-D2C3-4405-9CFB-A60CCCACD23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2251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62000" y="19050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762000" y="40005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fld id="{790473F3-9493-4DC0-BA64-4F1BEA4E1C0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792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762000" y="533400"/>
            <a:ext cx="76962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fld id="{8EA2A23B-807F-477B-9081-036C893823E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92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CA4CB-E452-4A9C-ACBE-CF0D2BC72E7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63643-9EED-4B95-9897-0BF0C25E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2A3504A-6F7D-4A6F-B8E5-76E7650ABF88}" type="slidenum">
              <a:rPr lang="ru-RU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86023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86024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86025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042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6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jpe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png"/><Relationship Id="rId11" Type="http://schemas.openxmlformats.org/officeDocument/2006/relationships/image" Target="../media/image33.jpe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5" Type="http://schemas.openxmlformats.org/officeDocument/2006/relationships/slide" Target="slide4.xml"/><Relationship Id="rId4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rgbClr val="FC857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2736850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163" y="3959225"/>
            <a:ext cx="3559175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2987675" y="260350"/>
            <a:ext cx="5688013" cy="187325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МОУ Екатериновская СОШ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М-Курганского  р-на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Ростовской обл.</a:t>
            </a:r>
          </a:p>
        </p:txBody>
      </p:sp>
      <p:sp>
        <p:nvSpPr>
          <p:cNvPr id="2057" name="WordArt 9"/>
          <p:cNvSpPr>
            <a:spLocks noChangeArrowheads="1" noChangeShapeType="1" noTextEdit="1"/>
          </p:cNvSpPr>
          <p:nvPr/>
        </p:nvSpPr>
        <p:spPr bwMode="auto">
          <a:xfrm>
            <a:off x="2928915" y="2260584"/>
            <a:ext cx="5448300" cy="7080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Учитель начальных классов</a:t>
            </a: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3330558" y="3173409"/>
            <a:ext cx="2447925" cy="20605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Georgia"/>
              </a:rPr>
              <a:t>Филимонова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Georgia"/>
              </a:rPr>
              <a:t>Марина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Georgia"/>
              </a:rPr>
              <a:t>Михайловна</a:t>
            </a:r>
          </a:p>
        </p:txBody>
      </p:sp>
      <p:pic>
        <p:nvPicPr>
          <p:cNvPr id="149506" name="Picture 2" descr="J:\Фото\Школа\Копия S630121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979" y="3794130"/>
            <a:ext cx="2972013" cy="226380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5839834" y="2968609"/>
            <a:ext cx="29297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Школа- 2100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40070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2000"/>
    </mc:Choice>
    <mc:Fallback>
      <p:transition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0"/>
                            </p:stCondLst>
                            <p:childTnLst>
                              <p:par>
                                <p:cTn id="2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animBg="1"/>
      <p:bldP spid="2057" grpId="0" animBg="1"/>
      <p:bldP spid="205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500042"/>
            <a:ext cx="785818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МОЛОДЦЫ!</a:t>
            </a:r>
            <a:endParaRPr lang="ru-RU" sz="5400" b="1" cap="none" spc="0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Медиакласс\Мои документы\Филимонова М. М\картинки\открытки\16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7047" y="0"/>
            <a:ext cx="932104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20786846">
            <a:off x="475908" y="717300"/>
            <a:ext cx="6294962" cy="173937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/>
            </a:prstTxWarp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МАТЕМАТИКА-4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64088" y="5589240"/>
            <a:ext cx="349031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Л.Г.Петерсон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D:\Марина\Новый год\Копия (3) Merry-chistmas-psd_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271481"/>
            <a:ext cx="9143999" cy="712948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11000">
              <a:srgbClr val="92D050">
                <a:alpha val="68000"/>
              </a:srgbClr>
            </a:gs>
            <a:gs pos="100000">
              <a:srgbClr val="F4E2F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357166"/>
            <a:ext cx="7085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Переведи, в</a:t>
            </a:r>
            <a:r>
              <a:rPr lang="ru-RU" sz="54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ычисли.</a:t>
            </a:r>
            <a:endParaRPr lang="ru-RU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0" y="1143000"/>
            <a:ext cx="64633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4786314" y="4214818"/>
            <a:ext cx="3385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281" name="Picture 1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1785927"/>
            <a:ext cx="357190" cy="723310"/>
          </a:xfrm>
          <a:prstGeom prst="rect">
            <a:avLst/>
          </a:prstGeom>
          <a:noFill/>
        </p:spPr>
      </p:pic>
      <p:pic>
        <p:nvPicPr>
          <p:cNvPr id="11280" name="Picture 1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3174" y="1785926"/>
            <a:ext cx="357190" cy="751016"/>
          </a:xfrm>
          <a:prstGeom prst="rect">
            <a:avLst/>
          </a:prstGeom>
          <a:noFill/>
        </p:spPr>
      </p:pic>
      <p:pic>
        <p:nvPicPr>
          <p:cNvPr id="11279" name="Picture 1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1785926"/>
            <a:ext cx="357190" cy="732240"/>
          </a:xfrm>
          <a:prstGeom prst="rect">
            <a:avLst/>
          </a:prstGeom>
          <a:noFill/>
        </p:spPr>
      </p:pic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auto">
          <a:xfrm>
            <a:off x="0" y="1228725"/>
            <a:ext cx="15696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284" name="Rectangle 20"/>
          <p:cNvSpPr>
            <a:spLocks noChangeArrowheads="1"/>
          </p:cNvSpPr>
          <p:nvPr/>
        </p:nvSpPr>
        <p:spPr bwMode="auto">
          <a:xfrm>
            <a:off x="0" y="2009775"/>
            <a:ext cx="14542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285" name="Rectangle 21"/>
          <p:cNvSpPr>
            <a:spLocks noChangeArrowheads="1"/>
          </p:cNvSpPr>
          <p:nvPr/>
        </p:nvSpPr>
        <p:spPr bwMode="auto">
          <a:xfrm>
            <a:off x="0" y="2790825"/>
            <a:ext cx="53091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00364" y="1857364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=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29190" y="192880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=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294" name="Rectangle 30"/>
          <p:cNvSpPr>
            <a:spLocks noChangeArrowheads="1"/>
          </p:cNvSpPr>
          <p:nvPr/>
        </p:nvSpPr>
        <p:spPr bwMode="auto">
          <a:xfrm>
            <a:off x="0" y="0"/>
            <a:ext cx="3000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293" name="Picture 29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786" y="3071811"/>
            <a:ext cx="321473" cy="642942"/>
          </a:xfrm>
          <a:prstGeom prst="rect">
            <a:avLst/>
          </a:prstGeom>
          <a:noFill/>
        </p:spPr>
      </p:pic>
      <p:sp>
        <p:nvSpPr>
          <p:cNvPr id="38" name="TextBox 37"/>
          <p:cNvSpPr txBox="1"/>
          <p:nvPr/>
        </p:nvSpPr>
        <p:spPr>
          <a:xfrm>
            <a:off x="428596" y="3071810"/>
            <a:ext cx="285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5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42976" y="321468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=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00100" y="200024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=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358082" y="428625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=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78631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=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928794" y="414338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=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57818" y="3286124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=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214678" y="3286124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=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1296" name="Picture 3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488" y="3143248"/>
            <a:ext cx="285752" cy="578648"/>
          </a:xfrm>
          <a:prstGeom prst="rect">
            <a:avLst/>
          </a:prstGeom>
          <a:noFill/>
        </p:spPr>
      </p:pic>
      <p:pic>
        <p:nvPicPr>
          <p:cNvPr id="11295" name="Picture 31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8" y="3143248"/>
            <a:ext cx="317502" cy="642941"/>
          </a:xfrm>
          <a:prstGeom prst="rect">
            <a:avLst/>
          </a:prstGeom>
          <a:noFill/>
        </p:spPr>
      </p:pic>
      <p:sp>
        <p:nvSpPr>
          <p:cNvPr id="11297" name="Rectangle 33"/>
          <p:cNvSpPr>
            <a:spLocks noChangeArrowheads="1"/>
          </p:cNvSpPr>
          <p:nvPr/>
        </p:nvSpPr>
        <p:spPr bwMode="auto">
          <a:xfrm>
            <a:off x="2500298" y="3143249"/>
            <a:ext cx="2857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429124" y="3143249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10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1306" name="Picture 4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4071942"/>
            <a:ext cx="142875" cy="600075"/>
          </a:xfrm>
          <a:prstGeom prst="rect">
            <a:avLst/>
          </a:prstGeom>
          <a:noFill/>
        </p:spPr>
      </p:pic>
      <p:pic>
        <p:nvPicPr>
          <p:cNvPr id="11305" name="Picture 41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4071942"/>
            <a:ext cx="142875" cy="600075"/>
          </a:xfrm>
          <a:prstGeom prst="rect">
            <a:avLst/>
          </a:prstGeom>
          <a:noFill/>
        </p:spPr>
      </p:pic>
      <p:sp>
        <p:nvSpPr>
          <p:cNvPr id="11307" name="Rectangle 43"/>
          <p:cNvSpPr>
            <a:spLocks noChangeArrowheads="1"/>
          </p:cNvSpPr>
          <p:nvPr/>
        </p:nvSpPr>
        <p:spPr bwMode="auto">
          <a:xfrm>
            <a:off x="500034" y="4143380"/>
            <a:ext cx="4285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1308" name="Rectangle 44"/>
          <p:cNvSpPr>
            <a:spLocks noChangeArrowheads="1"/>
          </p:cNvSpPr>
          <p:nvPr/>
        </p:nvSpPr>
        <p:spPr bwMode="auto">
          <a:xfrm>
            <a:off x="1214414" y="4143380"/>
            <a:ext cx="53091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1309" name="Rectangle 45"/>
          <p:cNvSpPr>
            <a:spLocks noChangeArrowheads="1"/>
          </p:cNvSpPr>
          <p:nvPr/>
        </p:nvSpPr>
        <p:spPr bwMode="auto">
          <a:xfrm>
            <a:off x="0" y="1657350"/>
            <a:ext cx="2664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000100" y="4071942"/>
            <a:ext cx="214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+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1311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310" name="Picture 46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4143380"/>
            <a:ext cx="1304925" cy="666750"/>
          </a:xfrm>
          <a:prstGeom prst="rect">
            <a:avLst/>
          </a:prstGeom>
          <a:noFill/>
        </p:spPr>
      </p:pic>
      <p:sp>
        <p:nvSpPr>
          <p:cNvPr id="11312" name="Rectangle 48"/>
          <p:cNvSpPr>
            <a:spLocks noChangeArrowheads="1"/>
          </p:cNvSpPr>
          <p:nvPr/>
        </p:nvSpPr>
        <p:spPr bwMode="auto">
          <a:xfrm>
            <a:off x="0" y="666750"/>
            <a:ext cx="3225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314" name="Rectangle 5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315" name="Rectangle 51"/>
          <p:cNvSpPr>
            <a:spLocks noChangeArrowheads="1"/>
          </p:cNvSpPr>
          <p:nvPr/>
        </p:nvSpPr>
        <p:spPr bwMode="auto">
          <a:xfrm>
            <a:off x="0" y="666750"/>
            <a:ext cx="2840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317" name="Picture 53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4143380"/>
            <a:ext cx="400050" cy="600075"/>
          </a:xfrm>
          <a:prstGeom prst="rect">
            <a:avLst/>
          </a:prstGeom>
          <a:noFill/>
        </p:spPr>
      </p:pic>
      <p:pic>
        <p:nvPicPr>
          <p:cNvPr id="11316" name="Picture 52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4143380"/>
            <a:ext cx="142875" cy="609600"/>
          </a:xfrm>
          <a:prstGeom prst="rect">
            <a:avLst/>
          </a:prstGeom>
          <a:noFill/>
        </p:spPr>
      </p:pic>
      <p:sp>
        <p:nvSpPr>
          <p:cNvPr id="11318" name="Rectangle 5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319" name="Rectangle 55"/>
          <p:cNvSpPr>
            <a:spLocks noChangeArrowheads="1"/>
          </p:cNvSpPr>
          <p:nvPr/>
        </p:nvSpPr>
        <p:spPr bwMode="auto">
          <a:xfrm>
            <a:off x="0" y="1057275"/>
            <a:ext cx="2664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572264" y="4143380"/>
            <a:ext cx="6447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+ 5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322" name="Rectangle 5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321" name="Picture 57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5214950"/>
            <a:ext cx="1438275" cy="800100"/>
          </a:xfrm>
          <a:prstGeom prst="rect">
            <a:avLst/>
          </a:prstGeom>
          <a:noFill/>
        </p:spPr>
      </p:pic>
      <p:sp>
        <p:nvSpPr>
          <p:cNvPr id="11323" name="Rectangle 59"/>
          <p:cNvSpPr>
            <a:spLocks noChangeArrowheads="1"/>
          </p:cNvSpPr>
          <p:nvPr/>
        </p:nvSpPr>
        <p:spPr bwMode="auto">
          <a:xfrm>
            <a:off x="0" y="1257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325" name="Rectangle 6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327" name="Rectangle 6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326" name="Picture 62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5357826"/>
            <a:ext cx="1590675" cy="600075"/>
          </a:xfrm>
          <a:prstGeom prst="rect">
            <a:avLst/>
          </a:prstGeom>
          <a:noFill/>
        </p:spPr>
      </p:pic>
      <p:sp>
        <p:nvSpPr>
          <p:cNvPr id="11328" name="Rectangle 64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330" name="Picture 66" descr="D:\Марина\Новый год\Копия Merry-chistmas-psd_2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9733" y="1142985"/>
            <a:ext cx="2305172" cy="2286015"/>
          </a:xfrm>
          <a:prstGeom prst="rect">
            <a:avLst/>
          </a:prstGeom>
          <a:noFill/>
        </p:spPr>
      </p:pic>
      <p:cxnSp>
        <p:nvCxnSpPr>
          <p:cNvPr id="54" name="Прямая соединительная линия 53"/>
          <p:cNvCxnSpPr/>
          <p:nvPr/>
        </p:nvCxnSpPr>
        <p:spPr>
          <a:xfrm>
            <a:off x="0" y="3929066"/>
            <a:ext cx="6858016" cy="1588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Выноска с четырьмя стрелками 54">
            <a:hlinkClick r:id="rId16" action="ppaction://hlinksldjump"/>
          </p:cNvPr>
          <p:cNvSpPr/>
          <p:nvPr/>
        </p:nvSpPr>
        <p:spPr>
          <a:xfrm>
            <a:off x="285720" y="6000768"/>
            <a:ext cx="642942" cy="571480"/>
          </a:xfrm>
          <a:prstGeom prst="quad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9E7ED"/>
              </a:solidFill>
            </a:endParaRPr>
          </a:p>
        </p:txBody>
      </p:sp>
      <p:sp>
        <p:nvSpPr>
          <p:cNvPr id="56" name="Стрелка вправо 55">
            <a:hlinkClick r:id="rId16" action="ppaction://hlinksldjump"/>
          </p:cNvPr>
          <p:cNvSpPr/>
          <p:nvPr/>
        </p:nvSpPr>
        <p:spPr>
          <a:xfrm>
            <a:off x="7715272" y="585789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54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785794"/>
            <a:ext cx="434125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D719BC"/>
                </a:solidFill>
                <a:effectLst/>
              </a:rPr>
              <a:t>Тема урока:</a:t>
            </a:r>
            <a:endParaRPr lang="ru-RU" sz="5400" b="1" cap="none" spc="0" dirty="0">
              <a:ln/>
              <a:solidFill>
                <a:srgbClr val="D719BC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2071678"/>
            <a:ext cx="8215370" cy="16619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i="1" dirty="0"/>
              <a:t>Вычитание смешанных </a:t>
            </a:r>
            <a:r>
              <a:rPr lang="ru-RU" sz="4800" i="1" dirty="0" smtClean="0"/>
              <a:t>чисел с переходом через </a:t>
            </a:r>
            <a:r>
              <a:rPr lang="ru-RU" sz="5400" i="1" dirty="0" smtClean="0"/>
              <a:t>1.</a:t>
            </a:r>
            <a:endParaRPr lang="ru-RU" sz="4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21" name="Picture 1" descr="D:\Марина\Новый год\Копия (2) Merry-chistmas-psd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3214686"/>
            <a:ext cx="1619250" cy="31242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5000">
              <a:srgbClr val="79E7ED">
                <a:alpha val="53000"/>
              </a:srgbClr>
            </a:gs>
            <a:gs pos="10000">
              <a:srgbClr val="FFFF00">
                <a:alpha val="50000"/>
              </a:srgbClr>
            </a:gs>
            <a:gs pos="100000">
              <a:srgbClr val="FEB8E5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214314"/>
            <a:ext cx="642942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643050"/>
            <a:ext cx="642942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214314"/>
            <a:ext cx="642942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214314"/>
            <a:ext cx="642942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857620" y="214314"/>
            <a:ext cx="642942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0" y="1314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0" y="1314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6567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1000132"/>
            <a:ext cx="1628775" cy="92392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3357554" y="0"/>
            <a:ext cx="3962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-</a:t>
            </a:r>
            <a:endParaRPr lang="ru-RU" sz="5400" dirty="0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4786314" y="500066"/>
            <a:ext cx="642942" cy="342896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/>
          <p:cNvSpPr/>
          <p:nvPr/>
        </p:nvSpPr>
        <p:spPr>
          <a:xfrm rot="5400000">
            <a:off x="4553660" y="304092"/>
            <a:ext cx="642942" cy="320511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 rot="10800000">
            <a:off x="4786314" y="142876"/>
            <a:ext cx="642942" cy="271458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14612" y="214314"/>
            <a:ext cx="642942" cy="57150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0800000" flipV="1">
            <a:off x="2714612" y="214314"/>
            <a:ext cx="642942" cy="57150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5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6569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1000132"/>
            <a:ext cx="1819275" cy="857250"/>
          </a:xfrm>
          <a:prstGeom prst="rect">
            <a:avLst/>
          </a:prstGeom>
          <a:noFill/>
        </p:spPr>
      </p:pic>
      <p:sp>
        <p:nvSpPr>
          <p:cNvPr id="66571" name="Rectangle 11"/>
          <p:cNvSpPr>
            <a:spLocks noChangeArrowheads="1"/>
          </p:cNvSpPr>
          <p:nvPr/>
        </p:nvSpPr>
        <p:spPr bwMode="auto">
          <a:xfrm>
            <a:off x="0" y="1314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6573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6572" name="Picture 1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1000132"/>
            <a:ext cx="485775" cy="857250"/>
          </a:xfrm>
          <a:prstGeom prst="rect">
            <a:avLst/>
          </a:prstGeom>
          <a:noFill/>
        </p:spPr>
      </p:pic>
      <p:sp>
        <p:nvSpPr>
          <p:cNvPr id="66574" name="Rectangle 14"/>
          <p:cNvSpPr>
            <a:spLocks noChangeArrowheads="1"/>
          </p:cNvSpPr>
          <p:nvPr/>
        </p:nvSpPr>
        <p:spPr bwMode="auto">
          <a:xfrm>
            <a:off x="0" y="1314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072330" y="214314"/>
            <a:ext cx="642942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6215074" y="214314"/>
            <a:ext cx="642942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Равнобедренный треугольник 39"/>
          <p:cNvSpPr/>
          <p:nvPr/>
        </p:nvSpPr>
        <p:spPr>
          <a:xfrm rot="16200000">
            <a:off x="7779563" y="364337"/>
            <a:ext cx="642942" cy="342896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5572132" y="142876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=</a:t>
            </a:r>
            <a:endParaRPr lang="ru-RU" sz="3600" dirty="0"/>
          </a:p>
        </p:txBody>
      </p:sp>
      <p:sp>
        <p:nvSpPr>
          <p:cNvPr id="43" name="Овал 42"/>
          <p:cNvSpPr/>
          <p:nvPr/>
        </p:nvSpPr>
        <p:spPr>
          <a:xfrm flipH="1">
            <a:off x="714348" y="1143008"/>
            <a:ext cx="7143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576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77" name="Rectangle 17"/>
          <p:cNvSpPr>
            <a:spLocks noChangeArrowheads="1"/>
          </p:cNvSpPr>
          <p:nvPr/>
        </p:nvSpPr>
        <p:spPr bwMode="auto">
          <a:xfrm>
            <a:off x="0" y="1314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6579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6578" name="Picture 1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3714776"/>
            <a:ext cx="1819275" cy="857250"/>
          </a:xfrm>
          <a:prstGeom prst="rect">
            <a:avLst/>
          </a:prstGeom>
          <a:noFill/>
        </p:spPr>
      </p:pic>
      <p:sp>
        <p:nvSpPr>
          <p:cNvPr id="66580" name="Rectangle 20"/>
          <p:cNvSpPr>
            <a:spLocks noChangeArrowheads="1"/>
          </p:cNvSpPr>
          <p:nvPr/>
        </p:nvSpPr>
        <p:spPr bwMode="auto">
          <a:xfrm>
            <a:off x="0" y="1314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 rot="5400000">
            <a:off x="142844" y="2786082"/>
            <a:ext cx="1071570" cy="5000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/>
          <p:cNvSpPr/>
          <p:nvPr/>
        </p:nvSpPr>
        <p:spPr>
          <a:xfrm rot="5400000">
            <a:off x="2214546" y="3214710"/>
            <a:ext cx="500066" cy="214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/>
          <p:cNvSpPr/>
          <p:nvPr/>
        </p:nvSpPr>
        <p:spPr>
          <a:xfrm rot="5400000">
            <a:off x="785786" y="2786082"/>
            <a:ext cx="1071570" cy="5000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 rot="5400000">
            <a:off x="1428728" y="2786082"/>
            <a:ext cx="1071570" cy="5000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 rot="5400000">
            <a:off x="3071802" y="2857520"/>
            <a:ext cx="1071570" cy="5000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 rot="5400000">
            <a:off x="5000628" y="2786082"/>
            <a:ext cx="1071570" cy="5000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рямоугольник 99"/>
          <p:cNvSpPr/>
          <p:nvPr/>
        </p:nvSpPr>
        <p:spPr>
          <a:xfrm rot="5400000">
            <a:off x="4143372" y="2714644"/>
            <a:ext cx="500066" cy="214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рямоугольник 100"/>
          <p:cNvSpPr/>
          <p:nvPr/>
        </p:nvSpPr>
        <p:spPr>
          <a:xfrm rot="5400000">
            <a:off x="3857620" y="2714644"/>
            <a:ext cx="500066" cy="214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Прямоугольник 101"/>
          <p:cNvSpPr/>
          <p:nvPr/>
        </p:nvSpPr>
        <p:spPr>
          <a:xfrm rot="5400000">
            <a:off x="3857620" y="3286148"/>
            <a:ext cx="500066" cy="214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Прямоугольник 107"/>
          <p:cNvSpPr/>
          <p:nvPr/>
        </p:nvSpPr>
        <p:spPr>
          <a:xfrm>
            <a:off x="2714612" y="2500330"/>
            <a:ext cx="39626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/>
              <a:t>-</a:t>
            </a:r>
            <a:endParaRPr lang="ru-RU" sz="5400" dirty="0"/>
          </a:p>
        </p:txBody>
      </p:sp>
      <p:sp>
        <p:nvSpPr>
          <p:cNvPr id="109" name="Прямоугольник 108"/>
          <p:cNvSpPr/>
          <p:nvPr/>
        </p:nvSpPr>
        <p:spPr>
          <a:xfrm>
            <a:off x="4572000" y="2714644"/>
            <a:ext cx="4651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=</a:t>
            </a:r>
            <a:endParaRPr lang="ru-RU" sz="4400" dirty="0"/>
          </a:p>
        </p:txBody>
      </p:sp>
      <p:cxnSp>
        <p:nvCxnSpPr>
          <p:cNvPr id="111" name="Прямая соединительная линия 110"/>
          <p:cNvCxnSpPr>
            <a:stCxn id="96" idx="1"/>
            <a:endCxn id="96" idx="3"/>
          </p:cNvCxnSpPr>
          <p:nvPr/>
        </p:nvCxnSpPr>
        <p:spPr>
          <a:xfrm rot="16200000" flipH="1">
            <a:off x="1428728" y="3036115"/>
            <a:ext cx="1071570" cy="1588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>
            <a:stCxn id="96" idx="2"/>
            <a:endCxn id="96" idx="0"/>
          </p:cNvCxnSpPr>
          <p:nvPr/>
        </p:nvCxnSpPr>
        <p:spPr>
          <a:xfrm rot="10800000" flipH="1">
            <a:off x="1714480" y="3036115"/>
            <a:ext cx="500066" cy="1588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314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323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 rot="5400000">
            <a:off x="6072198" y="3214710"/>
            <a:ext cx="500066" cy="214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 rot="5400000">
            <a:off x="5786446" y="3214710"/>
            <a:ext cx="500066" cy="214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3786214"/>
            <a:ext cx="485775" cy="857250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1314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0" name="Овал 59"/>
          <p:cNvSpPr/>
          <p:nvPr/>
        </p:nvSpPr>
        <p:spPr>
          <a:xfrm flipH="1">
            <a:off x="785786" y="3857652"/>
            <a:ext cx="7143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TextBox 60"/>
          <p:cNvSpPr txBox="1"/>
          <p:nvPr/>
        </p:nvSpPr>
        <p:spPr>
          <a:xfrm>
            <a:off x="2571736" y="3857652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2+</a:t>
            </a:r>
            <a:endParaRPr lang="ru-RU" sz="3600" dirty="0"/>
          </a:p>
        </p:txBody>
      </p:sp>
      <p:sp>
        <p:nvSpPr>
          <p:cNvPr id="62" name="TextBox 61"/>
          <p:cNvSpPr txBox="1"/>
          <p:nvPr/>
        </p:nvSpPr>
        <p:spPr>
          <a:xfrm>
            <a:off x="3071802" y="385765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1</a:t>
            </a:r>
            <a:endParaRPr lang="ru-RU" sz="3600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3714776"/>
            <a:ext cx="561975" cy="857250"/>
          </a:xfrm>
          <a:prstGeom prst="rect">
            <a:avLst/>
          </a:prstGeom>
          <a:noFill/>
        </p:spPr>
      </p:pic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3144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3714776"/>
            <a:ext cx="771525" cy="923925"/>
          </a:xfrm>
          <a:prstGeom prst="rect">
            <a:avLst/>
          </a:prstGeom>
          <a:noFill/>
        </p:spPr>
      </p:pic>
      <p:sp>
        <p:nvSpPr>
          <p:cNvPr id="68" name="Прямоугольник 67"/>
          <p:cNvSpPr/>
          <p:nvPr/>
        </p:nvSpPr>
        <p:spPr>
          <a:xfrm>
            <a:off x="4857752" y="3857652"/>
            <a:ext cx="4138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=</a:t>
            </a:r>
            <a:endParaRPr lang="ru-RU" sz="3600" dirty="0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3714776"/>
            <a:ext cx="209550" cy="857250"/>
          </a:xfrm>
          <a:prstGeom prst="rect">
            <a:avLst/>
          </a:prstGeom>
          <a:noFill/>
        </p:spPr>
      </p:pic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13144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2571736" y="3714776"/>
            <a:ext cx="914400" cy="914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Выгнутая вниз стрелка 73"/>
          <p:cNvSpPr/>
          <p:nvPr/>
        </p:nvSpPr>
        <p:spPr>
          <a:xfrm rot="390357">
            <a:off x="666941" y="4574164"/>
            <a:ext cx="2452267" cy="563558"/>
          </a:xfrm>
          <a:prstGeom prst="curvedUpArrow">
            <a:avLst>
              <a:gd name="adj1" fmla="val 20434"/>
              <a:gd name="adj2" fmla="val 116249"/>
              <a:gd name="adj3" fmla="val 4706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3786214"/>
            <a:ext cx="1714513" cy="844832"/>
          </a:xfrm>
          <a:prstGeom prst="rect">
            <a:avLst/>
          </a:prstGeom>
          <a:noFill/>
        </p:spPr>
      </p:pic>
      <p:sp>
        <p:nvSpPr>
          <p:cNvPr id="78" name="TextBox 77"/>
          <p:cNvSpPr txBox="1"/>
          <p:nvPr/>
        </p:nvSpPr>
        <p:spPr>
          <a:xfrm>
            <a:off x="6786578" y="3929090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=</a:t>
            </a:r>
            <a:endParaRPr lang="ru-RU" sz="3600" dirty="0"/>
          </a:p>
        </p:txBody>
      </p:sp>
      <p:pic>
        <p:nvPicPr>
          <p:cNvPr id="4097" name="Picture 1" descr="D:\Марина\Новый год\Копия (4) Merry-chistmas-psd_2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5140" y="928694"/>
            <a:ext cx="1709742" cy="274867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6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 animBg="1"/>
      <p:bldP spid="16" grpId="0"/>
      <p:bldP spid="23" grpId="0" animBg="1"/>
      <p:bldP spid="24" grpId="0" animBg="1"/>
      <p:bldP spid="26" grpId="0" animBg="1"/>
      <p:bldP spid="38" grpId="0" animBg="1"/>
      <p:bldP spid="39" grpId="0" animBg="1"/>
      <p:bldP spid="40" grpId="0" animBg="1"/>
      <p:bldP spid="41" grpId="0"/>
      <p:bldP spid="43" grpId="0" animBg="1"/>
      <p:bldP spid="82" grpId="0" animBg="1"/>
      <p:bldP spid="86" grpId="0" animBg="1"/>
      <p:bldP spid="95" grpId="0" animBg="1"/>
      <p:bldP spid="96" grpId="0" animBg="1"/>
      <p:bldP spid="97" grpId="0" animBg="1"/>
      <p:bldP spid="99" grpId="0" animBg="1"/>
      <p:bldP spid="100" grpId="0" animBg="1"/>
      <p:bldP spid="101" grpId="0" animBg="1"/>
      <p:bldP spid="102" grpId="0" animBg="1"/>
      <p:bldP spid="108" grpId="0"/>
      <p:bldP spid="109" grpId="0"/>
      <p:bldP spid="55" grpId="0" animBg="1"/>
      <p:bldP spid="56" grpId="0" animBg="1"/>
      <p:bldP spid="60" grpId="1" animBg="1"/>
      <p:bldP spid="61" grpId="0"/>
      <p:bldP spid="62" grpId="0"/>
      <p:bldP spid="62" grpId="1"/>
      <p:bldP spid="68" grpId="0"/>
      <p:bldP spid="73" grpId="0" animBg="1"/>
      <p:bldP spid="74" grpId="0" animBg="1"/>
      <p:bldP spid="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D:\Марина\Новый год\Копия (3) Merry-chistmas-psd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94508" y="3486840"/>
            <a:ext cx="3563508" cy="33711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1000108"/>
            <a:ext cx="431720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Учебник , с.40 у.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N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Выноска с четырьмя стрелками 3">
            <a:hlinkClick r:id="rId5" action="ppaction://hlinksldjump"/>
          </p:cNvPr>
          <p:cNvSpPr/>
          <p:nvPr/>
        </p:nvSpPr>
        <p:spPr>
          <a:xfrm rot="1051567">
            <a:off x="428596" y="5429264"/>
            <a:ext cx="1216152" cy="121615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62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1000108"/>
            <a:ext cx="403860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latin typeface="Ariac" pitchFamily="34" charset="0"/>
              </a:rPr>
              <a:t>Дети по лесу гуляли</a:t>
            </a:r>
          </a:p>
          <a:p>
            <a:r>
              <a:rPr lang="ru-RU" b="1" dirty="0" smtClean="0">
                <a:latin typeface="Ariac" pitchFamily="34" charset="0"/>
              </a:rPr>
              <a:t>За природой наблюдали</a:t>
            </a:r>
          </a:p>
          <a:p>
            <a:r>
              <a:rPr lang="ru-RU" b="1" dirty="0" smtClean="0">
                <a:latin typeface="Ariac" pitchFamily="34" charset="0"/>
              </a:rPr>
              <a:t>Вверх на солнце посмотрели</a:t>
            </a:r>
          </a:p>
          <a:p>
            <a:r>
              <a:rPr lang="ru-RU" b="1" dirty="0" smtClean="0">
                <a:latin typeface="Ariac" pitchFamily="34" charset="0"/>
              </a:rPr>
              <a:t>И их лучики согрели.</a:t>
            </a:r>
          </a:p>
          <a:p>
            <a:r>
              <a:rPr lang="ru-RU" b="1" dirty="0" smtClean="0">
                <a:latin typeface="Ariac" pitchFamily="34" charset="0"/>
              </a:rPr>
              <a:t>Спал бельчонок, вдруг проснулся</a:t>
            </a:r>
          </a:p>
          <a:p>
            <a:r>
              <a:rPr lang="ru-RU" b="1" dirty="0" smtClean="0">
                <a:latin typeface="Ariac" pitchFamily="34" charset="0"/>
              </a:rPr>
              <a:t>Шевельнулся, потянулся</a:t>
            </a:r>
          </a:p>
          <a:p>
            <a:r>
              <a:rPr lang="ru-RU" b="1" dirty="0" smtClean="0">
                <a:latin typeface="Ariac" pitchFamily="34" charset="0"/>
              </a:rPr>
              <a:t>Больше спать не захотел</a:t>
            </a:r>
          </a:p>
          <a:p>
            <a:r>
              <a:rPr lang="ru-RU" b="1" dirty="0" smtClean="0">
                <a:latin typeface="Ariac" pitchFamily="34" charset="0"/>
              </a:rPr>
              <a:t>Всю опушку оглядел.</a:t>
            </a:r>
          </a:p>
          <a:p>
            <a:endParaRPr lang="ru-RU" b="1" dirty="0">
              <a:latin typeface="Ariac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000108"/>
            <a:ext cx="4038600" cy="3971939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latin typeface="Ariac" pitchFamily="34" charset="0"/>
              </a:rPr>
              <a:t>Видим, скачут на опушке</a:t>
            </a:r>
          </a:p>
          <a:p>
            <a:r>
              <a:rPr lang="ru-RU" b="1" dirty="0" smtClean="0">
                <a:latin typeface="Ariac" pitchFamily="34" charset="0"/>
              </a:rPr>
              <a:t>Две весёлые зверюшки,</a:t>
            </a:r>
          </a:p>
          <a:p>
            <a:r>
              <a:rPr lang="ru-RU" b="1" dirty="0" smtClean="0">
                <a:latin typeface="Ariac" pitchFamily="34" charset="0"/>
              </a:rPr>
              <a:t>Прыг-скок, прыг-скок,</a:t>
            </a:r>
          </a:p>
          <a:p>
            <a:r>
              <a:rPr lang="ru-RU" b="1" dirty="0" smtClean="0">
                <a:latin typeface="Ariac" pitchFamily="34" charset="0"/>
              </a:rPr>
              <a:t>Руки в стороны и вбок.</a:t>
            </a:r>
          </a:p>
          <a:p>
            <a:r>
              <a:rPr lang="ru-RU" b="1" dirty="0" smtClean="0">
                <a:latin typeface="Ariac" pitchFamily="34" charset="0"/>
              </a:rPr>
              <a:t>Ножками потопали</a:t>
            </a:r>
            <a:br>
              <a:rPr lang="ru-RU" b="1" dirty="0" smtClean="0">
                <a:latin typeface="Ariac" pitchFamily="34" charset="0"/>
              </a:rPr>
            </a:br>
            <a:r>
              <a:rPr lang="ru-RU" b="1" dirty="0" smtClean="0">
                <a:latin typeface="Ariac" pitchFamily="34" charset="0"/>
              </a:rPr>
              <a:t>Ручками  похлопали,</a:t>
            </a:r>
          </a:p>
          <a:p>
            <a:r>
              <a:rPr lang="ru-RU" b="1" dirty="0" smtClean="0">
                <a:latin typeface="Ariac" pitchFamily="34" charset="0"/>
              </a:rPr>
              <a:t>Вправо, влево наклонились-</a:t>
            </a:r>
          </a:p>
          <a:p>
            <a:r>
              <a:rPr lang="ru-RU" b="1" dirty="0" smtClean="0">
                <a:latin typeface="Ariac" pitchFamily="34" charset="0"/>
              </a:rPr>
              <a:t>И обратно возвратились.</a:t>
            </a:r>
          </a:p>
          <a:p>
            <a:r>
              <a:rPr lang="ru-RU" b="1" dirty="0" smtClean="0">
                <a:latin typeface="Ariac" pitchFamily="34" charset="0"/>
              </a:rPr>
              <a:t>Вот и птички прилетели</a:t>
            </a:r>
          </a:p>
          <a:p>
            <a:r>
              <a:rPr lang="ru-RU" b="1" dirty="0" smtClean="0">
                <a:latin typeface="Ariac" pitchFamily="34" charset="0"/>
              </a:rPr>
              <a:t>И на ветку тихо сели.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0"/>
            <a:ext cx="757242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Физминутка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2770" name="Picture 2" descr="D:\Марина\Новый год\Копия (2) Merry-chistmas-psd_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86322"/>
            <a:ext cx="9048780" cy="207167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tudio">
  <a:themeElements>
    <a:clrScheme name="Studio 5">
      <a:dk1>
        <a:srgbClr val="000000"/>
      </a:dk1>
      <a:lt1>
        <a:srgbClr val="FFFFFF"/>
      </a:lt1>
      <a:dk2>
        <a:srgbClr val="FF0000"/>
      </a:dk2>
      <a:lt2>
        <a:srgbClr val="FFCC00"/>
      </a:lt2>
      <a:accent1>
        <a:srgbClr val="66CCFF"/>
      </a:accent1>
      <a:accent2>
        <a:srgbClr val="009900"/>
      </a:accent2>
      <a:accent3>
        <a:srgbClr val="FFFFFF"/>
      </a:accent3>
      <a:accent4>
        <a:srgbClr val="000000"/>
      </a:accent4>
      <a:accent5>
        <a:srgbClr val="B8E2FF"/>
      </a:accent5>
      <a:accent6>
        <a:srgbClr val="008A00"/>
      </a:accent6>
      <a:hlink>
        <a:srgbClr val="FF3300"/>
      </a:hlink>
      <a:folHlink>
        <a:srgbClr val="6600F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udio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640</TotalTime>
  <Words>133</Words>
  <Application>Microsoft Office PowerPoint</Application>
  <PresentationFormat>Экран (4:3)</PresentationFormat>
  <Paragraphs>68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Бумажная</vt:lpstr>
      <vt:lpstr>Тема Office</vt:lpstr>
      <vt:lpstr>Studio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Дмитрий</dc:creator>
  <cp:lastModifiedBy>FilimonvaMM</cp:lastModifiedBy>
  <cp:revision>73</cp:revision>
  <dcterms:created xsi:type="dcterms:W3CDTF">2009-01-17T13:09:33Z</dcterms:created>
  <dcterms:modified xsi:type="dcterms:W3CDTF">2013-03-26T09:27:45Z</dcterms:modified>
</cp:coreProperties>
</file>