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04280-9F57-429A-892D-0DF3F5892721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43C45-A371-44D7-8E4C-AFA86DE5E3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43C45-A371-44D7-8E4C-AFA86DE5E3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eg"/><Relationship Id="rId5" Type="http://schemas.openxmlformats.org/officeDocument/2006/relationships/hyperlink" Target="http://www.trip-guide.ru/zk.htm" TargetMode="Externa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hyperlink" Target="http://www.myppc.ru/uploads/posts/myppc.ru-1258536023_zhukov_maxi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hyperlink" Target="http://www.bashvest.ru/photos/06.05.2004/124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kazka.ucoz.ru/_bl/2/76215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://img11.nnm.ru/0/5/3/d/2/90bfa8060ce267291dc54fc8071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6.jpeg"/><Relationship Id="rId2" Type="http://schemas.openxmlformats.org/officeDocument/2006/relationships/hyperlink" Target="http://img.rian.ru/images/12311/53/123115338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jpeg"/><Relationship Id="rId5" Type="http://schemas.openxmlformats.org/officeDocument/2006/relationships/hyperlink" Target="http://www.chessbase.com/news/2005/karpov01.jpg" TargetMode="Externa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c.komi.com/03/10/img/045.jpg" TargetMode="External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53.radikal.ru/i141/0904/3b/3c0edec529c1.jpg" TargetMode="External"/><Relationship Id="rId7" Type="http://schemas.openxmlformats.org/officeDocument/2006/relationships/image" Target="../media/image61.jpeg"/><Relationship Id="rId2" Type="http://schemas.openxmlformats.org/officeDocument/2006/relationships/hyperlink" Target="http://images.yandex.ru/yandsearch?text=%D1%84%D0%BE%D1%82%D0%BE%20%D0%BF%D1%83%D1%82%D0%B8%D0%BD%D0%B0&amp;img_url=newsfromweb.ru/images/news10/1ficial_portrait.jpg&amp;pos=6&amp;rpt=simage&amp;lr=39&amp;noreask=1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mages.yandex.ru/yandsearch?text=%D0%B3%D0%B5%D1%80%D0%B1+%D1%84%D0%BB%D0%B0%D0%B3+%D1%80%D0%BE%D1%81%D1%81%D0%B8%D0%B8&amp;rpt=image&amp;img_url=img11.nnm.ru/8/b/d/7/8/8e145d81943e9c3fbbc5083f85b.jpg" TargetMode="External"/><Relationship Id="rId5" Type="http://schemas.openxmlformats.org/officeDocument/2006/relationships/hyperlink" Target="http://img11.nnm.ru/8/b/d/7/8/8e145d81943e9c3fbbc5083f85b.jpg" TargetMode="External"/><Relationship Id="rId4" Type="http://schemas.openxmlformats.org/officeDocument/2006/relationships/hyperlink" Target="http://img-fotki.yandex.ru/get/6/alekhandromendosa.3/0_5dcb_b497bbfd_X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00504"/>
            <a:ext cx="8183880" cy="785818"/>
          </a:xfr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«Россия – наша Родина»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8" descr="Кремль 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785794"/>
            <a:ext cx="278608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4929198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МБОУ СОШ №3 г. Донецка</a:t>
            </a:r>
          </a:p>
          <a:p>
            <a:pPr algn="r"/>
            <a:r>
              <a:rPr lang="ru-RU" dirty="0" smtClean="0"/>
              <a:t>Терещенко Н.В.</a:t>
            </a:r>
            <a:endParaRPr lang="ru-RU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642918"/>
            <a:ext cx="2857520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1357298"/>
            <a:ext cx="5143536" cy="507209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Это место где ты родился и вырос, где прошло твое детство. Но если мы откроем словарь, то прочитаем…</a:t>
            </a:r>
            <a:b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Родина- это место, страна, где человек родился; где впервые сложился, возник этнос, т.е. его обычаи, традиции, культура, менталитет.</a:t>
            </a:r>
            <a:b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Родина - это  Отечество, родная страна. </a:t>
            </a:r>
            <a:b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n w="11430"/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Место рождения, происхождения </a:t>
            </a:r>
            <a:r>
              <a:rPr lang="ru-RU" sz="2400" b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969822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Родина?</a:t>
            </a:r>
            <a:endParaRPr lang="ru-RU" sz="3200" dirty="0"/>
          </a:p>
        </p:txBody>
      </p:sp>
      <p:pic>
        <p:nvPicPr>
          <p:cNvPr id="5" name="Picture 2" descr="C:\Documents and Settings\Кирилл\Рабочий стол\Рабочий стол\МАМА\родина\flower_008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52883">
            <a:off x="5882738" y="650610"/>
            <a:ext cx="2428892" cy="16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Кирилл\Рабочий стол\Рабочий стол\МАМА\природа, фото\0_ba00_b79855e8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26662">
            <a:off x="6072198" y="3571876"/>
            <a:ext cx="242889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Пословицы о Родине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Человек без Родины– </a:t>
            </a:r>
          </a:p>
          <a:p>
            <a:pPr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соловей без песни</a:t>
            </a:r>
          </a:p>
          <a:p>
            <a:pPr>
              <a:buNone/>
              <a:defRPr/>
            </a:pPr>
            <a:endParaRPr lang="ru-RU" sz="2400" b="1" spc="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Родная сторона  - мать,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чужая  - мачеха.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spc="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 на свете   ничего краше,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чем Родина наша.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spc="5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кто родится, там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пригодится</a:t>
            </a:r>
            <a:r>
              <a:rPr lang="ru-RU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Кирилл\Рабочий стол\Рабочий стол\МАМА\родина\mh09so13eq8q3rli8lkdv6x7lttsmi1y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415139">
            <a:off x="6653211" y="4341464"/>
            <a:ext cx="1898155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Documents and Settings\Кирилл\Рабочий стол\Рабочий стол\МАМА\родина\0_26c26_28e3c599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48677">
            <a:off x="6298181" y="2477207"/>
            <a:ext cx="2214578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library3\Рабочий стол\проект\И.А\Minin-i-Pozharskij-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1400549">
            <a:off x="6475162" y="634304"/>
            <a:ext cx="221457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Documents and Settings\Home\Рабочий стол\Касакова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92387">
            <a:off x="6303493" y="516010"/>
            <a:ext cx="2064726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 descr="C:\Documents and Settings\Home\Рабочий стол\Касаков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500306"/>
            <a:ext cx="2428892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C:\Documents and Settings\All Users\Документы\Новая папка (2)\Новая папка\Мамины документы\Домбай 2009\IMG_476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4357694"/>
            <a:ext cx="3571875" cy="2001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Documents and Settings\All Users\Документы\Новая папка (2)\Новая папка\Домбай 2009\100MSDCF\DSC0009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21222">
            <a:off x="632254" y="4303545"/>
            <a:ext cx="2452301" cy="2075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642910" y="714356"/>
            <a:ext cx="6215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Моя Родина – это бескрайние леса, поля, степи,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Это светлое небо над головой.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2428868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Лучше этого места не найти на планете,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Это рай, это дом, это край мой родной.</a:t>
            </a:r>
            <a:endParaRPr lang="ru-RU" sz="2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Россия – большая семья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Еврей и тувинец, бурят и удмурт,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Русский, татарин, башкир и якут-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Разных народов большая семья,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этим гордиться должны мы,  друзья.</a:t>
            </a:r>
          </a:p>
          <a:p>
            <a:pPr>
              <a:buFont typeface="Wingdings" pitchFamily="2" charset="2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Россией зовется общий наш дом,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Пусть будет уютно каждому в нём.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Любые трудности мы осилим, 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только в единстве сила России.</a:t>
            </a:r>
          </a:p>
          <a:p>
            <a:endParaRPr lang="ru-RU" dirty="0"/>
          </a:p>
        </p:txBody>
      </p:sp>
      <p:pic>
        <p:nvPicPr>
          <p:cNvPr id="9" name="Picture 8" descr="C:\Documents and Settings\learning\Рабочий стол\Одежда\gallery_76_7668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8" y="4714884"/>
            <a:ext cx="214314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 descr="На «Саянском кольце» можно услышать традиционную музыку народов России (фото Полина Устюжанина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43636" y="2000240"/>
            <a:ext cx="2428892" cy="2087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 descr="C:\Documents and Settings\learning\Рабочий стол\Одежда\6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786322"/>
            <a:ext cx="2143140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8" descr="фото | Олег Иванов | Оленевод Бельдыев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571480"/>
            <a:ext cx="2071702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5" descr="C:\Documents and Settings\learning\Рабочий стол\Одежда\304_35[1]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06" y="4643446"/>
            <a:ext cx="2143140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502920" y="4985590"/>
            <a:ext cx="5926468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Культурные традиции народов России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Picture 9" descr="C:\Documents and Settings\learning\Рабочий стол\Одежда\publication_2546_5425[1]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378671">
            <a:off x="6074423" y="818966"/>
            <a:ext cx="2476500" cy="2344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Documents and Settings\learning\Рабочий стол\Одежда\0_69a4_2f103836_XL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57224" y="928670"/>
            <a:ext cx="2193925" cy="1646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6" descr="C:\Documents and Settings\learning\Рабочий стол\Одежда\ce470e8b2221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8921">
            <a:off x="3199028" y="764188"/>
            <a:ext cx="2568523" cy="1805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7" descr="C:\Documents and Settings\learning\Рабочий стол\Одежда\imgB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214686"/>
            <a:ext cx="2174878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C:\Documents and Settings\Кирилл\Рабочий стол\Рабочий стол\МАМА\родина\0_1df95_71e91dc3_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747547">
            <a:off x="1333425" y="2542276"/>
            <a:ext cx="2317807" cy="1840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8129614" cy="589904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solidFill>
                  <a:srgbClr val="000066"/>
                </a:solidFill>
                <a:latin typeface="Monotype Corsiva" pitchFamily="66" charset="0"/>
              </a:rPr>
              <a:t>Словарик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Родина</a:t>
            </a:r>
            <a:r>
              <a:rPr lang="ru-RU" b="1" dirty="0" smtClean="0">
                <a:latin typeface="Monotype Corsiva" pitchFamily="66" charset="0"/>
              </a:rPr>
              <a:t> – род, народ, родные, родители, рождение, родился,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Россия</a:t>
            </a:r>
            <a:r>
              <a:rPr lang="ru-RU" b="1" dirty="0" smtClean="0">
                <a:latin typeface="Monotype Corsiva" pitchFamily="66" charset="0"/>
              </a:rPr>
              <a:t> – могущественное государство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Президент </a:t>
            </a:r>
            <a:r>
              <a:rPr lang="ru-RU" b="1" dirty="0" smtClean="0">
                <a:latin typeface="Monotype Corsiva" pitchFamily="66" charset="0"/>
              </a:rPr>
              <a:t>- </a:t>
            </a:r>
            <a:r>
              <a:rPr kumimoji="1" lang="ru-RU" b="1" dirty="0" smtClean="0">
                <a:latin typeface="Monotype Corsiva" pitchFamily="66" charset="0"/>
              </a:rPr>
              <a:t>выборный глава государства</a:t>
            </a:r>
            <a:endParaRPr lang="ru-RU" b="1" dirty="0" smtClean="0">
              <a:latin typeface="Monotype Corsiva" pitchFamily="66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kumimoji="1" lang="ru-RU" b="1" u="sng" dirty="0" smtClean="0">
                <a:latin typeface="Monotype Corsiva" pitchFamily="66" charset="0"/>
              </a:rPr>
              <a:t>Отечество - </a:t>
            </a:r>
            <a:r>
              <a:rPr kumimoji="1" lang="ru-RU" b="1" dirty="0" smtClean="0">
                <a:latin typeface="Monotype Corsiva" pitchFamily="66" charset="0"/>
              </a:rPr>
              <a:t>обозначает страна предков (отцов)</a:t>
            </a:r>
            <a:r>
              <a:rPr kumimoji="1" lang="ru-RU" b="1" dirty="0" smtClean="0"/>
              <a:t> </a:t>
            </a:r>
            <a:endParaRPr lang="ru-RU" b="1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err="1" smtClean="0">
                <a:latin typeface="Monotype Corsiva" pitchFamily="66" charset="0"/>
              </a:rPr>
              <a:t>Ассоциограмма</a:t>
            </a:r>
            <a:r>
              <a:rPr lang="ru-RU" b="1" u="sng" dirty="0" smtClean="0">
                <a:latin typeface="Monotype Corsiva" pitchFamily="66" charset="0"/>
              </a:rPr>
              <a:t> </a:t>
            </a:r>
            <a:r>
              <a:rPr lang="ru-RU" b="1" dirty="0" smtClean="0">
                <a:latin typeface="Monotype Corsiva" pitchFamily="66" charset="0"/>
              </a:rPr>
              <a:t>(ассоциация) – схема, в основе которой лежат ассоциации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Патриот</a:t>
            </a:r>
            <a:r>
              <a:rPr lang="ru-RU" b="1" dirty="0" smtClean="0">
                <a:latin typeface="Monotype Corsiva" pitchFamily="66" charset="0"/>
              </a:rPr>
              <a:t>- человек, преданный своему народу, Отечеству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Любовь – </a:t>
            </a:r>
            <a:r>
              <a:rPr lang="ru-RU" b="1" dirty="0" smtClean="0">
                <a:latin typeface="Monotype Corsiva" pitchFamily="66" charset="0"/>
              </a:rPr>
              <a:t>великое чувство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Гордость – </a:t>
            </a:r>
            <a:r>
              <a:rPr lang="ru-RU" b="1" dirty="0" smtClean="0">
                <a:latin typeface="Monotype Corsiva" pitchFamily="66" charset="0"/>
              </a:rPr>
              <a:t>сильное чувство, которое испытывает патриот по отношению к своей Родине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latin typeface="Monotype Corsiva" pitchFamily="66" charset="0"/>
              </a:rPr>
              <a:t>Культурные традиции</a:t>
            </a:r>
            <a:r>
              <a:rPr lang="ru-RU" b="1" dirty="0" smtClean="0">
                <a:latin typeface="Monotype Corsiva" pitchFamily="66" charset="0"/>
              </a:rPr>
              <a:t> – это богатство нашей многонациональной страны</a:t>
            </a:r>
            <a:endParaRPr lang="ru-RU" dirty="0"/>
          </a:p>
        </p:txBody>
      </p:sp>
      <p:sp>
        <p:nvSpPr>
          <p:cNvPr id="28" name="Содержимое 2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16988-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85860"/>
            <a:ext cx="2357436" cy="3429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" name="WordArt 4"/>
          <p:cNvSpPr>
            <a:spLocks noChangeArrowheads="1" noChangeShapeType="1" noTextEdit="1"/>
          </p:cNvSpPr>
          <p:nvPr/>
        </p:nvSpPr>
        <p:spPr bwMode="auto">
          <a:xfrm>
            <a:off x="827088" y="476250"/>
            <a:ext cx="74898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 cap="sq">
                <a:noFill/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99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9" name="Picture 8" descr="i?id=20621596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285860"/>
            <a:ext cx="2428892" cy="34782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Picture 10" descr="Картинка 3 из 4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1142984"/>
            <a:ext cx="2285999" cy="35988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642910" y="4929199"/>
            <a:ext cx="22860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Суворов Александр Васильевич</a:t>
            </a: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3357563" y="5000636"/>
            <a:ext cx="2500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Жуков Георгий Константинович</a:t>
            </a:r>
          </a:p>
        </p:txBody>
      </p:sp>
      <p:sp>
        <p:nvSpPr>
          <p:cNvPr id="23" name="TextBox 14"/>
          <p:cNvSpPr txBox="1">
            <a:spLocks noChangeArrowheads="1"/>
          </p:cNvSpPr>
          <p:nvPr/>
        </p:nvSpPr>
        <p:spPr bwMode="auto">
          <a:xfrm>
            <a:off x="6143625" y="5072063"/>
            <a:ext cx="2786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Кутузов Михаил Илларионович</a:t>
            </a:r>
          </a:p>
        </p:txBody>
      </p:sp>
      <p:sp>
        <p:nvSpPr>
          <p:cNvPr id="24" name="Rectangle 12"/>
          <p:cNvSpPr txBox="1">
            <a:spLocks noChangeArrowheads="1"/>
          </p:cNvSpPr>
          <p:nvPr/>
        </p:nvSpPr>
        <p:spPr>
          <a:xfrm>
            <a:off x="1476375" y="428604"/>
            <a:ext cx="6753225" cy="408009"/>
          </a:xfrm>
          <a:prstGeom prst="rect">
            <a:avLst/>
          </a:prstGeom>
        </p:spPr>
        <p:txBody>
          <a:bodyPr vert="horz" anchor="b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Патриоты России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502920" y="3571876"/>
            <a:ext cx="2568882" cy="16430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_67ce_ff6857dc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75" y="1142984"/>
            <a:ext cx="2403475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4" descr="12605307811797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75" y="928670"/>
            <a:ext cx="2071715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143625" y="4286257"/>
            <a:ext cx="2714625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Дмитрий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Александрович Хворостовский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00438" y="4857760"/>
            <a:ext cx="271462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Александра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Николаевна </a:t>
            </a:r>
            <a:r>
              <a:rPr lang="ru-RU" sz="2400" b="1" dirty="0" err="1">
                <a:solidFill>
                  <a:schemeClr val="tx2"/>
                </a:solidFill>
                <a:latin typeface="Monotype Corsiva" pitchFamily="66" charset="0"/>
              </a:rPr>
              <a:t>Пахмутова</a:t>
            </a:r>
            <a:endParaRPr lang="ru-RU" sz="24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928662" y="4214818"/>
            <a:ext cx="2143140" cy="12003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Пётр 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Ильич Чайковский</a:t>
            </a:r>
          </a:p>
        </p:txBody>
      </p:sp>
      <p:pic>
        <p:nvPicPr>
          <p:cNvPr id="7" name="Picture 1" descr="Картинка 35 из 290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928670"/>
            <a:ext cx="2143140" cy="30083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500430" y="4985590"/>
            <a:ext cx="2500330" cy="10515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stafe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43636" y="1357298"/>
            <a:ext cx="2286015" cy="35004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4" descr="Картинка 1 из 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69" y="1000108"/>
            <a:ext cx="2071702" cy="33575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357563" y="5214938"/>
            <a:ext cx="3143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kern="0" dirty="0">
              <a:solidFill>
                <a:schemeClr val="tx2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71875" y="5072063"/>
            <a:ext cx="228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1" kern="0" dirty="0">
                <a:solidFill>
                  <a:schemeClr val="tx2"/>
                </a:solidFill>
                <a:latin typeface="Monotype Corsiva" pitchFamily="66" charset="0"/>
                <a:ea typeface="+mj-ea"/>
                <a:cs typeface="+mj-cs"/>
              </a:rPr>
              <a:t>Самуил Яковлевич Маршак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500813" y="5000625"/>
            <a:ext cx="228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1" kern="0" dirty="0">
                <a:solidFill>
                  <a:schemeClr val="tx2"/>
                </a:solidFill>
                <a:latin typeface="Monotype Corsiva" pitchFamily="66" charset="0"/>
                <a:ea typeface="+mj-ea"/>
                <a:cs typeface="+mj-cs"/>
              </a:rPr>
              <a:t>Виктор Петрович Астафьев</a:t>
            </a:r>
          </a:p>
        </p:txBody>
      </p:sp>
      <p:pic>
        <p:nvPicPr>
          <p:cNvPr id="7" name="Picture 3" descr="18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48" y="1500174"/>
            <a:ext cx="2428875" cy="33575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 rot="10800000" flipV="1">
            <a:off x="714346" y="5184547"/>
            <a:ext cx="2659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Monotype Corsiva" pitchFamily="66" charset="0"/>
              </a:rPr>
              <a:t>Агния Львовна</a:t>
            </a:r>
            <a:br>
              <a:rPr lang="ru-RU" sz="24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400" b="1" dirty="0" err="1" smtClean="0">
                <a:solidFill>
                  <a:schemeClr val="tx2"/>
                </a:solidFill>
                <a:latin typeface="Monotype Corsiva" pitchFamily="66" charset="0"/>
              </a:rPr>
              <a:t>Барто</a:t>
            </a:r>
            <a:endParaRPr lang="ru-RU" sz="24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571868" y="4985590"/>
            <a:ext cx="2357454" cy="14438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29264"/>
            <a:ext cx="8183880" cy="6057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Василий Иванович Суриков «Взятие снежного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городка»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7" descr="C:\Users\Егор\Desktop\surikov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857232"/>
            <a:ext cx="3930650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1" descr="1209213057_avtoportre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785794"/>
            <a:ext cx="2700716" cy="3489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429132"/>
            <a:ext cx="6072230" cy="16080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00"/>
                </a:solidFill>
                <a:latin typeface="Arial" charset="0"/>
              </a:rPr>
              <a:t>«Россия – какое красивое слово, </a:t>
            </a:r>
            <a:br>
              <a:rPr lang="ru-RU" sz="2400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Arial" charset="0"/>
              </a:rPr>
              <a:t>и роса, и сила, и синее что-то…» </a:t>
            </a:r>
            <a:br>
              <a:rPr lang="ru-RU" sz="2400" dirty="0" smtClean="0">
                <a:solidFill>
                  <a:srgbClr val="000000"/>
                </a:solidFill>
                <a:latin typeface="Arial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Arial" charset="0"/>
              </a:rPr>
              <a:t>Сергей Есенин</a:t>
            </a:r>
            <a:br>
              <a:rPr lang="ru-RU" sz="2400" dirty="0" smtClean="0">
                <a:solidFill>
                  <a:srgbClr val="000000"/>
                </a:solidFill>
                <a:latin typeface="Arial" charset="0"/>
              </a:rPr>
            </a:br>
            <a:endParaRPr lang="ru-RU" sz="2400" dirty="0"/>
          </a:p>
        </p:txBody>
      </p:sp>
      <p:pic>
        <p:nvPicPr>
          <p:cNvPr id="3" name="Picture 11" descr="Resize of Карта Росс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571480"/>
            <a:ext cx="6929486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Monotype Corsiva" pitchFamily="66" charset="0"/>
              </a:rPr>
              <a:t>Юрий </a:t>
            </a:r>
            <a:br>
              <a:rPr lang="ru-RU" sz="2700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700" dirty="0" smtClean="0">
                <a:solidFill>
                  <a:schemeClr val="tx2"/>
                </a:solidFill>
                <a:latin typeface="Monotype Corsiva" pitchFamily="66" charset="0"/>
              </a:rPr>
              <a:t>Алексеевич Гагарин</a:t>
            </a:r>
            <a:br>
              <a:rPr lang="ru-RU" sz="2700" dirty="0" smtClean="0">
                <a:solidFill>
                  <a:schemeClr val="tx2"/>
                </a:solidFill>
                <a:latin typeface="Monotype Corsiva" pitchFamily="66" charset="0"/>
              </a:rPr>
            </a:br>
            <a:endParaRPr lang="ru-RU" sz="27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1" descr="Картинка 5 из 13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642918"/>
            <a:ext cx="2214578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3" descr="i?id=87058394-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00174"/>
            <a:ext cx="2066925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571875" y="4857750"/>
            <a:ext cx="214313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Алексей Архипович  Леонов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6215074" y="4857750"/>
            <a:ext cx="214314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Monotype Corsiva" pitchFamily="66" charset="0"/>
              </a:rPr>
              <a:t>Валентина Владимировна Терешкова</a:t>
            </a:r>
          </a:p>
        </p:txBody>
      </p:sp>
      <p:pic>
        <p:nvPicPr>
          <p:cNvPr id="15" name="Picture 2" descr="i?id=49560045-0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428736"/>
            <a:ext cx="2251476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1997378" cy="10515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Анатолий Евгеньевич Карпов</a:t>
            </a:r>
            <a:b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3" descr="Картинка 10 из 8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785794"/>
            <a:ext cx="207170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4" descr="i?id=45630332-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357562"/>
            <a:ext cx="2071702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215074" y="4429132"/>
            <a:ext cx="2428892" cy="83099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Ирина Роднина и Александр Зайцев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357555" y="2759075"/>
            <a:ext cx="250033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Евгений Устюгов</a:t>
            </a:r>
          </a:p>
        </p:txBody>
      </p:sp>
      <p:pic>
        <p:nvPicPr>
          <p:cNvPr id="11" name="Picture 1" descr="Картинка 2 из 43">
            <a:hlinkClick r:id="rId5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49" y="642918"/>
            <a:ext cx="2000264" cy="32035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Прямоугольник 12"/>
          <p:cNvSpPr/>
          <p:nvPr/>
        </p:nvSpPr>
        <p:spPr>
          <a:xfrm>
            <a:off x="3929058" y="192880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3071802" y="5870034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Евгений </a:t>
            </a:r>
            <a:r>
              <a:rPr lang="ru-RU" sz="2400" b="1" dirty="0" err="1" smtClean="0">
                <a:latin typeface="Monotype Corsiva" pitchFamily="66" charset="0"/>
              </a:rPr>
              <a:t>Плющенко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4000496" y="3571876"/>
            <a:ext cx="1859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Monotype Corsiva" pitchFamily="66" charset="0"/>
            </a:endParaRPr>
          </a:p>
        </p:txBody>
      </p:sp>
      <p:pic>
        <p:nvPicPr>
          <p:cNvPr id="16" name="Picture 6" descr="ue_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500042"/>
            <a:ext cx="2286016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465238" cy="79216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Михаил Фёдорович </a:t>
            </a:r>
            <a:r>
              <a:rPr lang="ru-RU" sz="2800" dirty="0" err="1" smtClean="0">
                <a:latin typeface="Monotype Corsiva" pitchFamily="66" charset="0"/>
              </a:rPr>
              <a:t>Решетнёв</a:t>
            </a:r>
            <a:r>
              <a:rPr lang="ru-RU" sz="2800" dirty="0" smtClean="0">
                <a:latin typeface="Monotype Corsiva" pitchFamily="66" charset="0"/>
              </a:rPr>
              <a:t> – основатель космической фирмы</a:t>
            </a:r>
          </a:p>
          <a:p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5" descr="Стр из МФР_0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49201" y="1447800"/>
            <a:ext cx="2648273" cy="3489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4" descr="IMG_8014_300х18х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56364" y="1447800"/>
            <a:ext cx="2323848" cy="3489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3929090" cy="8001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Сергей Павлович </a:t>
            </a:r>
          </a:p>
          <a:p>
            <a:pPr algn="ctr"/>
            <a:r>
              <a:rPr lang="ru-RU" dirty="0" smtClean="0">
                <a:latin typeface="Monotype Corsiva" pitchFamily="66" charset="0"/>
              </a:rPr>
              <a:t>Королев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Игорь Васильевич Курчатов</a:t>
            </a:r>
          </a:p>
          <a:p>
            <a:endParaRPr lang="ru-RU" dirty="0"/>
          </a:p>
        </p:txBody>
      </p:sp>
      <p:pic>
        <p:nvPicPr>
          <p:cNvPr id="7" name="Picture 2" descr="i?id=121449890-0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5606" y="1447800"/>
            <a:ext cx="2605363" cy="3489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3" descr="Картинка 7 из 536">
            <a:hlinkClick r:id="rId3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1285860"/>
            <a:ext cx="2531937" cy="3489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3931920" cy="1443062"/>
          </a:xfrm>
        </p:spPr>
        <p:txBody>
          <a:bodyPr>
            <a:normAutofit/>
          </a:bodyPr>
          <a:lstStyle/>
          <a:p>
            <a:r>
              <a:rPr lang="ru-RU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CC33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Домашнее задание : </a:t>
            </a:r>
          </a:p>
          <a:p>
            <a:r>
              <a:rPr kumimoji="1" lang="ru-RU" u="sng" dirty="0" smtClean="0">
                <a:solidFill>
                  <a:srgbClr val="CC3300"/>
                </a:solidFill>
                <a:latin typeface="Monotype Corsiva" pitchFamily="66" charset="0"/>
              </a:rPr>
              <a:t>Проведи интервью с родителями по вопросам</a:t>
            </a:r>
            <a:r>
              <a:rPr kumimoji="1" lang="ru-RU" dirty="0" smtClean="0">
                <a:solidFill>
                  <a:srgbClr val="CC3300"/>
                </a:solidFill>
                <a:latin typeface="Monotype Corsiva" pitchFamily="66" charset="0"/>
              </a:rPr>
              <a:t>:</a:t>
            </a:r>
          </a:p>
          <a:p>
            <a:endParaRPr lang="ru-RU" kern="10" dirty="0" smtClean="0">
              <a:ln w="9525" cap="sq">
                <a:noFill/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9900"/>
                  </a:gs>
                  <a:gs pos="100000">
                    <a:srgbClr val="CC33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4607718" cy="491015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•"/>
            </a:pPr>
            <a:r>
              <a:rPr kumimoji="1" lang="ru-RU" sz="2100" b="1" dirty="0" smtClean="0">
                <a:latin typeface="Arial" pitchFamily="34" charset="0"/>
                <a:cs typeface="Arial" pitchFamily="34" charset="0"/>
              </a:rPr>
              <a:t>Каких героев России они знают, в чем их заслуги перед Отечеством?</a:t>
            </a:r>
          </a:p>
          <a:p>
            <a:pPr marL="342900" indent="-342900">
              <a:buFontTx/>
              <a:buChar char="•"/>
            </a:pPr>
            <a:endParaRPr kumimoji="1" lang="ru-RU" sz="21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•"/>
            </a:pPr>
            <a:r>
              <a:rPr kumimoji="1" lang="ru-RU" sz="2100" b="1" dirty="0" smtClean="0">
                <a:latin typeface="Arial" pitchFamily="34" charset="0"/>
                <a:cs typeface="Arial" pitchFamily="34" charset="0"/>
              </a:rPr>
              <a:t>Каких русских писателей, художников, композиторов они знают, чем они знамениты?</a:t>
            </a:r>
          </a:p>
          <a:p>
            <a:pPr marL="342900" indent="-342900">
              <a:buFontTx/>
              <a:buChar char="•"/>
            </a:pPr>
            <a:endParaRPr kumimoji="1" lang="ru-RU" sz="21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•"/>
            </a:pPr>
            <a:r>
              <a:rPr kumimoji="1" lang="ru-RU" sz="2100" b="1" dirty="0" smtClean="0">
                <a:latin typeface="Arial" pitchFamily="34" charset="0"/>
                <a:cs typeface="Arial" pitchFamily="34" charset="0"/>
              </a:rPr>
              <a:t>Какие книги о нашей Родине они посоветовали бы тебе прочитать?</a:t>
            </a:r>
          </a:p>
          <a:p>
            <a:pPr marL="342900" indent="-342900">
              <a:buFontTx/>
              <a:buChar char="•"/>
            </a:pPr>
            <a:endParaRPr kumimoji="1" lang="ru-RU" sz="21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•"/>
            </a:pPr>
            <a:r>
              <a:rPr kumimoji="1" lang="ru-RU" sz="2100" b="1" dirty="0" smtClean="0">
                <a:latin typeface="Arial" pitchFamily="34" charset="0"/>
                <a:cs typeface="Arial" pitchFamily="34" charset="0"/>
              </a:rPr>
              <a:t>Есть ли среди ваших родственников те, кто много сделал для Родины? Кто это, в чем их заслуги?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5286379" y="1447800"/>
            <a:ext cx="3297709" cy="3489960"/>
          </a:xfrm>
        </p:spPr>
        <p:txBody>
          <a:bodyPr/>
          <a:lstStyle/>
          <a:p>
            <a:pPr marL="342900" indent="-342900" algn="just">
              <a:buNone/>
            </a:pPr>
            <a:r>
              <a:rPr kumimoji="1" lang="ru-RU" b="1" dirty="0" smtClean="0">
                <a:solidFill>
                  <a:srgbClr val="CC3300"/>
                </a:solidFill>
                <a:latin typeface="Monotype Corsiva" pitchFamily="66" charset="0"/>
              </a:rPr>
              <a:t> </a:t>
            </a:r>
            <a:r>
              <a:rPr kumimoji="1" lang="ru-RU" b="1" u="sng" dirty="0" smtClean="0">
                <a:solidFill>
                  <a:srgbClr val="CC3300"/>
                </a:solidFill>
                <a:latin typeface="Monotype Corsiva" pitchFamily="66" charset="0"/>
              </a:rPr>
              <a:t>Найди материал об известном человеке (</a:t>
            </a:r>
            <a:r>
              <a:rPr kumimoji="1" lang="ru-RU" b="1" dirty="0" smtClean="0">
                <a:solidFill>
                  <a:srgbClr val="CC3300"/>
                </a:solidFill>
                <a:latin typeface="Monotype Corsiva" pitchFamily="66" charset="0"/>
              </a:rPr>
              <a:t>по выбору). </a:t>
            </a:r>
          </a:p>
          <a:p>
            <a:pPr marL="342900" indent="-342900" algn="just">
              <a:buNone/>
            </a:pPr>
            <a:r>
              <a:rPr kumimoji="1" lang="ru-RU" b="1" dirty="0" smtClean="0">
                <a:solidFill>
                  <a:srgbClr val="CC3300"/>
                </a:solidFill>
                <a:latin typeface="Monotype Corsiva" pitchFamily="66" charset="0"/>
              </a:rPr>
              <a:t>Подготовь рассказ о нем. Объясни, почему ты выбрал именно этого человека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4861520"/>
          </a:xfrm>
        </p:spPr>
        <p:txBody>
          <a:bodyPr>
            <a:normAutofit fontScale="92500" lnSpcReduction="20000"/>
          </a:bodyPr>
          <a:lstStyle/>
          <a:p>
            <a:r>
              <a:rPr lang="en-US" sz="1200" dirty="0" smtClean="0">
                <a:hlinkClick r:id="rId2"/>
              </a:rPr>
              <a:t>http://images.yandex.ru/yandsearch?text=%D1%84%D0%BE%D1%82%D0%BE%20%D0%BF%D1%83%D1%82%D0%B8%D0%BD%D0%B0&amp;img_url=newsfromweb.ru%2Fimages%2Fnews10%2F1ficial_portrait.jpg&amp;pos=6&amp;rpt=simage&amp;lr=39&amp;noreask=1</a:t>
            </a:r>
            <a:endParaRPr lang="ru-RU" sz="1200" dirty="0" smtClean="0"/>
          </a:p>
          <a:p>
            <a:r>
              <a:rPr lang="en-US" sz="1200" dirty="0" smtClean="0">
                <a:hlinkClick r:id="rId3"/>
              </a:rPr>
              <a:t>http://s53.radikal.ru/i141/0904/3b/3c0edec529c1.jpg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4"/>
              </a:rPr>
              <a:t>http://img-fotki.yandex.ru/get/6/alekhandromendosa.3/0_5dcb_b497bbfd_XL</a:t>
            </a:r>
            <a:endParaRPr lang="ru-RU" sz="1200" dirty="0" smtClean="0"/>
          </a:p>
          <a:p>
            <a:r>
              <a:rPr lang="en-US" sz="1200" dirty="0" smtClean="0">
                <a:hlinkClick r:id="rId5"/>
              </a:rPr>
              <a:t>http://img11.nnm.ru/8/b/d/7/8/8e145d81943e9c3fbbc5083f85b.jpg</a:t>
            </a:r>
            <a:endParaRPr lang="ru-RU" sz="1200" dirty="0" smtClean="0"/>
          </a:p>
          <a:p>
            <a:r>
              <a:rPr lang="en-US" sz="1200" dirty="0" smtClean="0">
                <a:hlinkClick r:id="rId6"/>
              </a:rPr>
              <a:t>http://images.yandex.ru/yandsearch?text=%D0%B3%D0%B5%D1%80%D0%B1+%D1%84%D0%BB%D0%B0%D0%B3+%D1%80%D0%BE%D1%81%D1%81%D0%B8%D0%B8&amp;rpt=image&amp;img_url=img11.nnm.ru%2F8%2Fb%2Fd%2F7%2F8%2F8e145d81943e9c3fbbc5083f85b.jpg</a:t>
            </a:r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/>
              <a:t>http://images.yandex.ru/yandsearch?text=%D0%BD%D0%B0%D1%80%D0%BE%D0%B4%D0%BD%D1%8B%D0%B5+%D0%BA%D0%BE%D1%81%D1%82%D1%8E%D0%BC%D1%8B+%D1%80%D0%BE%D1%81%D1%81%D0%B8%D0%B8&amp;rpt=image&amp;img_url=img11.nnm.ru%2F8%2Fb%2Fd%2F7%2F8%2F8e145d81943e9c3fbbc5083f85b.jpg</a:t>
            </a:r>
            <a:endParaRPr lang="ru-RU" sz="1200" dirty="0" smtClean="0"/>
          </a:p>
          <a:p>
            <a:endParaRPr lang="ru-RU" sz="1000" dirty="0" smtClean="0"/>
          </a:p>
          <a:p>
            <a:endParaRPr lang="ru-RU" sz="1000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Documents and Settings\library3\Рабочий стол\проект\И.А\Minin-i-Pozharskij-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6314" y="642918"/>
            <a:ext cx="378621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761372" y="500042"/>
            <a:ext cx="4525007" cy="2857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cap="all" dirty="0" smtClean="0">
                <a:effectLst>
                  <a:reflection blurRad="12700" stA="48000" endA="300" endPos="55000" dir="5400000" sy="-90000" algn="bl" rotWithShape="0"/>
                </a:effectLst>
              </a:rPr>
              <a:t>Вы узнаете:</a:t>
            </a:r>
          </a:p>
          <a:p>
            <a:pPr>
              <a:buNone/>
            </a:pPr>
            <a:endParaRPr lang="ru-RU" cap="all" dirty="0" smtClean="0">
              <a:effectLst>
                <a:reflection blurRad="12700" stA="48000" endA="300" endPos="55000" dir="5400000" sy="-90000" algn="bl" rotWithShape="0"/>
              </a:effectLst>
            </a:endParaRPr>
          </a:p>
          <a:p>
            <a:r>
              <a:rPr lang="ru-RU" dirty="0" smtClean="0"/>
              <a:t>Что такое духовный мир человека.</a:t>
            </a:r>
          </a:p>
          <a:p>
            <a:r>
              <a:rPr lang="ru-RU" dirty="0" smtClean="0"/>
              <a:t>Что такое культурные традиции и для чего они существуют.</a:t>
            </a:r>
          </a:p>
          <a:p>
            <a:endParaRPr lang="ru-RU" dirty="0"/>
          </a:p>
        </p:txBody>
      </p:sp>
      <p:pic>
        <p:nvPicPr>
          <p:cNvPr id="8" name="Picture 9" descr="C:\Documents and Settings\Home\Рабочий стол\1R83LBCAGY3TM9CAYQHO3ECAD135PPCATV8PZXCAMTN2EXCANW37JCCAR5JK39CA7QRLRLCATBERLNCAFS7053CAQTG16UCAPHEWGCCA5F37ZGCA98R0R5CA6TFEPMCAFJ8240CATOJPCCCAA8WPTQCABFLJU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0971">
            <a:off x="6314642" y="526976"/>
            <a:ext cx="241935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Documents and Settings\Home\Рабочий стол\Касакова\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9423">
            <a:off x="5667683" y="3142986"/>
            <a:ext cx="2587940" cy="2756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C:\Documents and Settings\learning\Рабочий стол\Одежда\publication_2546_5425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1" y="3571877"/>
            <a:ext cx="2214578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7" descr="C:\Documents and Settings\learning\Рабочий стол\Одежда\imgB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3429000"/>
            <a:ext cx="1746250" cy="2662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29124" y="4983480"/>
            <a:ext cx="4257676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327012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071546"/>
            <a:ext cx="43577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ители,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иться,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ной,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ня,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ственники,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ич,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ом,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ство,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оначальник,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ненький, по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ниться,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имый,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рож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дение,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рож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дество,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рож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дественский,  за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рож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дение, на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, на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ный,  при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а,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ник,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никовый,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инка, </a:t>
            </a:r>
            <a:r>
              <a:rPr lang="ru-RU" sz="2400" b="1" dirty="0" smtClean="0">
                <a:solidFill>
                  <a:srgbClr val="FF0066"/>
                </a:solidFill>
                <a:latin typeface="Arial" charset="0"/>
              </a:rPr>
              <a:t>род</a:t>
            </a:r>
            <a:r>
              <a:rPr lang="ru-RU" sz="2400" b="1" dirty="0" smtClean="0">
                <a:solidFill>
                  <a:srgbClr val="000000"/>
                </a:solidFill>
                <a:latin typeface="Arial" charset="0"/>
              </a:rPr>
              <a:t>ословная, </a:t>
            </a:r>
            <a:endParaRPr lang="ru-RU" sz="24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" name="Picture 7" descr="http://im4-tub.yandex.net/i?id=33347946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71876"/>
            <a:ext cx="350046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0" descr="P49_36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714356"/>
            <a:ext cx="238760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206374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Современный герб</a:t>
            </a:r>
          </a:p>
          <a:p>
            <a:pPr algn="ctr"/>
            <a:r>
              <a:rPr lang="ru-RU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u="sng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«Двуглавый орел с гербом Москвы на груди»</a:t>
            </a:r>
          </a:p>
          <a:p>
            <a:endParaRPr lang="ru-RU" sz="320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607224" y="2143116"/>
            <a:ext cx="3931920" cy="3714776"/>
          </a:xfrm>
        </p:spPr>
        <p:txBody>
          <a:bodyPr>
            <a:normAutofit/>
          </a:bodyPr>
          <a:lstStyle/>
          <a:p>
            <a:endParaRPr lang="ru-RU" b="1" u="sng" dirty="0" smtClean="0">
              <a:solidFill>
                <a:srgbClr val="FF3300"/>
              </a:solidFill>
              <a:latin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</a:rPr>
              <a:t>символизирует преемственность со славным историческим прошлым, величие государства</a:t>
            </a:r>
            <a:r>
              <a:rPr lang="ru-RU" dirty="0" smtClean="0">
                <a:latin typeface="Arial" charset="0"/>
              </a:rPr>
              <a:t>.</a:t>
            </a:r>
          </a:p>
          <a:p>
            <a:endParaRPr lang="ru-RU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Picture 10" descr="gerb_russia_b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714488"/>
            <a:ext cx="3071834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66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Российский флаг.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428604"/>
            <a:ext cx="3920360" cy="428628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Современный флаг Российской</a:t>
            </a:r>
          </a:p>
          <a:p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Федерации  восходит к флагу Петра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Поднимается на государственных зданиях и в дни государственных </a:t>
            </a:r>
            <a:r>
              <a:rPr lang="ru-RU" sz="2000" b="1" dirty="0" smtClean="0">
                <a:latin typeface="Times New Roman" pitchFamily="18" charset="0"/>
              </a:rPr>
              <a:t>праздников</a:t>
            </a:r>
            <a:endParaRPr lang="ru-RU" sz="2000" dirty="0"/>
          </a:p>
        </p:txBody>
      </p:sp>
      <p:pic>
        <p:nvPicPr>
          <p:cNvPr id="7" name="Picture 6" descr="wb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1785926"/>
            <a:ext cx="3714776" cy="3214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2" descr="File005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4429132"/>
            <a:ext cx="3500462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Значение цветов флага России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endParaRPr lang="ru-RU" sz="28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белый цвет означает мир, чистоту, совершенство;</a:t>
            </a:r>
          </a:p>
          <a:p>
            <a:r>
              <a:rPr lang="ru-RU" sz="20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синий – цвет веры и верности, постоянства;</a:t>
            </a:r>
          </a:p>
          <a:p>
            <a:r>
              <a:rPr lang="ru-RU" sz="20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красный цвет символизирует энергию, силу, кровь, пролитую за Отечество.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6" descr="wb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928802"/>
            <a:ext cx="3786214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31"/>
          <p:cNvSpPr>
            <a:spLocks noGrp="1"/>
          </p:cNvSpPr>
          <p:nvPr>
            <p:ph type="title"/>
          </p:nvPr>
        </p:nvSpPr>
        <p:spPr>
          <a:xfrm>
            <a:off x="928630" y="0"/>
            <a:ext cx="8215370" cy="6429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66"/>
                </a:solidFill>
              </a:rPr>
              <a:t> </a:t>
            </a:r>
            <a:r>
              <a:rPr lang="ru-RU" sz="2400" dirty="0" smtClean="0">
                <a:solidFill>
                  <a:schemeClr val="accent2"/>
                </a:solidFill>
              </a:rPr>
              <a:t>Государственный гимн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type="body" idx="2"/>
          </p:nvPr>
        </p:nvSpPr>
        <p:spPr>
          <a:xfrm>
            <a:off x="5538846" y="214290"/>
            <a:ext cx="3390871" cy="500066"/>
          </a:xfrm>
        </p:spPr>
        <p:txBody>
          <a:bodyPr>
            <a:normAutofit fontScale="85000" lnSpcReduction="20000"/>
          </a:bodyPr>
          <a:lstStyle/>
          <a:p>
            <a:r>
              <a:rPr lang="ru-RU" sz="1700" b="1" dirty="0" smtClean="0">
                <a:solidFill>
                  <a:schemeClr val="accent2"/>
                </a:solidFill>
                <a:latin typeface="Times New Roman" pitchFamily="18" charset="0"/>
              </a:rPr>
              <a:t>Муз. А.Александров</a:t>
            </a:r>
          </a:p>
          <a:p>
            <a:r>
              <a:rPr lang="ru-RU" sz="1700" b="1" dirty="0" smtClean="0">
                <a:solidFill>
                  <a:schemeClr val="accent2"/>
                </a:solidFill>
                <a:latin typeface="Times New Roman" pitchFamily="18" charset="0"/>
              </a:rPr>
              <a:t>Слова С.Михалков,</a:t>
            </a:r>
          </a:p>
          <a:p>
            <a:endParaRPr lang="ru-RU" dirty="0"/>
          </a:p>
        </p:txBody>
      </p:sp>
      <p:sp>
        <p:nvSpPr>
          <p:cNvPr id="33" name="Содержимое 32"/>
          <p:cNvSpPr>
            <a:spLocks noGrp="1"/>
          </p:cNvSpPr>
          <p:nvPr>
            <p:ph sz="half" idx="1"/>
          </p:nvPr>
        </p:nvSpPr>
        <p:spPr>
          <a:xfrm>
            <a:off x="857224" y="642918"/>
            <a:ext cx="4626159" cy="5643602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Россия - священная наша держава,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Россия - любимая наша страна.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Могучая воля, великая слава -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Твое достоянье на все времена!</a:t>
            </a:r>
          </a:p>
          <a:p>
            <a:pPr fontAlgn="ctr"/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народная!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страна! Мы гордимся тобой!</a:t>
            </a:r>
          </a:p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От южных морей до полярного края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Раскинулись наши леса и поля.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Одна ты на свете! Одна ты такая -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Хранимая Богом родная земля!</a:t>
            </a:r>
          </a:p>
          <a:p>
            <a:pPr fontAlgn="ctr"/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народная!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страна! Мы гордимся тобой!</a:t>
            </a:r>
          </a:p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Широкий простор для мечты и для жизни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Грядущие нам открывают года.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Нам силу дает наша верность Отчизне.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Так было, так есть и так будет всегда!</a:t>
            </a:r>
          </a:p>
          <a:p>
            <a:pPr fontAlgn="ctr"/>
            <a:endParaRPr lang="ru-RU" sz="49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Предками данная мудрость народная!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Славься, страна! Мы гордимся тобой!</a:t>
            </a:r>
          </a:p>
          <a:p>
            <a:pPr fontAlgn="base"/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2001 г</a:t>
            </a:r>
            <a:endParaRPr lang="ru-RU" sz="6400" dirty="0"/>
          </a:p>
        </p:txBody>
      </p:sp>
      <p:pic>
        <p:nvPicPr>
          <p:cNvPr id="35" name="Picture 8" descr="Кремль 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643314"/>
            <a:ext cx="2738132" cy="2664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000108"/>
            <a:ext cx="2357454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143240" y="5572140"/>
            <a:ext cx="2357454" cy="7858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11" descr="Resize of Карта Росси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928670"/>
            <a:ext cx="207170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Текст 16"/>
          <p:cNvSpPr>
            <a:spLocks noGrp="1"/>
          </p:cNvSpPr>
          <p:nvPr>
            <p:ph type="body" idx="4294967295"/>
          </p:nvPr>
        </p:nvSpPr>
        <p:spPr>
          <a:xfrm>
            <a:off x="3071802" y="1142984"/>
            <a:ext cx="3000396" cy="4786346"/>
          </a:xfrm>
        </p:spPr>
        <p:txBody>
          <a:bodyPr/>
          <a:lstStyle/>
          <a:p>
            <a:r>
              <a:rPr lang="ru-RU" dirty="0" smtClean="0"/>
              <a:t>Страна </a:t>
            </a:r>
          </a:p>
          <a:p>
            <a:r>
              <a:rPr lang="ru-RU" dirty="0" smtClean="0"/>
              <a:t>Столица </a:t>
            </a:r>
          </a:p>
          <a:p>
            <a:r>
              <a:rPr lang="ru-RU" dirty="0" smtClean="0"/>
              <a:t>Президент (глава государства)</a:t>
            </a:r>
          </a:p>
          <a:p>
            <a:r>
              <a:rPr lang="ru-RU" dirty="0" smtClean="0"/>
              <a:t>Родина</a:t>
            </a:r>
          </a:p>
          <a:p>
            <a:r>
              <a:rPr lang="ru-RU" dirty="0" smtClean="0"/>
              <a:t>Символы государства</a:t>
            </a:r>
            <a:endParaRPr lang="ru-RU" dirty="0"/>
          </a:p>
        </p:txBody>
      </p:sp>
      <p:pic>
        <p:nvPicPr>
          <p:cNvPr id="9" name="Picture 6" descr="wb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214686"/>
            <a:ext cx="2000264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пользователь 1\Desktop\1ficial_portrai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714356"/>
            <a:ext cx="2000264" cy="2365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8" descr="ppic20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3571876"/>
            <a:ext cx="2143140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0" descr="gerb_russia_bi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4714884"/>
            <a:ext cx="1357322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242</TotalTime>
  <Words>611</Words>
  <Application>Microsoft Office PowerPoint</Application>
  <PresentationFormat>Экран (4:3)</PresentationFormat>
  <Paragraphs>129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«Россия – наша Родина»</vt:lpstr>
      <vt:lpstr>          «Россия – какое красивое слово,  и роса, и сила, и синее что-то…»  Сергей Есенин </vt:lpstr>
      <vt:lpstr>Слайд 3</vt:lpstr>
      <vt:lpstr>Слайд 4</vt:lpstr>
      <vt:lpstr>Слайд 5</vt:lpstr>
      <vt:lpstr>Слайд 6</vt:lpstr>
      <vt:lpstr>Слайд 7</vt:lpstr>
      <vt:lpstr> Государственный гимн</vt:lpstr>
      <vt:lpstr>Слайд 9</vt:lpstr>
      <vt:lpstr>Это место где ты родился и вырос, где прошло твое детство. Но если мы откроем словарь, то прочитаем…    Родина- это место, страна, где человек родился; где впервые сложился, возник этнос, т.е. его обычаи, традиции, культура, менталитет. Родина - это  Отечество, родная страна.  Место рождения, происхождения  </vt:lpstr>
      <vt:lpstr>Слайд 11</vt:lpstr>
      <vt:lpstr>Слайд 12</vt:lpstr>
      <vt:lpstr>Слайд 13</vt:lpstr>
      <vt:lpstr>Культурные традиции народов России</vt:lpstr>
      <vt:lpstr>Слайд 15</vt:lpstr>
      <vt:lpstr>Слайд 16</vt:lpstr>
      <vt:lpstr>Слайд 17</vt:lpstr>
      <vt:lpstr>  </vt:lpstr>
      <vt:lpstr>Василий Иванович Суриков «Взятие снежного городка» </vt:lpstr>
      <vt:lpstr>   Юрий  Алексеевич Гагарин </vt:lpstr>
      <vt:lpstr>Анатолий Евгеньевич Карпов 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«Россия – наша Родина»</dc:title>
  <dc:creator>Терещенко Н. В.</dc:creator>
  <cp:lastModifiedBy>пользователь 1</cp:lastModifiedBy>
  <cp:revision>37</cp:revision>
  <dcterms:created xsi:type="dcterms:W3CDTF">2012-09-02T16:11:11Z</dcterms:created>
  <dcterms:modified xsi:type="dcterms:W3CDTF">2012-11-03T16:34:24Z</dcterms:modified>
</cp:coreProperties>
</file>