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1" r:id="rId2"/>
    <p:sldId id="256" r:id="rId3"/>
    <p:sldId id="273" r:id="rId4"/>
    <p:sldId id="260" r:id="rId5"/>
    <p:sldId id="258" r:id="rId6"/>
    <p:sldId id="259" r:id="rId7"/>
    <p:sldId id="266" r:id="rId8"/>
    <p:sldId id="262" r:id="rId9"/>
    <p:sldId id="272" r:id="rId10"/>
    <p:sldId id="274" r:id="rId11"/>
    <p:sldId id="264" r:id="rId12"/>
    <p:sldId id="265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DEB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34AFE-4854-439B-87B4-8254A28CD705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0A1A5D-3BD0-467F-A992-D591ED6C8D50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лемминг        куропатка         олень</a:t>
          </a:r>
          <a:endParaRPr lang="ru-RU" dirty="0">
            <a:solidFill>
              <a:schemeClr val="tx1"/>
            </a:solidFill>
          </a:endParaRPr>
        </a:p>
      </dgm:t>
    </dgm:pt>
    <dgm:pt modelId="{E89DDB63-EAD5-4D9F-B6E8-7FFCCBF2D740}" type="parTrans" cxnId="{2E79830B-6CF2-46E5-83A3-3F151460E3FA}">
      <dgm:prSet/>
      <dgm:spPr/>
      <dgm:t>
        <a:bodyPr/>
        <a:lstStyle/>
        <a:p>
          <a:endParaRPr lang="ru-RU"/>
        </a:p>
      </dgm:t>
    </dgm:pt>
    <dgm:pt modelId="{D999DC97-55D1-480B-A2DA-E3E37814746C}" type="sibTrans" cxnId="{2E79830B-6CF2-46E5-83A3-3F151460E3FA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D9BE712-AAF2-4FA0-8D23-1CF653EA65AF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chemeClr val="tx1"/>
              </a:solidFill>
            </a:rPr>
            <a:t>растения</a:t>
          </a:r>
          <a:r>
            <a:rPr lang="ru-RU" sz="2100" dirty="0" smtClean="0"/>
            <a:t> </a:t>
          </a:r>
          <a:endParaRPr lang="ru-RU" sz="2100" dirty="0"/>
        </a:p>
      </dgm:t>
    </dgm:pt>
    <dgm:pt modelId="{B12319A8-B18F-4CFB-BBB2-ED1E55A2F4C9}" type="parTrans" cxnId="{C1EA6C44-90E8-410B-9D57-0949916D5C7E}">
      <dgm:prSet/>
      <dgm:spPr/>
      <dgm:t>
        <a:bodyPr/>
        <a:lstStyle/>
        <a:p>
          <a:endParaRPr lang="ru-RU"/>
        </a:p>
      </dgm:t>
    </dgm:pt>
    <dgm:pt modelId="{A609E785-9789-49E6-A496-3C3095888940}" type="sibTrans" cxnId="{C1EA6C44-90E8-410B-9D57-0949916D5C7E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41BB62D-FCE4-464A-8E78-A4B227C4146B}">
      <dgm:prSet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сова             песец           волк</a:t>
          </a:r>
          <a:endParaRPr lang="ru-RU" dirty="0">
            <a:solidFill>
              <a:schemeClr val="tx1"/>
            </a:solidFill>
          </a:endParaRPr>
        </a:p>
      </dgm:t>
    </dgm:pt>
    <dgm:pt modelId="{4B36C769-A541-49FD-9949-46F33E36FE85}" type="parTrans" cxnId="{2EDDB6D8-5FB3-4058-B166-98A9B887D303}">
      <dgm:prSet/>
      <dgm:spPr/>
      <dgm:t>
        <a:bodyPr/>
        <a:lstStyle/>
        <a:p>
          <a:endParaRPr lang="ru-RU"/>
        </a:p>
      </dgm:t>
    </dgm:pt>
    <dgm:pt modelId="{ED9877AA-9D12-4F66-8320-FAA2F891AEA0}" type="sibTrans" cxnId="{2EDDB6D8-5FB3-4058-B166-98A9B887D303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48EE4AE5-6A33-492E-B8C6-83A6B3D350E5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10-50 см почвы, а дальше вечная мерзлота</a:t>
          </a:r>
          <a:endParaRPr lang="ru-RU" b="1" dirty="0">
            <a:solidFill>
              <a:schemeClr val="tx1"/>
            </a:solidFill>
          </a:endParaRPr>
        </a:p>
      </dgm:t>
    </dgm:pt>
    <dgm:pt modelId="{A1FB6F22-1C68-4340-90D7-2838FD7C273E}" type="parTrans" cxnId="{94212713-166A-4FA3-B710-9FC3D2AF4FA1}">
      <dgm:prSet/>
      <dgm:spPr/>
      <dgm:t>
        <a:bodyPr/>
        <a:lstStyle/>
        <a:p>
          <a:endParaRPr lang="ru-RU"/>
        </a:p>
      </dgm:t>
    </dgm:pt>
    <dgm:pt modelId="{B31DB096-BEE2-4440-9843-9BD6002A0A58}" type="sibTrans" cxnId="{94212713-166A-4FA3-B710-9FC3D2AF4FA1}">
      <dgm:prSet/>
      <dgm:spPr/>
      <dgm:t>
        <a:bodyPr/>
        <a:lstStyle/>
        <a:p>
          <a:endParaRPr lang="ru-RU"/>
        </a:p>
      </dgm:t>
    </dgm:pt>
    <dgm:pt modelId="{4451E1CB-B1D1-47A5-A90C-547DF1C28D4E}" type="pres">
      <dgm:prSet presAssocID="{D9934AFE-4854-439B-87B4-8254A28CD7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FAD90F-6843-4F6D-A19E-4F52ED65BA86}" type="pres">
      <dgm:prSet presAssocID="{D9934AFE-4854-439B-87B4-8254A28CD705}" presName="dummyMaxCanvas" presStyleCnt="0">
        <dgm:presLayoutVars/>
      </dgm:prSet>
      <dgm:spPr/>
    </dgm:pt>
    <dgm:pt modelId="{DEEE2D70-711F-42EC-93A3-259B5D532AEE}" type="pres">
      <dgm:prSet presAssocID="{D9934AFE-4854-439B-87B4-8254A28CD70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AF681-68C3-4739-AE63-442F3A4F8EB1}" type="pres">
      <dgm:prSet presAssocID="{D9934AFE-4854-439B-87B4-8254A28CD70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404A1-1E54-4130-8997-3654A3BCED7E}" type="pres">
      <dgm:prSet presAssocID="{D9934AFE-4854-439B-87B4-8254A28CD70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EAD4B-E333-4A35-81B4-25D4EC29B418}" type="pres">
      <dgm:prSet presAssocID="{D9934AFE-4854-439B-87B4-8254A28CD705}" presName="FourNodes_4" presStyleLbl="node1" presStyleIdx="3" presStyleCnt="4" custScaleX="99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AFDBF-AC36-4735-9F16-C26B58A35F85}" type="pres">
      <dgm:prSet presAssocID="{D9934AFE-4854-439B-87B4-8254A28CD705}" presName="FourConn_1-2" presStyleLbl="fgAccFollowNode1" presStyleIdx="0" presStyleCnt="3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C840D-1E32-4C9C-825F-AF07E60FC26E}" type="pres">
      <dgm:prSet presAssocID="{D9934AFE-4854-439B-87B4-8254A28CD705}" presName="FourConn_2-3" presStyleLbl="fgAccFollowNode1" presStyleIdx="1" presStyleCnt="3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6DBCD-75CE-476B-829A-F7BEDC24EA32}" type="pres">
      <dgm:prSet presAssocID="{D9934AFE-4854-439B-87B4-8254A28CD705}" presName="FourConn_3-4" presStyleLbl="fgAccFollowNode1" presStyleIdx="2" presStyleCnt="3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15214-2F65-48D3-AE5B-CD9143EB0955}" type="pres">
      <dgm:prSet presAssocID="{D9934AFE-4854-439B-87B4-8254A28CD70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C8326-0CD8-42FB-8624-0371AB81C604}" type="pres">
      <dgm:prSet presAssocID="{D9934AFE-4854-439B-87B4-8254A28CD70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F2693-D2F9-4EA3-9B87-6B020E0CE8F6}" type="pres">
      <dgm:prSet presAssocID="{D9934AFE-4854-439B-87B4-8254A28CD70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A0A15-BF41-4773-AD24-0F852BAAE961}" type="pres">
      <dgm:prSet presAssocID="{D9934AFE-4854-439B-87B4-8254A28CD70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E7A8E-FE03-4DD8-9C64-75BF154C5F89}" type="presOf" srcId="{A609E785-9789-49E6-A496-3C3095888940}" destId="{1D66DBCD-75CE-476B-829A-F7BEDC24EA32}" srcOrd="0" destOrd="0" presId="urn:microsoft.com/office/officeart/2005/8/layout/vProcess5"/>
    <dgm:cxn modelId="{60AB9439-F728-41ED-AEC8-9C317BF6D786}" type="presOf" srcId="{D999DC97-55D1-480B-A2DA-E3E37814746C}" destId="{E56C840D-1E32-4C9C-825F-AF07E60FC26E}" srcOrd="0" destOrd="0" presId="urn:microsoft.com/office/officeart/2005/8/layout/vProcess5"/>
    <dgm:cxn modelId="{BAFAA914-0EEC-46BB-A16F-FA79F143EBA3}" type="presOf" srcId="{AD9BE712-AAF2-4FA0-8D23-1CF653EA65AF}" destId="{59BF2693-D2F9-4EA3-9B87-6B020E0CE8F6}" srcOrd="1" destOrd="0" presId="urn:microsoft.com/office/officeart/2005/8/layout/vProcess5"/>
    <dgm:cxn modelId="{C1EA6C44-90E8-410B-9D57-0949916D5C7E}" srcId="{D9934AFE-4854-439B-87B4-8254A28CD705}" destId="{AD9BE712-AAF2-4FA0-8D23-1CF653EA65AF}" srcOrd="2" destOrd="0" parTransId="{B12319A8-B18F-4CFB-BBB2-ED1E55A2F4C9}" sibTransId="{A609E785-9789-49E6-A496-3C3095888940}"/>
    <dgm:cxn modelId="{94212713-166A-4FA3-B710-9FC3D2AF4FA1}" srcId="{D9934AFE-4854-439B-87B4-8254A28CD705}" destId="{48EE4AE5-6A33-492E-B8C6-83A6B3D350E5}" srcOrd="3" destOrd="0" parTransId="{A1FB6F22-1C68-4340-90D7-2838FD7C273E}" sibTransId="{B31DB096-BEE2-4440-9843-9BD6002A0A58}"/>
    <dgm:cxn modelId="{F0681B89-0880-4DE2-94D1-96FFBBBD87D1}" type="presOf" srcId="{48EE4AE5-6A33-492E-B8C6-83A6B3D350E5}" destId="{F52EAD4B-E333-4A35-81B4-25D4EC29B418}" srcOrd="0" destOrd="0" presId="urn:microsoft.com/office/officeart/2005/8/layout/vProcess5"/>
    <dgm:cxn modelId="{2E79830B-6CF2-46E5-83A3-3F151460E3FA}" srcId="{D9934AFE-4854-439B-87B4-8254A28CD705}" destId="{510A1A5D-3BD0-467F-A992-D591ED6C8D50}" srcOrd="1" destOrd="0" parTransId="{E89DDB63-EAD5-4D9F-B6E8-7FFCCBF2D740}" sibTransId="{D999DC97-55D1-480B-A2DA-E3E37814746C}"/>
    <dgm:cxn modelId="{042C6A18-5775-4747-97B3-04D8E4A60176}" type="presOf" srcId="{510A1A5D-3BD0-467F-A992-D591ED6C8D50}" destId="{324C8326-0CD8-42FB-8624-0371AB81C604}" srcOrd="1" destOrd="0" presId="urn:microsoft.com/office/officeart/2005/8/layout/vProcess5"/>
    <dgm:cxn modelId="{CA671106-B750-4A4D-ACA7-859AC8017AFF}" type="presOf" srcId="{48EE4AE5-6A33-492E-B8C6-83A6B3D350E5}" destId="{5C9A0A15-BF41-4773-AD24-0F852BAAE961}" srcOrd="1" destOrd="0" presId="urn:microsoft.com/office/officeart/2005/8/layout/vProcess5"/>
    <dgm:cxn modelId="{841E939C-A0AB-4106-8987-C0DCEEE4C5B1}" type="presOf" srcId="{241BB62D-FCE4-464A-8E78-A4B227C4146B}" destId="{DEEE2D70-711F-42EC-93A3-259B5D532AEE}" srcOrd="0" destOrd="0" presId="urn:microsoft.com/office/officeart/2005/8/layout/vProcess5"/>
    <dgm:cxn modelId="{7140942F-68F9-48E8-AC6A-D4036BCD4558}" type="presOf" srcId="{510A1A5D-3BD0-467F-A992-D591ED6C8D50}" destId="{F64AF681-68C3-4739-AE63-442F3A4F8EB1}" srcOrd="0" destOrd="0" presId="urn:microsoft.com/office/officeart/2005/8/layout/vProcess5"/>
    <dgm:cxn modelId="{2EDDB6D8-5FB3-4058-B166-98A9B887D303}" srcId="{D9934AFE-4854-439B-87B4-8254A28CD705}" destId="{241BB62D-FCE4-464A-8E78-A4B227C4146B}" srcOrd="0" destOrd="0" parTransId="{4B36C769-A541-49FD-9949-46F33E36FE85}" sibTransId="{ED9877AA-9D12-4F66-8320-FAA2F891AEA0}"/>
    <dgm:cxn modelId="{69B901D6-0A5B-4FB1-B354-E6F741C66599}" type="presOf" srcId="{AD9BE712-AAF2-4FA0-8D23-1CF653EA65AF}" destId="{10C404A1-1E54-4130-8997-3654A3BCED7E}" srcOrd="0" destOrd="0" presId="urn:microsoft.com/office/officeart/2005/8/layout/vProcess5"/>
    <dgm:cxn modelId="{3E5E3B25-9560-4E0A-B2FB-2F7B4B4A076A}" type="presOf" srcId="{ED9877AA-9D12-4F66-8320-FAA2F891AEA0}" destId="{2B8AFDBF-AC36-4735-9F16-C26B58A35F85}" srcOrd="0" destOrd="0" presId="urn:microsoft.com/office/officeart/2005/8/layout/vProcess5"/>
    <dgm:cxn modelId="{DE82C83C-DDB9-42F8-B824-1FC43CBCF2E7}" type="presOf" srcId="{D9934AFE-4854-439B-87B4-8254A28CD705}" destId="{4451E1CB-B1D1-47A5-A90C-547DF1C28D4E}" srcOrd="0" destOrd="0" presId="urn:microsoft.com/office/officeart/2005/8/layout/vProcess5"/>
    <dgm:cxn modelId="{7FC8E972-18DE-4281-B118-89D6E3C18C77}" type="presOf" srcId="{241BB62D-FCE4-464A-8E78-A4B227C4146B}" destId="{24115214-2F65-48D3-AE5B-CD9143EB0955}" srcOrd="1" destOrd="0" presId="urn:microsoft.com/office/officeart/2005/8/layout/vProcess5"/>
    <dgm:cxn modelId="{BE2EF77F-7A65-4865-97C0-97AC46537B2E}" type="presParOf" srcId="{4451E1CB-B1D1-47A5-A90C-547DF1C28D4E}" destId="{F3FAD90F-6843-4F6D-A19E-4F52ED65BA86}" srcOrd="0" destOrd="0" presId="urn:microsoft.com/office/officeart/2005/8/layout/vProcess5"/>
    <dgm:cxn modelId="{2847613F-EF89-40D8-82E1-421507A98D02}" type="presParOf" srcId="{4451E1CB-B1D1-47A5-A90C-547DF1C28D4E}" destId="{DEEE2D70-711F-42EC-93A3-259B5D532AEE}" srcOrd="1" destOrd="0" presId="urn:microsoft.com/office/officeart/2005/8/layout/vProcess5"/>
    <dgm:cxn modelId="{519E7D71-5DA6-4587-93E5-F49A59507B28}" type="presParOf" srcId="{4451E1CB-B1D1-47A5-A90C-547DF1C28D4E}" destId="{F64AF681-68C3-4739-AE63-442F3A4F8EB1}" srcOrd="2" destOrd="0" presId="urn:microsoft.com/office/officeart/2005/8/layout/vProcess5"/>
    <dgm:cxn modelId="{043A859B-219A-4456-9E4B-D85E04A11EE1}" type="presParOf" srcId="{4451E1CB-B1D1-47A5-A90C-547DF1C28D4E}" destId="{10C404A1-1E54-4130-8997-3654A3BCED7E}" srcOrd="3" destOrd="0" presId="urn:microsoft.com/office/officeart/2005/8/layout/vProcess5"/>
    <dgm:cxn modelId="{B0A21D3C-5F15-40DA-904C-16827B781C5B}" type="presParOf" srcId="{4451E1CB-B1D1-47A5-A90C-547DF1C28D4E}" destId="{F52EAD4B-E333-4A35-81B4-25D4EC29B418}" srcOrd="4" destOrd="0" presId="urn:microsoft.com/office/officeart/2005/8/layout/vProcess5"/>
    <dgm:cxn modelId="{1C790E86-3907-4A39-976C-9CD00C0DFBE7}" type="presParOf" srcId="{4451E1CB-B1D1-47A5-A90C-547DF1C28D4E}" destId="{2B8AFDBF-AC36-4735-9F16-C26B58A35F85}" srcOrd="5" destOrd="0" presId="urn:microsoft.com/office/officeart/2005/8/layout/vProcess5"/>
    <dgm:cxn modelId="{3F9D71AF-82BC-412B-92A9-1EC2C3140FED}" type="presParOf" srcId="{4451E1CB-B1D1-47A5-A90C-547DF1C28D4E}" destId="{E56C840D-1E32-4C9C-825F-AF07E60FC26E}" srcOrd="6" destOrd="0" presId="urn:microsoft.com/office/officeart/2005/8/layout/vProcess5"/>
    <dgm:cxn modelId="{8370E0E2-2CC7-4EFB-9A06-FA8B86A60A92}" type="presParOf" srcId="{4451E1CB-B1D1-47A5-A90C-547DF1C28D4E}" destId="{1D66DBCD-75CE-476B-829A-F7BEDC24EA32}" srcOrd="7" destOrd="0" presId="urn:microsoft.com/office/officeart/2005/8/layout/vProcess5"/>
    <dgm:cxn modelId="{397AD1A1-FEDD-46B1-A30C-60DCEA116218}" type="presParOf" srcId="{4451E1CB-B1D1-47A5-A90C-547DF1C28D4E}" destId="{24115214-2F65-48D3-AE5B-CD9143EB0955}" srcOrd="8" destOrd="0" presId="urn:microsoft.com/office/officeart/2005/8/layout/vProcess5"/>
    <dgm:cxn modelId="{03DBD604-5DB4-4D1C-B65D-ECEA6A659896}" type="presParOf" srcId="{4451E1CB-B1D1-47A5-A90C-547DF1C28D4E}" destId="{324C8326-0CD8-42FB-8624-0371AB81C604}" srcOrd="9" destOrd="0" presId="urn:microsoft.com/office/officeart/2005/8/layout/vProcess5"/>
    <dgm:cxn modelId="{4CFA7A81-F51C-4284-B15B-6C67F647AABA}" type="presParOf" srcId="{4451E1CB-B1D1-47A5-A90C-547DF1C28D4E}" destId="{59BF2693-D2F9-4EA3-9B87-6B020E0CE8F6}" srcOrd="10" destOrd="0" presId="urn:microsoft.com/office/officeart/2005/8/layout/vProcess5"/>
    <dgm:cxn modelId="{BFEE811A-9305-431A-BF51-7C86D68BE3FC}" type="presParOf" srcId="{4451E1CB-B1D1-47A5-A90C-547DF1C28D4E}" destId="{5C9A0A15-BF41-4773-AD24-0F852BAAE961}" srcOrd="11" destOrd="0" presId="urn:microsoft.com/office/officeart/2005/8/layout/vProcess5"/>
  </dgm:cxnLst>
  <dgm:bg>
    <a:solidFill>
      <a:schemeClr val="accent4">
        <a:lumMod val="20000"/>
        <a:lumOff val="80000"/>
      </a:schemeClr>
    </a:solidFill>
  </dgm:bg>
  <dgm:whole>
    <a:ln w="38100">
      <a:solidFill>
        <a:srgbClr val="0000FF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97DF2-3116-4ACC-91E0-2A00D67DC3B7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507FF-8B9A-4226-84FC-6F600E315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481FF-0012-4B0A-9E57-7E68FC6EC0AD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0AD20-80AB-4CBA-93AD-97B120D09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Зона ледяных пустынь.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Зона тундры.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2 класс. УМК «2100»</a:t>
            </a:r>
          </a:p>
          <a:p>
            <a:pPr algn="ctr">
              <a:buNone/>
            </a:pP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ПОДГОТОВИЛА УЧИТЕЛЬ НАЧАЛЬНЫХ КЛАССОВ МБОУ СОШ № 6 Г.ХАБАРОВСКА  М.А.РАДЫГИНА.</a:t>
            </a:r>
            <a:endParaRPr lang="ru-RU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cs typeface="Aharoni" pitchFamily="2" charset="-79"/>
              </a:rPr>
              <a:t>Природные зоны полярного пояса</a:t>
            </a:r>
            <a:endParaRPr lang="ru-RU" sz="3600" dirty="0">
              <a:solidFill>
                <a:schemeClr val="bg1">
                  <a:lumMod val="50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3786214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/>
          <a:lstStyle/>
          <a:p>
            <a:r>
              <a:rPr lang="ru-RU" dirty="0" smtClean="0"/>
              <a:t>р</a:t>
            </a:r>
            <a:r>
              <a:rPr lang="ru-RU" dirty="0" smtClean="0"/>
              <a:t>астения  </a:t>
            </a:r>
            <a:r>
              <a:rPr lang="en-US" b="1" dirty="0" smtClean="0"/>
              <a:t>&gt;</a:t>
            </a:r>
            <a:r>
              <a:rPr lang="ru-RU" dirty="0" smtClean="0"/>
              <a:t>  лемминги  </a:t>
            </a:r>
            <a:r>
              <a:rPr lang="en-US" b="1" dirty="0" smtClean="0"/>
              <a:t>&gt;</a:t>
            </a:r>
            <a:r>
              <a:rPr lang="ru-RU" dirty="0" smtClean="0"/>
              <a:t> полярная сова</a:t>
            </a:r>
          </a:p>
          <a:p>
            <a:endParaRPr lang="ru-RU" dirty="0" smtClean="0"/>
          </a:p>
          <a:p>
            <a:r>
              <a:rPr lang="ru-RU" dirty="0" smtClean="0"/>
              <a:t>растения  </a:t>
            </a:r>
            <a:r>
              <a:rPr lang="en-US" b="1" dirty="0" smtClean="0"/>
              <a:t>&gt;</a:t>
            </a:r>
            <a:r>
              <a:rPr lang="ru-RU" dirty="0" smtClean="0"/>
              <a:t>  </a:t>
            </a:r>
            <a:r>
              <a:rPr lang="ru-RU" dirty="0" smtClean="0"/>
              <a:t>куропатки  </a:t>
            </a:r>
            <a:r>
              <a:rPr lang="en-US" b="1" dirty="0" smtClean="0"/>
              <a:t>&gt;</a:t>
            </a:r>
            <a:r>
              <a:rPr lang="ru-RU" dirty="0" smtClean="0"/>
              <a:t> </a:t>
            </a:r>
            <a:r>
              <a:rPr lang="ru-RU" dirty="0" smtClean="0"/>
              <a:t>песец</a:t>
            </a:r>
          </a:p>
          <a:p>
            <a:endParaRPr lang="ru-RU" dirty="0" smtClean="0"/>
          </a:p>
          <a:p>
            <a:r>
              <a:rPr lang="ru-RU" dirty="0" smtClean="0"/>
              <a:t>растения    </a:t>
            </a:r>
            <a:r>
              <a:rPr lang="en-US" b="1" dirty="0" smtClean="0"/>
              <a:t>&gt;</a:t>
            </a:r>
            <a:r>
              <a:rPr lang="ru-RU" dirty="0" smtClean="0"/>
              <a:t>  олени    </a:t>
            </a:r>
            <a:r>
              <a:rPr lang="en-US" b="1" dirty="0" smtClean="0"/>
              <a:t>&gt;</a:t>
            </a:r>
            <a:r>
              <a:rPr lang="ru-RU" b="1" dirty="0" smtClean="0"/>
              <a:t>   </a:t>
            </a:r>
            <a:r>
              <a:rPr lang="ru-RU" dirty="0" smtClean="0"/>
              <a:t> волки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Цепь питания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6499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err="1" smtClean="0"/>
              <a:t>Краснозобая</a:t>
            </a:r>
            <a:r>
              <a:rPr lang="ru-RU" sz="1800" dirty="0" smtClean="0"/>
              <a:t> казарка, овцебык, морская корова, бескрылая гагарка, белый журавль. На полуострове Таймыр распложен</a:t>
            </a:r>
            <a:r>
              <a:rPr lang="ru-RU" sz="1800" b="1" dirty="0" smtClean="0"/>
              <a:t>  тундровый  Заповедник….</a:t>
            </a:r>
          </a:p>
          <a:p>
            <a:pPr>
              <a:buNone/>
            </a:pPr>
            <a:r>
              <a:rPr lang="ru-RU" sz="1800" dirty="0" smtClean="0"/>
              <a:t> 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Красную книгу </a:t>
            </a:r>
            <a:r>
              <a:rPr lang="ru-RU" dirty="0" smtClean="0">
                <a:solidFill>
                  <a:schemeClr val="bg1"/>
                </a:solidFill>
              </a:rPr>
              <a:t>занесены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21431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214554"/>
            <a:ext cx="24479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143116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000504"/>
            <a:ext cx="26908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714752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Calibri" pitchFamily="34" charset="0"/>
                <a:cs typeface="Aharoni" pitchFamily="2" charset="-79"/>
              </a:rPr>
              <a:t>1.Зона тундры расположена…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haroni" pitchFamily="2" charset="-79"/>
              </a:rPr>
              <a:t>а) севернее арктических пустынь;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haroni" pitchFamily="2" charset="-79"/>
              </a:rPr>
              <a:t>б) южнее арктических пустынь.</a:t>
            </a:r>
          </a:p>
          <a:p>
            <a:pPr>
              <a:buNone/>
            </a:pPr>
            <a:r>
              <a:rPr lang="ru-RU" sz="1800" b="1" dirty="0" smtClean="0">
                <a:latin typeface="Calibri" pitchFamily="34" charset="0"/>
                <a:cs typeface="Aharoni" pitchFamily="2" charset="-79"/>
              </a:rPr>
              <a:t>2.Тундра расположена…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haroni" pitchFamily="2" charset="-79"/>
              </a:rPr>
              <a:t>а) на равнинах;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haroni" pitchFamily="2" charset="-79"/>
              </a:rPr>
              <a:t>б) на возвышенностях;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haroni" pitchFamily="2" charset="-79"/>
              </a:rPr>
              <a:t>в) </a:t>
            </a:r>
            <a:r>
              <a:rPr lang="ru-RU" sz="1600" dirty="0" err="1" smtClean="0">
                <a:latin typeface="Calibri" pitchFamily="34" charset="0"/>
                <a:cs typeface="Aharoni" pitchFamily="2" charset="-79"/>
              </a:rPr>
              <a:t>в</a:t>
            </a:r>
            <a:r>
              <a:rPr lang="ru-RU" sz="1600" dirty="0" smtClean="0">
                <a:latin typeface="Calibri" pitchFamily="34" charset="0"/>
                <a:cs typeface="Aharoni" pitchFamily="2" charset="-79"/>
              </a:rPr>
              <a:t> горах.</a:t>
            </a:r>
          </a:p>
          <a:p>
            <a:pPr>
              <a:buNone/>
            </a:pPr>
            <a:r>
              <a:rPr lang="ru-RU" sz="1800" b="1" dirty="0" smtClean="0">
                <a:latin typeface="Calibri" pitchFamily="34" charset="0"/>
                <a:cs typeface="Aharoni" pitchFamily="2" charset="-79"/>
              </a:rPr>
              <a:t>3. В тундре…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haroni" pitchFamily="2" charset="-79"/>
              </a:rPr>
              <a:t>а) ярко выражены все четыре времени года, одинаковые по продолжительности;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haroni" pitchFamily="2" charset="-79"/>
              </a:rPr>
              <a:t>б)длинная суровая зима и жаркое лето;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haroni" pitchFamily="2" charset="-79"/>
              </a:rPr>
              <a:t>в) длинная суровая зима и очень короткое время.</a:t>
            </a:r>
          </a:p>
          <a:p>
            <a:pPr>
              <a:buNone/>
            </a:pPr>
            <a:r>
              <a:rPr lang="ru-RU" sz="1800" b="1" dirty="0" smtClean="0">
                <a:latin typeface="Calibri" pitchFamily="34" charset="0"/>
                <a:cs typeface="Aharoni" pitchFamily="2" charset="-79"/>
              </a:rPr>
              <a:t>4. Главное занятие коренного населения тундры - …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haroni" pitchFamily="2" charset="-79"/>
              </a:rPr>
              <a:t>а)рыболовство;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haroni" pitchFamily="2" charset="-79"/>
              </a:rPr>
              <a:t>б) оленеводство;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Aharoni" pitchFamily="2" charset="-79"/>
              </a:rPr>
              <a:t>в) земледелие.</a:t>
            </a:r>
          </a:p>
          <a:p>
            <a:pPr>
              <a:buNone/>
            </a:pPr>
            <a:endParaRPr lang="ru-RU" sz="2400" b="1" i="1" u="sng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ru-RU" dirty="0" smtClean="0"/>
              <a:t>Тест «Тундра»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8215370" cy="5857897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5.Растения тундры…</a:t>
            </a:r>
          </a:p>
          <a:p>
            <a:pPr>
              <a:buNone/>
            </a:pPr>
            <a:r>
              <a:rPr lang="ru-RU" sz="1600" dirty="0" smtClean="0"/>
              <a:t>а) высокие с мощными корнями и широкими листьями;</a:t>
            </a:r>
          </a:p>
          <a:p>
            <a:pPr>
              <a:buNone/>
            </a:pPr>
            <a:r>
              <a:rPr lang="ru-RU" sz="1600" dirty="0" smtClean="0"/>
              <a:t>б)низкорослые со стелющимися корнями и мелкими листьями.</a:t>
            </a:r>
          </a:p>
          <a:p>
            <a:pPr>
              <a:buNone/>
            </a:pPr>
            <a:r>
              <a:rPr lang="ru-RU" sz="1800" b="1" dirty="0" smtClean="0"/>
              <a:t>6.К тундровым растениям относятся…</a:t>
            </a:r>
          </a:p>
          <a:p>
            <a:pPr>
              <a:buNone/>
            </a:pPr>
            <a:r>
              <a:rPr lang="ru-RU" sz="1600" dirty="0" smtClean="0"/>
              <a:t>а) верблюжья колючка, саксаул, кактус;</a:t>
            </a:r>
          </a:p>
          <a:p>
            <a:pPr>
              <a:buNone/>
            </a:pPr>
            <a:r>
              <a:rPr lang="ru-RU" sz="1600" dirty="0" smtClean="0"/>
              <a:t>б) кедр, осина, пальма;</a:t>
            </a:r>
          </a:p>
          <a:p>
            <a:pPr>
              <a:buNone/>
            </a:pPr>
            <a:r>
              <a:rPr lang="ru-RU" sz="1600" dirty="0" smtClean="0"/>
              <a:t>в) карликовая ива, мох-ягель, черника.</a:t>
            </a:r>
          </a:p>
          <a:p>
            <a:pPr>
              <a:buNone/>
            </a:pPr>
            <a:r>
              <a:rPr lang="ru-RU" sz="1800" b="1" dirty="0" smtClean="0"/>
              <a:t>7.В тундре обитают…</a:t>
            </a:r>
          </a:p>
          <a:p>
            <a:pPr>
              <a:buNone/>
            </a:pPr>
            <a:r>
              <a:rPr lang="ru-RU" sz="1600" dirty="0" smtClean="0"/>
              <a:t>а) тюлени, моржи, киты;</a:t>
            </a:r>
          </a:p>
          <a:p>
            <a:pPr>
              <a:buNone/>
            </a:pPr>
            <a:r>
              <a:rPr lang="ru-RU" sz="1600" dirty="0" smtClean="0"/>
              <a:t>б) песцы, лемминги, волки;</a:t>
            </a:r>
          </a:p>
          <a:p>
            <a:pPr>
              <a:buNone/>
            </a:pPr>
            <a:r>
              <a:rPr lang="ru-RU" sz="1600" dirty="0" smtClean="0"/>
              <a:t>в) верблюды, лошади, коровы.</a:t>
            </a:r>
          </a:p>
          <a:p>
            <a:pPr>
              <a:buNone/>
            </a:pPr>
            <a:r>
              <a:rPr lang="ru-RU" sz="1800" b="1" dirty="0" smtClean="0"/>
              <a:t>8. Укажи верную цепь питания…</a:t>
            </a:r>
          </a:p>
          <a:p>
            <a:pPr>
              <a:buNone/>
            </a:pPr>
            <a:r>
              <a:rPr lang="ru-RU" sz="1600" dirty="0" smtClean="0"/>
              <a:t>а) растения   </a:t>
            </a:r>
            <a:r>
              <a:rPr lang="ru-RU" sz="2000" b="1" dirty="0" smtClean="0"/>
              <a:t> </a:t>
            </a:r>
            <a:r>
              <a:rPr lang="en-US" sz="2000" b="1" dirty="0" smtClean="0"/>
              <a:t>&gt;</a:t>
            </a:r>
            <a:r>
              <a:rPr lang="ru-RU" sz="2000" b="1" dirty="0" smtClean="0"/>
              <a:t>       </a:t>
            </a:r>
            <a:r>
              <a:rPr lang="ru-RU" sz="1600" dirty="0" smtClean="0"/>
              <a:t>лемминги     </a:t>
            </a:r>
            <a:r>
              <a:rPr lang="en-US" sz="2000" b="1" dirty="0" smtClean="0"/>
              <a:t>&gt;</a:t>
            </a:r>
            <a:r>
              <a:rPr lang="ru-RU" sz="1600" dirty="0" smtClean="0"/>
              <a:t>      </a:t>
            </a:r>
            <a:r>
              <a:rPr lang="ru-RU" sz="1600" dirty="0" smtClean="0"/>
              <a:t>полярные совы;</a:t>
            </a:r>
          </a:p>
          <a:p>
            <a:pPr>
              <a:buNone/>
            </a:pPr>
            <a:r>
              <a:rPr lang="ru-RU" sz="1600" dirty="0" smtClean="0"/>
              <a:t>б) комары, мошки     </a:t>
            </a:r>
            <a:r>
              <a:rPr lang="en-US" sz="2000" b="1" dirty="0" smtClean="0"/>
              <a:t>&gt;</a:t>
            </a:r>
            <a:r>
              <a:rPr lang="ru-RU" sz="1600" dirty="0" smtClean="0"/>
              <a:t>      </a:t>
            </a:r>
            <a:r>
              <a:rPr lang="ru-RU" sz="1600" dirty="0" smtClean="0"/>
              <a:t>полярные куропатки     </a:t>
            </a:r>
            <a:r>
              <a:rPr lang="en-US" sz="2000" b="1" dirty="0" smtClean="0"/>
              <a:t>&gt;</a:t>
            </a:r>
            <a:r>
              <a:rPr lang="ru-RU" sz="1600" dirty="0" smtClean="0"/>
              <a:t>       </a:t>
            </a:r>
            <a:r>
              <a:rPr lang="ru-RU" sz="1600" dirty="0" smtClean="0"/>
              <a:t>песцы;</a:t>
            </a:r>
          </a:p>
          <a:p>
            <a:pPr>
              <a:buNone/>
            </a:pPr>
            <a:r>
              <a:rPr lang="ru-RU" sz="1600" dirty="0" smtClean="0"/>
              <a:t>в) растения    </a:t>
            </a:r>
            <a:r>
              <a:rPr lang="en-US" sz="2000" b="1" dirty="0" smtClean="0"/>
              <a:t>&gt;</a:t>
            </a:r>
            <a:r>
              <a:rPr lang="ru-RU" sz="1600" dirty="0" smtClean="0"/>
              <a:t>       </a:t>
            </a:r>
            <a:r>
              <a:rPr lang="ru-RU" sz="1600" dirty="0" smtClean="0"/>
              <a:t>кречеты       </a:t>
            </a:r>
            <a:r>
              <a:rPr lang="en-US" sz="2000" b="1" dirty="0" smtClean="0"/>
              <a:t>&gt;</a:t>
            </a:r>
            <a:r>
              <a:rPr lang="ru-RU" sz="1600" dirty="0" smtClean="0"/>
              <a:t>    </a:t>
            </a:r>
            <a:r>
              <a:rPr lang="ru-RU" sz="1600" dirty="0" smtClean="0"/>
              <a:t>волки.</a:t>
            </a:r>
          </a:p>
          <a:p>
            <a:pPr>
              <a:buNone/>
            </a:pPr>
            <a:r>
              <a:rPr lang="ru-RU" sz="1800" b="1" dirty="0" smtClean="0"/>
              <a:t>9.Тундровый Заповедник….</a:t>
            </a:r>
          </a:p>
          <a:p>
            <a:pPr>
              <a:buNone/>
            </a:pPr>
            <a:r>
              <a:rPr lang="ru-RU" sz="1600" dirty="0" smtClean="0"/>
              <a:t>а) на полуострове Ямал;</a:t>
            </a:r>
          </a:p>
          <a:p>
            <a:pPr>
              <a:buNone/>
            </a:pPr>
            <a:r>
              <a:rPr lang="ru-RU" sz="1600" dirty="0" smtClean="0"/>
              <a:t>б) на полуострове Таймыр;</a:t>
            </a:r>
          </a:p>
          <a:p>
            <a:pPr>
              <a:buNone/>
            </a:pPr>
            <a:r>
              <a:rPr lang="ru-RU" sz="1600" dirty="0" smtClean="0"/>
              <a:t>в) на Кольском полуострове.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ru-RU" dirty="0" smtClean="0"/>
              <a:t>Ответы к тесту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1. б.;  2. а.;  3. в.;  4. б.;  5. б.;</a:t>
            </a:r>
          </a:p>
          <a:p>
            <a:pPr>
              <a:buNone/>
            </a:pPr>
            <a:r>
              <a:rPr lang="ru-RU" sz="4000" dirty="0" smtClean="0"/>
              <a:t>  6. в.; 7. б.; 8.а ; 9. б.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00FF"/>
                </a:solidFill>
              </a:rPr>
              <a:t>Оцените  себя  сами.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Если вы ответили на все вопросы – умницы!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Если вы ответили на 6-7 вопросов – молодцы!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Если вы ответили на 4-5 вопросов – повторите материал самостоятельно или обратитесь за разъяснением к учителю, одноклассникам, родителям.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ru-RU" sz="1600" dirty="0" smtClean="0"/>
              <a:t>1.Учебник «Окружающий мир» 2 класс, часть 2. М. </a:t>
            </a:r>
            <a:r>
              <a:rPr lang="ru-RU" sz="1600" dirty="0" err="1" smtClean="0"/>
              <a:t>Баласс</a:t>
            </a:r>
            <a:r>
              <a:rPr lang="ru-RU" sz="1600" dirty="0" smtClean="0"/>
              <a:t> 2012 г.</a:t>
            </a:r>
          </a:p>
          <a:p>
            <a:r>
              <a:rPr lang="ru-RU" sz="1600" dirty="0" smtClean="0"/>
              <a:t>2.Окружающий мир «Наша планета земля» .Методические рекомендации для учителя. /М. </a:t>
            </a:r>
            <a:r>
              <a:rPr lang="ru-RU" sz="1600" dirty="0" err="1" smtClean="0"/>
              <a:t>Баласс</a:t>
            </a:r>
            <a:r>
              <a:rPr lang="ru-RU" sz="1600" dirty="0" smtClean="0"/>
              <a:t> 2010 г.</a:t>
            </a:r>
          </a:p>
          <a:p>
            <a:r>
              <a:rPr lang="ru-RU" sz="1600" dirty="0" smtClean="0"/>
              <a:t>3.Поурочные разработки по курсу «Окружающий мир» 4 класс. Авт. Дмитриева О.И., Мокрушина О.А. /</a:t>
            </a:r>
            <a:r>
              <a:rPr lang="ru-RU" sz="1600" dirty="0" err="1" smtClean="0"/>
              <a:t>М.Вако</a:t>
            </a:r>
            <a:r>
              <a:rPr lang="ru-RU" sz="1600" dirty="0" smtClean="0"/>
              <a:t>. 2004г.</a:t>
            </a:r>
          </a:p>
          <a:p>
            <a:r>
              <a:rPr lang="ru-RU" sz="1600" dirty="0" smtClean="0"/>
              <a:t>4.</a:t>
            </a:r>
            <a:r>
              <a:rPr lang="en-US" sz="1600" dirty="0" smtClean="0"/>
              <a:t> images.yandex.ru›</a:t>
            </a:r>
            <a:r>
              <a:rPr lang="ru-RU" sz="1600" dirty="0" smtClean="0"/>
              <a:t>фото животных тундры.</a:t>
            </a:r>
          </a:p>
          <a:p>
            <a:r>
              <a:rPr lang="ru-RU" sz="1600" dirty="0" smtClean="0"/>
              <a:t>5.</a:t>
            </a:r>
            <a:r>
              <a:rPr lang="en-US" sz="1600" dirty="0" smtClean="0"/>
              <a:t> images.yandex.ru›</a:t>
            </a:r>
            <a:r>
              <a:rPr lang="ru-RU" sz="1600" dirty="0" smtClean="0"/>
              <a:t>фото животных </a:t>
            </a:r>
            <a:r>
              <a:rPr lang="ru-RU" sz="1600" dirty="0" err="1" smtClean="0"/>
              <a:t>арктики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6. http://images.yandex.ru/?lr=76&amp;source=wiz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Список используемой литературы: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Географическое положение: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Ледовитый океан, северные моря, острова.</a:t>
            </a:r>
          </a:p>
          <a:p>
            <a:pPr>
              <a:buNone/>
            </a:pP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Освещенность,  климат:</a:t>
            </a:r>
            <a:endParaRPr lang="ru-RU" sz="20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Полярный день, полярная ночь, северное сияние</a:t>
            </a:r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. Температура зимой ниже 60</a:t>
            </a:r>
            <a:r>
              <a:rPr lang="en-US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º</a:t>
            </a:r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, летом чуть выше 0</a:t>
            </a:r>
            <a:r>
              <a:rPr lang="en-US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º</a:t>
            </a:r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, дуют сильные ветры.</a:t>
            </a:r>
            <a:endParaRPr lang="ru-RU" sz="2000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Растительный </a:t>
            </a: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животный мир:</a:t>
            </a:r>
          </a:p>
          <a:p>
            <a:pPr>
              <a:buNone/>
            </a:pPr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Лишайники, мхи, полярный мак, планктон, рачки, рыбы, чайки, гагарки, тупики, гаги, морж, тюлень, белый медведь, киты… </a:t>
            </a:r>
          </a:p>
          <a:p>
            <a:pPr>
              <a:buNone/>
            </a:pP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Деятельность человека: </a:t>
            </a:r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научные станции, Северный морской путь, рыбный промысел, охота</a:t>
            </a:r>
            <a:r>
              <a:rPr lang="ru-RU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 w="38100"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</a:rPr>
              <a:t>Арктика  - царство льда и снега</a:t>
            </a:r>
            <a:endParaRPr lang="ru-RU" b="1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3857652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</a:t>
            </a:r>
            <a:r>
              <a:rPr lang="ru-RU" dirty="0" smtClean="0">
                <a:solidFill>
                  <a:srgbClr val="002060"/>
                </a:solidFill>
              </a:rPr>
              <a:t>оре   </a:t>
            </a:r>
            <a:r>
              <a:rPr lang="en-US" dirty="0" smtClean="0">
                <a:solidFill>
                  <a:srgbClr val="002060"/>
                </a:solidFill>
              </a:rPr>
              <a:t>&gt;</a:t>
            </a:r>
            <a:r>
              <a:rPr lang="ru-RU" dirty="0" smtClean="0">
                <a:solidFill>
                  <a:srgbClr val="002060"/>
                </a:solidFill>
              </a:rPr>
              <a:t>  водоросли  </a:t>
            </a:r>
            <a:r>
              <a:rPr lang="en-US" dirty="0" smtClean="0">
                <a:solidFill>
                  <a:srgbClr val="002060"/>
                </a:solidFill>
              </a:rPr>
              <a:t>&gt;</a:t>
            </a:r>
            <a:r>
              <a:rPr lang="ru-RU" dirty="0" smtClean="0">
                <a:solidFill>
                  <a:srgbClr val="002060"/>
                </a:solidFill>
              </a:rPr>
              <a:t>  рачки   </a:t>
            </a:r>
            <a:r>
              <a:rPr lang="en-US" dirty="0" smtClean="0">
                <a:solidFill>
                  <a:srgbClr val="002060"/>
                </a:solidFill>
              </a:rPr>
              <a:t>&gt;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рыбы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водоросли  </a:t>
            </a:r>
            <a:r>
              <a:rPr lang="en-US" dirty="0" smtClean="0">
                <a:solidFill>
                  <a:srgbClr val="002060"/>
                </a:solidFill>
              </a:rPr>
              <a:t>&gt;</a:t>
            </a:r>
            <a:r>
              <a:rPr lang="ru-RU" dirty="0" smtClean="0">
                <a:solidFill>
                  <a:srgbClr val="002060"/>
                </a:solidFill>
              </a:rPr>
              <a:t>  рачки   </a:t>
            </a:r>
            <a:r>
              <a:rPr lang="en-US" dirty="0" smtClean="0">
                <a:solidFill>
                  <a:srgbClr val="002060"/>
                </a:solidFill>
              </a:rPr>
              <a:t>&gt;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рыбы  </a:t>
            </a:r>
            <a:r>
              <a:rPr lang="en-US" dirty="0" smtClean="0">
                <a:solidFill>
                  <a:srgbClr val="002060"/>
                </a:solidFill>
              </a:rPr>
              <a:t>&gt; </a:t>
            </a:r>
            <a:r>
              <a:rPr lang="ru-RU" dirty="0" smtClean="0">
                <a:solidFill>
                  <a:srgbClr val="002060"/>
                </a:solidFill>
              </a:rPr>
              <a:t>тюлени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рыбы  </a:t>
            </a:r>
            <a:r>
              <a:rPr lang="en-US" dirty="0" smtClean="0">
                <a:solidFill>
                  <a:srgbClr val="002060"/>
                </a:solidFill>
              </a:rPr>
              <a:t>&gt;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тюлени  </a:t>
            </a:r>
            <a:r>
              <a:rPr lang="en-US" dirty="0" smtClean="0">
                <a:solidFill>
                  <a:srgbClr val="002060"/>
                </a:solidFill>
              </a:rPr>
              <a:t>&gt;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белые медведи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Цепи питания в зоне арктических</a:t>
            </a:r>
            <a:br>
              <a:rPr lang="ru-RU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пустынь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43852" cy="1033457"/>
          </a:xfrm>
          <a:solidFill>
            <a:schemeClr val="bg2">
              <a:lumMod val="5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Охрана природы ледяных пустынь</a:t>
            </a:r>
            <a:endParaRPr lang="ru-RU" sz="3200" dirty="0">
              <a:ln w="12700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429684" cy="928694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algn="just">
              <a:buNone/>
            </a:pPr>
            <a:r>
              <a:rPr lang="ru-RU" sz="1600" dirty="0" smtClean="0">
                <a:solidFill>
                  <a:schemeClr val="tx1"/>
                </a:solidFill>
                <a:cs typeface="Aharoni" pitchFamily="2" charset="-79"/>
              </a:rPr>
              <a:t>Заповедник на «Острове Врангеля» был открыт в 1976 году. Здесь можно встретить: </a:t>
            </a:r>
            <a:r>
              <a:rPr lang="ru-RU" sz="1600" dirty="0" err="1" smtClean="0">
                <a:solidFill>
                  <a:schemeClr val="tx1"/>
                </a:solidFill>
                <a:cs typeface="Aharoni" pitchFamily="2" charset="-79"/>
              </a:rPr>
              <a:t>р</a:t>
            </a:r>
            <a:r>
              <a:rPr lang="ru-RU" sz="1600" dirty="0" err="1" smtClean="0">
                <a:solidFill>
                  <a:schemeClr val="tx1"/>
                </a:solidFill>
              </a:rPr>
              <a:t>озовую</a:t>
            </a:r>
            <a:r>
              <a:rPr lang="ru-RU" sz="1600" dirty="0" smtClean="0">
                <a:solidFill>
                  <a:schemeClr val="tx1"/>
                </a:solidFill>
              </a:rPr>
              <a:t> чайку, овцебыка, белых гусей, белого медведя, моржей. Они занесены в </a:t>
            </a:r>
            <a:r>
              <a:rPr lang="ru-RU" sz="1600" dirty="0" smtClean="0">
                <a:solidFill>
                  <a:srgbClr val="FF0000"/>
                </a:solidFill>
              </a:rPr>
              <a:t>Красную книгу.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200026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71744"/>
            <a:ext cx="1885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571744"/>
            <a:ext cx="2181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143380"/>
            <a:ext cx="20478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500306"/>
            <a:ext cx="214314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143380"/>
            <a:ext cx="20478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143380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214818"/>
            <a:ext cx="22145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ru-RU" sz="1600" b="1" dirty="0" smtClean="0">
                <a:cs typeface="Aharoni" pitchFamily="2" charset="-79"/>
              </a:rPr>
              <a:t>1.Природная зона арктических пустынь расположена…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а) на островах Тихого океана;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      б)на островах Индийского океана;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                        в) на островах Северного Ледовитого океана.</a:t>
            </a:r>
          </a:p>
          <a:p>
            <a:pPr marL="624078" indent="-514350">
              <a:buNone/>
            </a:pPr>
            <a:r>
              <a:rPr lang="ru-RU" sz="1600" b="1" dirty="0" smtClean="0">
                <a:cs typeface="Aharoni" pitchFamily="2" charset="-79"/>
              </a:rPr>
              <a:t>2.Территория зоны…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      а) густо заселена людьми;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                б)не имеет коренного населения.</a:t>
            </a:r>
          </a:p>
          <a:p>
            <a:pPr marL="624078" indent="-514350">
              <a:buNone/>
            </a:pPr>
            <a:r>
              <a:rPr lang="ru-RU" sz="1600" b="1" dirty="0" smtClean="0">
                <a:cs typeface="Aharoni" pitchFamily="2" charset="-79"/>
              </a:rPr>
              <a:t>3.В Арктике для растений и животных сложились…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а) суровые условия;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      б) комфортные условия.</a:t>
            </a:r>
          </a:p>
          <a:p>
            <a:pPr marL="624078" indent="-514350">
              <a:buNone/>
            </a:pPr>
            <a:r>
              <a:rPr lang="ru-RU" sz="1600" b="1" dirty="0" smtClean="0">
                <a:cs typeface="Aharoni" pitchFamily="2" charset="-79"/>
              </a:rPr>
              <a:t>4.В ледяной пустыне растут…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      а)кедры, берёзы, черёмуха;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                  б)лишайники, мхи, полярные маки;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в)бузина, орешник, ива.</a:t>
            </a:r>
          </a:p>
          <a:p>
            <a:pPr marL="624078" indent="-514350">
              <a:buNone/>
            </a:pPr>
            <a:r>
              <a:rPr lang="ru-RU" sz="1600" b="1" dirty="0" smtClean="0">
                <a:cs typeface="Aharoni" pitchFamily="2" charset="-79"/>
              </a:rPr>
              <a:t>5.В Арктике обитают животные:…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      а)бобры, нутрии, хомяки;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               б)волки, белые медведи, рыси;</a:t>
            </a:r>
          </a:p>
          <a:p>
            <a:pPr marL="624078" indent="-514350" algn="ctr">
              <a:buNone/>
            </a:pPr>
            <a:r>
              <a:rPr lang="ru-RU" sz="1600" dirty="0" smtClean="0">
                <a:cs typeface="Aharoni" pitchFamily="2" charset="-79"/>
              </a:rPr>
              <a:t>                                в)моржи,  тюлени, белые медведи.</a:t>
            </a:r>
          </a:p>
          <a:p>
            <a:pPr marL="624078" indent="-514350">
              <a:buNone/>
            </a:pPr>
            <a:endParaRPr lang="ru-RU" sz="1600" dirty="0">
              <a:cs typeface="Aharoni" pitchFamily="2" charset="-79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bg2">
              <a:lumMod val="50000"/>
            </a:schemeClr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 «Арктика»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85720" y="571480"/>
            <a:ext cx="8572560" cy="5643602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 smtClean="0"/>
              <a:t>6.Найдите верную цепь питания:</a:t>
            </a:r>
          </a:p>
          <a:p>
            <a:pPr>
              <a:buNone/>
            </a:pPr>
            <a:r>
              <a:rPr lang="ru-RU" sz="1600" dirty="0" smtClean="0"/>
              <a:t>а)  водоросли      </a:t>
            </a:r>
            <a:r>
              <a:rPr lang="en-US" sz="2400" b="1" dirty="0" smtClean="0"/>
              <a:t>&gt;</a:t>
            </a:r>
            <a:r>
              <a:rPr lang="ru-RU" sz="1600" dirty="0" smtClean="0"/>
              <a:t>   рачки  </a:t>
            </a:r>
            <a:r>
              <a:rPr lang="ru-RU" sz="2000" dirty="0" smtClean="0"/>
              <a:t> </a:t>
            </a:r>
            <a:r>
              <a:rPr lang="en-US" sz="2000" b="1" dirty="0" smtClean="0"/>
              <a:t>&gt;</a:t>
            </a:r>
            <a:r>
              <a:rPr lang="ru-RU" sz="2000" dirty="0" smtClean="0"/>
              <a:t>     </a:t>
            </a:r>
            <a:r>
              <a:rPr lang="ru-RU" sz="1600" dirty="0" smtClean="0"/>
              <a:t>рыбы    </a:t>
            </a:r>
            <a:r>
              <a:rPr lang="en-US" sz="2000" b="1" dirty="0" smtClean="0"/>
              <a:t>&gt;</a:t>
            </a:r>
            <a:r>
              <a:rPr lang="ru-RU" sz="2000" dirty="0" smtClean="0"/>
              <a:t> </a:t>
            </a:r>
            <a:r>
              <a:rPr lang="ru-RU" sz="1600" dirty="0" smtClean="0"/>
              <a:t>     </a:t>
            </a:r>
            <a:r>
              <a:rPr lang="ru-RU" sz="1600" dirty="0" smtClean="0"/>
              <a:t>гагарки   </a:t>
            </a:r>
            <a:r>
              <a:rPr lang="en-US" sz="2000" b="1" dirty="0" smtClean="0"/>
              <a:t>&gt;</a:t>
            </a:r>
            <a:r>
              <a:rPr lang="ru-RU" sz="1600" dirty="0" smtClean="0"/>
              <a:t>    </a:t>
            </a:r>
            <a:r>
              <a:rPr lang="ru-RU" sz="1600" dirty="0" smtClean="0"/>
              <a:t>белый медведь;</a:t>
            </a:r>
          </a:p>
          <a:p>
            <a:pPr>
              <a:buNone/>
            </a:pPr>
            <a:r>
              <a:rPr lang="ru-RU" sz="1600" dirty="0" smtClean="0"/>
              <a:t>б) водоросли   </a:t>
            </a:r>
            <a:r>
              <a:rPr lang="en-US" sz="2000" b="1" dirty="0" smtClean="0"/>
              <a:t>&gt;</a:t>
            </a:r>
            <a:r>
              <a:rPr lang="ru-RU" sz="1600" dirty="0" smtClean="0"/>
              <a:t>      </a:t>
            </a:r>
            <a:r>
              <a:rPr lang="ru-RU" sz="1600" dirty="0" smtClean="0"/>
              <a:t>рачки   </a:t>
            </a:r>
            <a:r>
              <a:rPr lang="en-US" sz="2200" b="1" dirty="0" smtClean="0"/>
              <a:t>&gt;</a:t>
            </a:r>
            <a:r>
              <a:rPr lang="ru-RU" sz="1600" dirty="0" smtClean="0"/>
              <a:t>       </a:t>
            </a:r>
            <a:r>
              <a:rPr lang="ru-RU" sz="1600" dirty="0" smtClean="0"/>
              <a:t>сайки     </a:t>
            </a:r>
            <a:r>
              <a:rPr lang="en-US" sz="2000" b="1" dirty="0" smtClean="0"/>
              <a:t>&gt;</a:t>
            </a:r>
            <a:r>
              <a:rPr lang="ru-RU" sz="1600" dirty="0" smtClean="0"/>
              <a:t>    </a:t>
            </a:r>
            <a:r>
              <a:rPr lang="ru-RU" sz="1600" dirty="0" smtClean="0"/>
              <a:t>тюлени.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7.Арктический заповедник расположен …</a:t>
            </a:r>
          </a:p>
          <a:p>
            <a:pPr>
              <a:buNone/>
            </a:pPr>
            <a:r>
              <a:rPr lang="ru-RU" sz="1600" dirty="0" smtClean="0"/>
              <a:t> а) на земле Франца Иосифа;</a:t>
            </a:r>
          </a:p>
          <a:p>
            <a:pPr>
              <a:buNone/>
            </a:pPr>
            <a:r>
              <a:rPr lang="ru-RU" sz="1600" dirty="0" smtClean="0"/>
              <a:t>б) на Северной земле;</a:t>
            </a:r>
          </a:p>
          <a:p>
            <a:pPr>
              <a:buNone/>
            </a:pPr>
            <a:r>
              <a:rPr lang="ru-RU" sz="1600" dirty="0" smtClean="0"/>
              <a:t> в) на острове Врангеля.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8.Большое скопление птиц на скалах называют</a:t>
            </a:r>
          </a:p>
          <a:p>
            <a:pPr>
              <a:buNone/>
            </a:pPr>
            <a:r>
              <a:rPr lang="ru-RU" sz="1600" dirty="0" smtClean="0"/>
              <a:t> а) «птичьи рынки»;</a:t>
            </a:r>
          </a:p>
          <a:p>
            <a:pPr>
              <a:buNone/>
            </a:pPr>
            <a:r>
              <a:rPr lang="ru-RU" sz="1600" dirty="0" smtClean="0"/>
              <a:t>б) «птичьи базары».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9. Для защиты природы арктической зоны приняты следующие меры:</a:t>
            </a:r>
          </a:p>
          <a:p>
            <a:pPr>
              <a:buNone/>
            </a:pPr>
            <a:r>
              <a:rPr lang="ru-RU" sz="1600" dirty="0" smtClean="0"/>
              <a:t>а) для птиц и животных завозится корм и рыба, запрещено движение судов по Северному морскому пути;</a:t>
            </a:r>
          </a:p>
          <a:p>
            <a:pPr>
              <a:buNone/>
            </a:pPr>
            <a:r>
              <a:rPr lang="ru-RU" sz="1600" dirty="0" smtClean="0"/>
              <a:t>б)полярники делают во льду проруби для ныряния моржей, тюлений, белых медведей, расчищают поверхность островов от снега, освобождая мхи и лишайники;</a:t>
            </a:r>
          </a:p>
          <a:p>
            <a:pPr>
              <a:buNone/>
            </a:pPr>
            <a:r>
              <a:rPr lang="ru-RU" sz="1600" dirty="0" smtClean="0"/>
              <a:t>в)ограничен отлов рыбы, запрещена охота на редких животных, взяты под охрану «птичьи базары».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ru-RU" dirty="0" smtClean="0"/>
              <a:t>Ответы к тесту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1. в.;  2. б.;  3. а.;  4. б.;  5. в.;</a:t>
            </a:r>
          </a:p>
          <a:p>
            <a:pPr>
              <a:buNone/>
            </a:pPr>
            <a:r>
              <a:rPr lang="ru-RU" sz="4000" dirty="0" smtClean="0"/>
              <a:t>  6. б.; 7. в.; 8.б ; 9. в.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00FF"/>
                </a:solidFill>
              </a:rPr>
              <a:t>Оцените  себя  сами.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Если вы ответили на все вопросы – умницы!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Если вы ответили на 6-7 вопросов – молодцы!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Если вы ответили на 4-5 вопросов – повторите материал самостоятельно или обратитесь за разъяснением к учителю, одноклассникам, родителям.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ТУНДРА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9993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положение: 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расположена на материке Евразия, южнее арктических пустынь, за линией северного полярного круга частично на Восточно-Европейской и </a:t>
            </a:r>
            <a:r>
              <a:rPr lang="ru-RU" sz="1600" dirty="0" err="1" smtClean="0"/>
              <a:t>Западно-Сибирской</a:t>
            </a:r>
            <a:r>
              <a:rPr lang="ru-RU" sz="1600" dirty="0" smtClean="0"/>
              <a:t> равнинах, Северная Америка.</a:t>
            </a:r>
          </a:p>
          <a:p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</a:t>
            </a:r>
            <a:r>
              <a:rPr lang="ru-RU" sz="2400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/>
              <a:t>зима длится более 9 месяцев, температура до -50</a:t>
            </a:r>
            <a:r>
              <a:rPr lang="en-US" sz="1600" dirty="0" smtClean="0"/>
              <a:t>º</a:t>
            </a:r>
            <a:r>
              <a:rPr lang="ru-RU" sz="1600" dirty="0" smtClean="0"/>
              <a:t>; лето холодное -1 месяц, земля оттаивает на 10-50 см, дальше вечная мерзлота; постоянно дуют сильные ветры.</a:t>
            </a:r>
          </a:p>
          <a:p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Растительный и животный мир: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/>
              <a:t>мох ягель, морошка, голубика, брусника, карликовая береза, карликовая ива, клюква; белая куропатка, белая сова, лемминги, песцы, кречеты, дикий северный олень, волки. Имеют теплый пух, мех, зимний подшерсток, подкожный слой жира. Защитный цвет у большинства животных – белый.</a:t>
            </a:r>
          </a:p>
          <a:p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человека: </a:t>
            </a:r>
            <a:r>
              <a:rPr lang="ru-RU" sz="1600" dirty="0" smtClean="0"/>
              <a:t>оленеводство- основное занятие населения, а так же рыболовство, охота.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Добыча  нефти и газа, привела к экологическим проблемам : нарушение поверхности почвы от гусениц вездеходов, загрязнение поверхности нефтью, браконьерство, вытаптываются пастбища.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  <a:ln w="381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Цепь питания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348</TotalTime>
  <Words>1160</Words>
  <PresentationFormat>Экран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Природные зоны полярного пояса</vt:lpstr>
      <vt:lpstr>Арктика  - царство льда и снега</vt:lpstr>
      <vt:lpstr>Цепи питания в зоне арктических пустынь </vt:lpstr>
      <vt:lpstr>Охрана природы ледяных пустынь</vt:lpstr>
      <vt:lpstr>Тест «Арктика»</vt:lpstr>
      <vt:lpstr>Слайд 6</vt:lpstr>
      <vt:lpstr>Ответы к тесту</vt:lpstr>
      <vt:lpstr>ТУНДРА</vt:lpstr>
      <vt:lpstr>Цепь питания </vt:lpstr>
      <vt:lpstr>Цепь питания </vt:lpstr>
      <vt:lpstr>В Красную книгу занесены</vt:lpstr>
      <vt:lpstr>Тест «Тундра»</vt:lpstr>
      <vt:lpstr>Слайд 13</vt:lpstr>
      <vt:lpstr>Ответы к тесту</vt:lpstr>
      <vt:lpstr>Список используемой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  - царство льда и снега</dc:title>
  <dc:creator>САНЯ</dc:creator>
  <cp:lastModifiedBy>САНЯ</cp:lastModifiedBy>
  <cp:revision>59</cp:revision>
  <dcterms:created xsi:type="dcterms:W3CDTF">2013-02-11T10:53:55Z</dcterms:created>
  <dcterms:modified xsi:type="dcterms:W3CDTF">2013-02-16T05:45:22Z</dcterms:modified>
</cp:coreProperties>
</file>