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71" r:id="rId2"/>
    <p:sldId id="276" r:id="rId3"/>
    <p:sldId id="284" r:id="rId4"/>
    <p:sldId id="286" r:id="rId5"/>
    <p:sldId id="283" r:id="rId6"/>
    <p:sldId id="285" r:id="rId7"/>
    <p:sldId id="278" r:id="rId8"/>
    <p:sldId id="256" r:id="rId9"/>
    <p:sldId id="281" r:id="rId10"/>
    <p:sldId id="257" r:id="rId11"/>
    <p:sldId id="258" r:id="rId12"/>
    <p:sldId id="259" r:id="rId13"/>
    <p:sldId id="269" r:id="rId14"/>
    <p:sldId id="260" r:id="rId15"/>
    <p:sldId id="264" r:id="rId16"/>
    <p:sldId id="265" r:id="rId17"/>
    <p:sldId id="273" r:id="rId18"/>
    <p:sldId id="261" r:id="rId19"/>
    <p:sldId id="262" r:id="rId20"/>
    <p:sldId id="267" r:id="rId21"/>
    <p:sldId id="268" r:id="rId22"/>
    <p:sldId id="280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7FB35-DB71-49AD-9B80-5C5A02444F3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8E4AE-C84E-43B4-BE6E-A2ACF57D8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Физиологами была установлена з</a:t>
            </a:r>
            <a:r>
              <a:rPr lang="ru-RU" sz="1200" dirty="0" smtClean="0"/>
              <a:t>ависимость развития психики ребёнка от развития его речи.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8E4AE-C84E-43B4-BE6E-A2ACF57D8AC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Составление рассказа по серии картинок.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8E4AE-C84E-43B4-BE6E-A2ACF57D8AC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Сказка </a:t>
            </a:r>
            <a:r>
              <a:rPr lang="en-US" dirty="0" smtClean="0"/>
              <a:t>&lt;&lt;</a:t>
            </a:r>
            <a:r>
              <a:rPr lang="ru-RU" dirty="0" smtClean="0"/>
              <a:t>Репка</a:t>
            </a:r>
            <a:r>
              <a:rPr lang="en-US" dirty="0" smtClean="0"/>
              <a:t>&gt;&gt;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8E4AE-C84E-43B4-BE6E-A2ACF57D8AC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8E4AE-C84E-43B4-BE6E-A2ACF57D8AC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AE9F164-F167-4948-BE32-7FC18C50E686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EB8139A-B489-464F-AF8F-D73D12D1D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lick02.begun.ru/click.jsp?url=IsdzIv-5*Pm2Fq97ENtKF-eCPRnEguDdDfdhqamzuVVCbWUDn7QUiPFdwnQaOUJdwfV-xgLEAwDYaa1ALmEynwKjG3DB5f3ba*dIF9a3zerZzh3O6*Vdo3WXyDEMqwOhQd3hp0SCSgf-C-vAEUxm6IZ4rpmie36THbJPU5lEWtcy73oT1pQti9MOCYtUuhWgAXpGZ2dVPUXXsY8BonzmKoBtbHmRKGcBDpsDEb7SrYxNzsj4M66IcvCD4r2gD*tKb6M4qauVWs0i4fpKlw*kTFk913jbxLvEguQCVWJdteWu0on2UV5Pvk2gMY3YX3oH8FAJJyOk6Ze-kXPhJmjrNqGDG4xq9lIiyR3XJA&amp;eurl%5b%5d=IsdzIr28vby8ULQoInCH9tatKyUj0qZ7hcwkrYp2hc3BBKT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32656"/>
            <a:ext cx="7772400" cy="598584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   </a:t>
            </a:r>
            <a:r>
              <a:rPr lang="ru-RU" sz="2400" dirty="0" smtClean="0"/>
              <a:t>Родительское собрание на тему: 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dirty="0" smtClean="0"/>
              <a:t>Связная речь детей       дошкольного возраста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Презентацию подготовила и провела</a:t>
            </a:r>
            <a:br>
              <a:rPr lang="ru-RU" sz="2700" dirty="0" smtClean="0"/>
            </a:br>
            <a:r>
              <a:rPr lang="ru-RU" sz="2700" dirty="0" smtClean="0"/>
              <a:t>учитель- логопед МДОУ- </a:t>
            </a:r>
            <a:r>
              <a:rPr lang="ru-RU" sz="2700" dirty="0" err="1" smtClean="0"/>
              <a:t>д</a:t>
            </a:r>
            <a:r>
              <a:rPr lang="ru-RU" sz="2700" dirty="0" smtClean="0"/>
              <a:t>/с №3 г.Люберцы Антонова Светлана Анатольевна.</a:t>
            </a:r>
            <a:endParaRPr lang="ru-RU" sz="2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       Обучение 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детей рассказыванию может 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проводиться 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в разной форме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   Мониторинг речевого развития детей показал, что  связная речь детей нашей группы осталась 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на низком уровне.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Блок-схема: ручной ввод 2"/>
          <p:cNvSpPr/>
          <p:nvPr/>
        </p:nvSpPr>
        <p:spPr>
          <a:xfrm>
            <a:off x="683568" y="1556792"/>
            <a:ext cx="1800200" cy="1512168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составление рассказов-описаний по теме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4139952" y="1484784"/>
            <a:ext cx="1872208" cy="1512168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пересказ сказок, рассказов,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текстов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2339752" y="2348880"/>
            <a:ext cx="1368152" cy="14401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по картине, по серии картинок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6444208" y="1916832"/>
            <a:ext cx="2160240" cy="223224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упражнения типа «Закончи рассказ по-своему», «Закончи предложение»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Заниматься  решением этой проблемы должны не только педагоги, но и родители. Предлагаю  игры  для  всей  семьи: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628800"/>
            <a:ext cx="4402832" cy="51125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 Игра </a:t>
            </a:r>
            <a:r>
              <a:rPr lang="ru-RU" sz="7200" b="1" dirty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</a:rPr>
              <a:t>Распространи предложение</a:t>
            </a:r>
            <a:r>
              <a:rPr lang="ru-RU" sz="7200" b="1" dirty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sz="72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7200" dirty="0" smtClean="0"/>
              <a:t>     Детям </a:t>
            </a:r>
            <a:r>
              <a:rPr lang="ru-RU" sz="7200" dirty="0"/>
              <a:t>предлагается продолжить и закончить начатое взрослым предложение, опираясь на наводящие вопросы. Например, взрослый начинает предложение так: «Дети идут ... (Куда? Зачем?)» Или более усложненный вариант</a:t>
            </a:r>
            <a:r>
              <a:rPr lang="ru-RU" sz="7200" dirty="0" smtClean="0"/>
              <a:t>:</a:t>
            </a:r>
          </a:p>
          <a:p>
            <a:pPr>
              <a:buNone/>
            </a:pPr>
            <a:r>
              <a:rPr lang="ru-RU" sz="7200" dirty="0"/>
              <a:t> </a:t>
            </a:r>
            <a:r>
              <a:rPr lang="ru-RU" sz="7200" dirty="0" smtClean="0"/>
              <a:t>      «</a:t>
            </a:r>
            <a:r>
              <a:rPr lang="ru-RU" sz="7200" dirty="0"/>
              <a:t>Дети идут в школу, чтобы </a:t>
            </a:r>
            <a:r>
              <a:rPr lang="ru-RU" sz="7200" dirty="0" smtClean="0"/>
              <a:t>...».</a:t>
            </a:r>
          </a:p>
          <a:p>
            <a:pPr>
              <a:buNone/>
            </a:pPr>
            <a:endParaRPr lang="ru-RU" sz="7200" dirty="0"/>
          </a:p>
          <a:p>
            <a:pPr>
              <a:buNone/>
            </a:pPr>
            <a:r>
              <a:rPr lang="ru-RU" sz="72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Игра </a:t>
            </a:r>
            <a:r>
              <a:rPr lang="ru-RU" sz="7200" b="1" dirty="0">
                <a:solidFill>
                  <a:schemeClr val="tx2">
                    <a:lumMod val="75000"/>
                  </a:schemeClr>
                </a:solidFill>
              </a:rPr>
              <a:t> «Если бы...»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7200" dirty="0" smtClean="0"/>
              <a:t>     Взрослый </a:t>
            </a:r>
            <a:r>
              <a:rPr lang="ru-RU" sz="7200" dirty="0"/>
              <a:t>предлагает ребенку  пофантазировать на такие темы, как</a:t>
            </a:r>
            <a:r>
              <a:rPr lang="ru-RU" sz="7200" dirty="0" smtClean="0"/>
              <a:t>:</a:t>
            </a:r>
          </a:p>
          <a:p>
            <a:pPr>
              <a:buNone/>
            </a:pPr>
            <a:r>
              <a:rPr lang="ru-RU" sz="7200" i="1" dirty="0" smtClean="0"/>
              <a:t>«</a:t>
            </a:r>
            <a:r>
              <a:rPr lang="ru-RU" sz="7200" i="1" dirty="0"/>
              <a:t>Если бы я был </a:t>
            </a:r>
            <a:r>
              <a:rPr lang="ru-RU" sz="7200" i="1" dirty="0" err="1" smtClean="0"/>
              <a:t>волшебником,то</a:t>
            </a:r>
            <a:r>
              <a:rPr lang="ru-RU" sz="7200" i="1" dirty="0" smtClean="0"/>
              <a:t>»</a:t>
            </a:r>
            <a:endParaRPr lang="ru-RU" sz="7200" dirty="0"/>
          </a:p>
          <a:p>
            <a:pPr>
              <a:buNone/>
            </a:pPr>
            <a:r>
              <a:rPr lang="ru-RU" sz="7200" i="1" dirty="0"/>
              <a:t>«Если бы я стал невидимым ...»</a:t>
            </a:r>
            <a:endParaRPr lang="ru-RU" sz="7200" dirty="0"/>
          </a:p>
          <a:p>
            <a:pPr>
              <a:buNone/>
            </a:pPr>
            <a:r>
              <a:rPr lang="ru-RU" sz="7200" i="1" dirty="0"/>
              <a:t>«Если весна не </a:t>
            </a:r>
            <a:r>
              <a:rPr lang="ru-RU" sz="7200" i="1" dirty="0" err="1" smtClean="0"/>
              <a:t>наступитникогда</a:t>
            </a:r>
            <a:r>
              <a:rPr lang="ru-RU" sz="7200" i="1" dirty="0" smtClean="0"/>
              <a:t> »</a:t>
            </a:r>
            <a:endParaRPr lang="ru-RU" sz="7200" dirty="0"/>
          </a:p>
          <a:p>
            <a:pPr>
              <a:buNone/>
            </a:pPr>
            <a:r>
              <a:rPr lang="ru-RU" sz="7200" b="1" dirty="0"/>
              <a:t> </a:t>
            </a:r>
            <a:endParaRPr lang="ru-RU" sz="7200" dirty="0"/>
          </a:p>
          <a:p>
            <a:endParaRPr lang="ru-RU" dirty="0"/>
          </a:p>
        </p:txBody>
      </p:sp>
      <p:pic>
        <p:nvPicPr>
          <p:cNvPr id="2050" name="Picture 2" descr="C:\Documents and Settings\User\Рабочий стол\ЛОГОПЕДИЯ\св речь\боня 1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2132856"/>
            <a:ext cx="3649139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042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476672"/>
            <a:ext cx="4330824" cy="564949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600" b="1" dirty="0" smtClean="0"/>
              <a:t>      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/>
              <a:t>  </a:t>
            </a:r>
            <a:r>
              <a:rPr lang="ru-RU" sz="2000" b="1" dirty="0" smtClean="0">
                <a:solidFill>
                  <a:schemeClr val="tx2"/>
                </a:solidFill>
              </a:rPr>
              <a:t>Игра «Закончи сам»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Взрослый  рассказывает ребенку начало сказки или рассказа и дает задание продолжить или придумать концовку.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 </a:t>
            </a:r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</a:rPr>
              <a:t>Игра «Черный ящик»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Ребенок постепенно определяет, что лежит в ящике, задавая вопросы об определенных свойствах предметов: «Это игрушка? Она деревянная? Она пластмассовая? Ее можно катать? И так далее».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 </a:t>
            </a:r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</a:rPr>
              <a:t>Игра «Мой папа — художник»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Ребенок должен составить рассказ (сказку) по рисунку, ко­торый нарисовал его папа.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075" name="Picture 3" descr="C:\Documents and Settings\User\Рабочий стол\пересказ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332656"/>
            <a:ext cx="3351663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4400" cy="106613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692696"/>
            <a:ext cx="4042792" cy="5688632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Игра </a:t>
            </a:r>
            <a:r>
              <a:rPr lang="ru-RU" sz="2000" b="1" dirty="0">
                <a:solidFill>
                  <a:schemeClr val="tx2"/>
                </a:solidFill>
              </a:rPr>
              <a:t>«Придумаем название»</a:t>
            </a:r>
            <a:endParaRPr lang="ru-RU" sz="20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000" dirty="0"/>
              <a:t>Взрослый предлагает ребенку различные сюжетные картинки и предлагает придумать разные варианты названий  к картинке.</a:t>
            </a:r>
          </a:p>
          <a:p>
            <a:r>
              <a:rPr lang="ru-RU" sz="2000" b="1" dirty="0"/>
              <a:t> </a:t>
            </a:r>
            <a:r>
              <a:rPr lang="ru-RU" sz="2000" b="1" dirty="0">
                <a:solidFill>
                  <a:schemeClr val="tx2"/>
                </a:solidFill>
              </a:rPr>
              <a:t>Игра «Пойми меня»</a:t>
            </a:r>
            <a:endParaRPr lang="ru-RU" sz="20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000" dirty="0" smtClean="0"/>
              <a:t>     Взрослый</a:t>
            </a:r>
            <a:r>
              <a:rPr lang="ru-RU" sz="2000" dirty="0"/>
              <a:t>  описывает предмет, не показывая его, а ребенок пытается угадать, о чем говорится. Затем родитель и ребенок меняются ролями.</a:t>
            </a:r>
          </a:p>
          <a:p>
            <a:pPr>
              <a:buNone/>
            </a:pPr>
            <a:r>
              <a:rPr lang="ru-RU" sz="1800" dirty="0"/>
              <a:t> </a:t>
            </a:r>
          </a:p>
          <a:p>
            <a:r>
              <a:rPr lang="ru-RU" sz="1800" b="1" dirty="0">
                <a:solidFill>
                  <a:schemeClr val="tx2"/>
                </a:solidFill>
              </a:rPr>
              <a:t>Игра «Продолжи предложение»</a:t>
            </a:r>
            <a:endParaRPr lang="ru-RU" sz="1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800" dirty="0" smtClean="0"/>
              <a:t>  «</a:t>
            </a:r>
            <a:r>
              <a:rPr lang="ru-RU" sz="1800" dirty="0"/>
              <a:t>Учись читать книги, потому что…», «Слова надо говорить громко, потому что…», «Если бы я был волшебником, я бы…».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5122" name="Picture 2" descr="C:\Documents and Settings\User\Рабочий стол\ЛОГОПЕДИЯ\св речь\майские дни 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764704"/>
            <a:ext cx="4149231" cy="5464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ЛОГОПЕДИЯ\св речь\професси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908720"/>
            <a:ext cx="7001655" cy="5217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Мнемотехника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2600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Мнемотехника</a:t>
            </a:r>
            <a:r>
              <a:rPr lang="ru-RU" sz="2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в переводе с греческого - «искусство запоминания».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6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Суть мнемосхем</a:t>
            </a:r>
            <a:r>
              <a:rPr lang="ru-RU" sz="2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заключается в следующем: на каждое слово или маленькое словосочетание придумывается картинка (изображение); таким образом, весь текст зарисовывается схематично. Глядя на эти схемы – рисунки ребёнок легко воспроизводит текстовую информацию.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Использование схем.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1196752"/>
            <a:ext cx="3394720" cy="5256584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z="4500" b="1" dirty="0">
                <a:solidFill>
                  <a:schemeClr val="tx2">
                    <a:lumMod val="90000"/>
                  </a:schemeClr>
                </a:solidFill>
              </a:rPr>
              <a:t>Ребёнок должен научиться выделять самое главное в повествовании, последовательно излагать основные действия и события.</a:t>
            </a:r>
            <a:r>
              <a:rPr lang="ru-RU" sz="4500" dirty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  <a:p>
            <a:pPr>
              <a:buNone/>
              <a:defRPr/>
            </a:pPr>
            <a:endParaRPr lang="ru-RU" sz="4500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buNone/>
              <a:defRPr/>
            </a:pPr>
            <a:r>
              <a:rPr lang="ru-RU" sz="4500" dirty="0" smtClean="0">
                <a:solidFill>
                  <a:schemeClr val="tx2">
                    <a:lumMod val="90000"/>
                  </a:schemeClr>
                </a:solidFill>
              </a:rPr>
              <a:t>        Схемы </a:t>
            </a:r>
            <a:r>
              <a:rPr lang="ru-RU" sz="4500" dirty="0">
                <a:solidFill>
                  <a:schemeClr val="tx2">
                    <a:lumMod val="90000"/>
                  </a:schemeClr>
                </a:solidFill>
              </a:rPr>
              <a:t>служат своеобразным </a:t>
            </a:r>
            <a:r>
              <a:rPr lang="ru-RU" sz="4500" b="1" dirty="0">
                <a:solidFill>
                  <a:schemeClr val="tx2">
                    <a:lumMod val="90000"/>
                  </a:schemeClr>
                </a:solidFill>
              </a:rPr>
              <a:t>зрительным планом</a:t>
            </a:r>
            <a:r>
              <a:rPr lang="ru-RU" sz="4500" dirty="0">
                <a:solidFill>
                  <a:schemeClr val="tx2">
                    <a:lumMod val="90000"/>
                  </a:schemeClr>
                </a:solidFill>
              </a:rPr>
              <a:t> для создания монологов, помогают детям выстраивать:</a:t>
            </a:r>
          </a:p>
          <a:p>
            <a:pPr>
              <a:buNone/>
              <a:defRPr/>
            </a:pPr>
            <a:endParaRPr lang="ru-RU" sz="4500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50000"/>
              </a:lnSpc>
              <a:buNone/>
              <a:defRPr/>
            </a:pPr>
            <a:r>
              <a:rPr lang="ru-RU" sz="4500" dirty="0">
                <a:solidFill>
                  <a:schemeClr val="tx2">
                    <a:lumMod val="90000"/>
                  </a:schemeClr>
                </a:solidFill>
              </a:rPr>
              <a:t>- строение рассказа,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ru-RU" sz="4500" dirty="0">
                <a:solidFill>
                  <a:schemeClr val="tx2">
                    <a:lumMod val="90000"/>
                  </a:schemeClr>
                </a:solidFill>
              </a:rPr>
              <a:t>- последовательность рассказа,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ru-RU" sz="4500" dirty="0">
                <a:solidFill>
                  <a:schemeClr val="tx2">
                    <a:lumMod val="90000"/>
                  </a:schemeClr>
                </a:solidFill>
              </a:rPr>
              <a:t>- лексико-грамматическую наполняемость рассказа.</a:t>
            </a:r>
          </a:p>
          <a:p>
            <a:endParaRPr lang="ru-RU" dirty="0"/>
          </a:p>
        </p:txBody>
      </p:sp>
      <p:pic>
        <p:nvPicPr>
          <p:cNvPr id="6146" name="Picture 2" descr="C:\Documents and Settings\User\Рабочий стол\ЛОГОПЕДИЯ\св речь\ринат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1844824"/>
            <a:ext cx="4619241" cy="368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371600" y="4015808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Documents and Settings\User\Рабочий стол\ЛОГОПЕДИЯ\св речь\птицы картинки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620688"/>
            <a:ext cx="7900988" cy="592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7772400" cy="127444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Этап автоматизации звуков в стихах.     Использование 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мнемодорожек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51" descr="мнемодорожки00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3501008"/>
            <a:ext cx="6637361" cy="305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0" descr="мнемодорожки00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1844824"/>
            <a:ext cx="3756025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Мнемотаблицы</a:t>
            </a:r>
            <a:r>
              <a:rPr lang="ru-RU" dirty="0" smtClean="0"/>
              <a:t>  к русским народным сказкам</a:t>
            </a:r>
            <a:endParaRPr lang="ru-RU" dirty="0"/>
          </a:p>
        </p:txBody>
      </p:sp>
      <p:pic>
        <p:nvPicPr>
          <p:cNvPr id="4" name="Picture 9" descr="мнемотаблиц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104" y="2060848"/>
            <a:ext cx="32956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C:\Documents and Settings\User\Рабочий стол\ЛОГОПЕДИЯ\фрагменты занятий\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1916832"/>
            <a:ext cx="4693181" cy="4066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200" dirty="0" smtClean="0"/>
              <a:t>1.Зависимость психики  развития ребёнка от развития его речи.</a:t>
            </a:r>
          </a:p>
          <a:p>
            <a:pPr>
              <a:buNone/>
            </a:pPr>
            <a:r>
              <a:rPr lang="ru-RU" sz="3200" dirty="0" smtClean="0"/>
              <a:t>2.</a:t>
            </a:r>
            <a:r>
              <a:rPr lang="ru-RU" dirty="0" smtClean="0"/>
              <a:t>Что отличает человека от животного? </a:t>
            </a:r>
            <a:r>
              <a:rPr lang="en-US" dirty="0" smtClean="0"/>
              <a:t>  </a:t>
            </a:r>
            <a:r>
              <a:rPr lang="ru-RU" dirty="0" smtClean="0"/>
              <a:t>Почему </a:t>
            </a:r>
            <a:r>
              <a:rPr lang="ru-RU" dirty="0" err="1" smtClean="0"/>
              <a:t>Маугли</a:t>
            </a:r>
            <a:r>
              <a:rPr lang="ru-RU" dirty="0" smtClean="0"/>
              <a:t> не заговорил? </a:t>
            </a:r>
          </a:p>
          <a:p>
            <a:pPr>
              <a:buNone/>
            </a:pPr>
            <a:r>
              <a:rPr lang="ru-RU" dirty="0" smtClean="0"/>
              <a:t>3.Разные формы обучения связной речи.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98884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          Содержание.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  образовательной деятельности  по  связной  речи.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28800"/>
            <a:ext cx="7772400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43" name="Picture 3" descr="C:\Documents and Settings\User\Рабочий стол\ЛОГОПЕДИЯ\занятие 22.03.13года\Изображение 0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844824"/>
            <a:ext cx="6408712" cy="4740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194" name="Picture 2" descr="C:\Documents and Settings\User\Рабочий стол\ЛОГОПЕДИЯ\19групп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88640"/>
            <a:ext cx="8424936" cy="60512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2016224"/>
          </a:xfrm>
        </p:spPr>
        <p:txBody>
          <a:bodyPr/>
          <a:lstStyle/>
          <a:p>
            <a:r>
              <a:rPr lang="ru-RU" dirty="0" smtClean="0"/>
              <a:t>Миф или реальность: раннее обучение чтению </a:t>
            </a:r>
            <a:r>
              <a:rPr lang="en-US" dirty="0" smtClean="0"/>
              <a:t>- </a:t>
            </a:r>
            <a:r>
              <a:rPr lang="ru-RU" dirty="0" smtClean="0"/>
              <a:t>необходимый навык для ребёнка?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132856"/>
            <a:ext cx="7772400" cy="42227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Развитая речь в понимании многих родителей – это умение читать (и писать – хотя бы печатными буквами) как максимум и умение рассказывать стихи, как минимум. Чтение и письмо – только необходимое средство, которым на определенном этапе ребенок овладевает для своего последующего полноценного развития. При этом чтение и письмо – сложные навыки, которые требуют от ребенка определенного уровня развития, в том числе и речевого. Известно, что качественно овладеть чтением и письмом невозможно без чистого звукопроизношения, без развитого речевого слуха и т. п. Овладение грамотой – не самоцель, это определенный этап речевого развития ребенка, который подразумевает серьезную предшествующую и последующую работу по речевому и языковому развитию детей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72720"/>
          </a:xfrm>
        </p:spPr>
        <p:txBody>
          <a:bodyPr/>
          <a:lstStyle/>
          <a:p>
            <a:r>
              <a:rPr lang="ru-RU" sz="2800" dirty="0" smtClean="0"/>
              <a:t>План проведения мероприятий для родителей       подготовительной  логопедической  группы 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Родительское собрание в форме презентации.</a:t>
            </a:r>
          </a:p>
          <a:p>
            <a:r>
              <a:rPr lang="ru-RU" dirty="0" smtClean="0"/>
              <a:t>,,Почему </a:t>
            </a:r>
            <a:r>
              <a:rPr lang="ru-RU" dirty="0" err="1" smtClean="0"/>
              <a:t>Маугли</a:t>
            </a:r>
            <a:r>
              <a:rPr lang="ru-RU" dirty="0" smtClean="0"/>
              <a:t>  не  заговорил ?,,</a:t>
            </a:r>
          </a:p>
          <a:p>
            <a:pPr>
              <a:buNone/>
            </a:pPr>
            <a:r>
              <a:rPr lang="ru-RU" dirty="0" smtClean="0"/>
              <a:t>      (,,О значении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связной речи у дошкольников ,,)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 Родительское собрание с показом  НОД.</a:t>
            </a:r>
          </a:p>
          <a:p>
            <a:r>
              <a:rPr lang="ru-RU" dirty="0" smtClean="0"/>
              <a:t>,,Составление описательного рассказа о зимующих птицах с использованием схемы,,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Индивидуальные  консультации:</a:t>
            </a:r>
          </a:p>
          <a:p>
            <a:r>
              <a:rPr lang="ru-RU" dirty="0" smtClean="0"/>
              <a:t>,,Что мы знаем о речи? </a:t>
            </a:r>
            <a:r>
              <a:rPr lang="ru-RU" smtClean="0"/>
              <a:t>3 главные </a:t>
            </a:r>
            <a:r>
              <a:rPr lang="ru-RU" dirty="0" smtClean="0"/>
              <a:t>функции речи ,,</a:t>
            </a:r>
          </a:p>
          <a:p>
            <a:r>
              <a:rPr lang="ru-RU" dirty="0" smtClean="0"/>
              <a:t>,,Важные правила обучения чтению,,</a:t>
            </a:r>
          </a:p>
          <a:p>
            <a:r>
              <a:rPr lang="ru-RU" dirty="0" smtClean="0"/>
              <a:t>,,Развиваем фонематический слух. Важный этап в подготовке к обучению чтению,, </a:t>
            </a:r>
          </a:p>
          <a:p>
            <a:r>
              <a:rPr lang="ru-RU" dirty="0" smtClean="0"/>
              <a:t>,,Речь ребёнка 7 года жизни,,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извлечение 3"/>
          <p:cNvSpPr/>
          <p:nvPr/>
        </p:nvSpPr>
        <p:spPr>
          <a:xfrm>
            <a:off x="899592" y="1556792"/>
            <a:ext cx="1872208" cy="100811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НА 1М ГОДУ</a:t>
            </a:r>
            <a:endParaRPr lang="ru-RU" dirty="0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899592" y="2852936"/>
            <a:ext cx="1800200" cy="93610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НА 2М ГОДУ</a:t>
            </a:r>
            <a:endParaRPr lang="ru-RU" dirty="0"/>
          </a:p>
        </p:txBody>
      </p:sp>
      <p:sp>
        <p:nvSpPr>
          <p:cNvPr id="6" name="Блок-схема: извлечение 5"/>
          <p:cNvSpPr/>
          <p:nvPr/>
        </p:nvSpPr>
        <p:spPr>
          <a:xfrm>
            <a:off x="827584" y="4077072"/>
            <a:ext cx="1872208" cy="100811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НА 3М ГОДУ</a:t>
            </a:r>
            <a:endParaRPr lang="ru-RU" dirty="0"/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827584" y="5517232"/>
            <a:ext cx="2016224" cy="93610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 4-5 ЛЕТ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589240"/>
            <a:ext cx="49320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возникает  планирующая функция речи, появляется монологическая, контекстная речь.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872" y="4365104"/>
            <a:ext cx="49685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ребёнок использует  диалог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9872" y="3068960"/>
            <a:ext cx="50405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речь выступает средством познания мира и средством установления контакта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9872" y="1844824"/>
            <a:ext cx="5040560" cy="6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закладывается основа будущей связной речи;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4" idx="3"/>
          </p:cNvCxnSpPr>
          <p:nvPr/>
        </p:nvCxnSpPr>
        <p:spPr>
          <a:xfrm>
            <a:off x="2303748" y="2060848"/>
            <a:ext cx="10441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3"/>
          </p:cNvCxnSpPr>
          <p:nvPr/>
        </p:nvCxnSpPr>
        <p:spPr>
          <a:xfrm>
            <a:off x="2249742" y="3320988"/>
            <a:ext cx="109812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3"/>
          </p:cNvCxnSpPr>
          <p:nvPr/>
        </p:nvCxnSpPr>
        <p:spPr>
          <a:xfrm>
            <a:off x="2231740" y="4581128"/>
            <a:ext cx="11161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267744" y="5949280"/>
            <a:ext cx="115212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3"/>
          </p:cNvCxnSpPr>
          <p:nvPr/>
        </p:nvCxnSpPr>
        <p:spPr>
          <a:xfrm>
            <a:off x="2249742" y="3320988"/>
            <a:ext cx="109812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95536" y="332656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/>
              <a:t>Физиологами была </a:t>
            </a:r>
            <a:r>
              <a:rPr lang="ru-RU" sz="2800" b="1" dirty="0" smtClean="0"/>
              <a:t>установлена</a:t>
            </a:r>
            <a:r>
              <a:rPr lang="ru-RU" sz="2800" dirty="0" smtClean="0"/>
              <a:t> зависимость развития психики ребёнка от развития его речи.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309832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Проблемы речи детей дошкольного возраста: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6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Односложная, состоящая лишь из простых предложений речь. Неспособность грамматически правильно построить предложение.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Бедность речи. Недостаточный словарный запас.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Употребление нелитературных слов и выражений.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Дети видят косвенные, второстепенные детали и не замечают основного.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Неспособность пересказать текст своими словами.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Отсутствие логического обоснования своих утверждений и выводов.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Отсутствие навыков культуры речи: неумение использовать интонации, регулировать громкость голоса и темп речи 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endParaRPr lang="ru-RU" dirty="0" smtClean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rgbClr val="FFC000"/>
                </a:solidFill>
              </a:rPr>
              <a:t>Плохая дикция.</a:t>
            </a:r>
          </a:p>
          <a:p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611560" y="188640"/>
            <a:ext cx="7772400" cy="1152128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>
                <a:solidFill>
                  <a:schemeClr val="tx1"/>
                </a:solidFill>
              </a:rPr>
              <a:t>Связная речь тесно связана с 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228184" y="1376772"/>
            <a:ext cx="2304256" cy="11161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обогащением словаря ребенка</a:t>
            </a:r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300192" y="2672916"/>
            <a:ext cx="2232248" cy="11161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работой над смысловой стороной речи</a:t>
            </a: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300192" y="5409220"/>
            <a:ext cx="2376264" cy="11161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воспитанием звуковой культуры речи</a:t>
            </a:r>
            <a:endParaRPr lang="ru-RU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300192" y="4113076"/>
            <a:ext cx="2304256" cy="11161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формированием грамматического строя речи</a:t>
            </a:r>
            <a:endParaRPr lang="ru-RU" dirty="0"/>
          </a:p>
        </p:txBody>
      </p:sp>
      <p:pic>
        <p:nvPicPr>
          <p:cNvPr id="9" name="Picture 2" descr="C:\Documents and Settings\User\Рабочий стол\ЛОГОПЕДИЯ\ст группа\все игры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988839"/>
            <a:ext cx="5256584" cy="4471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1974" y="2060848"/>
            <a:ext cx="4338273" cy="3024336"/>
          </a:xfrm>
          <a:prstGeom prst="rect">
            <a:avLst/>
          </a:prstGeom>
          <a:noFill/>
        </p:spPr>
      </p:pic>
      <p:sp>
        <p:nvSpPr>
          <p:cNvPr id="5" name="Блок-схема: процесс 4"/>
          <p:cNvSpPr/>
          <p:nvPr/>
        </p:nvSpPr>
        <p:spPr>
          <a:xfrm>
            <a:off x="611560" y="116632"/>
            <a:ext cx="828092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Человека от животного отличает наличие интеллекта и речь.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1772816"/>
            <a:ext cx="38884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Но интеллект появляется у </a:t>
            </a:r>
            <a:r>
              <a:rPr lang="ru-RU" dirty="0" smtClean="0">
                <a:hlinkClick r:id="rId3"/>
              </a:rPr>
              <a:t>ребенка</a:t>
            </a:r>
            <a:r>
              <a:rPr lang="ru-RU" dirty="0" smtClean="0"/>
              <a:t> и совершенствуется у подростка и юноши не просто потому, что его организм растет, а лишь при непременном условии овладения этим человеком речью. Если взрослые, окружающие </a:t>
            </a:r>
            <a:r>
              <a:rPr lang="ru-RU" dirty="0" smtClean="0">
                <a:hlinkClick r:id="rId3"/>
              </a:rPr>
              <a:t>ребенка</a:t>
            </a:r>
            <a:r>
              <a:rPr lang="ru-RU" dirty="0" smtClean="0"/>
              <a:t>, начинают правильно учить его говорить уже с младенческого возраста, то такой ребенок развивается нормально: у него появляется способность представлять, затем и мыслить, и воображать; развивается и совершенствуется эмоционально-волевая сфера ребенка.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</a:t>
            </a:r>
            <a:r>
              <a:rPr lang="ru-RU" dirty="0" err="1" smtClean="0"/>
              <a:t>Маугли</a:t>
            </a:r>
            <a:r>
              <a:rPr lang="ru-RU" dirty="0" smtClean="0"/>
              <a:t> не заговорил?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Истории известны случаи, когда в силу каких-то трагических обстоятельств дети младенческого возраста попадали в логово животных (волков, пантер, собак) и были ими вскормлены. Когда люди обнаруживали этих детей в возрасте после трех лет и возвращали их в человеческое общество, то всегда оказывалось, что они имеют повадки вскормившего их животного и совершенно не обладают теми элементами психики, которые отличают человека от животного: у них не был сформирован мыслительный аппарат, не было высших эмоций, их невозможно было научить речи.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249289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Чтобы ребенок был успешным в играх с детьми, в общении со взрослыми, в обучении в школе, необходима хорошо развитая связная речь.   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1028" name="Picture 4" descr="C:\Documents and Settings\User\Рабочий стол\ЛОГОПЕДИЯ\св речь\св речь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1628800"/>
            <a:ext cx="3525356" cy="4392488"/>
          </a:xfrm>
          <a:prstGeom prst="rect">
            <a:avLst/>
          </a:prstGeom>
          <a:noFill/>
        </p:spPr>
      </p:pic>
      <p:pic>
        <p:nvPicPr>
          <p:cNvPr id="1029" name="Picture 5" descr="C:\Documents and Settings\User\Рабочий стол\ЛОГОПЕДИЯ\св речь\св речь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1556792"/>
            <a:ext cx="3420333" cy="45607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4365104"/>
            <a:ext cx="874846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</a:t>
            </a:r>
            <a:r>
              <a:rPr lang="ru-RU" sz="2800" dirty="0" smtClean="0"/>
              <a:t>Составление рассказа по серии картинок.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548680"/>
            <a:ext cx="3672408" cy="58068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Умение пересказывать прочитанный текст - необходимый в школе навык, ведь вся школьная программа основана на пересказе, прочел - пересказал. Поэтому пока есть время, нужно постараться развить этот навык у ребенка до поступления в школу. </a:t>
            </a:r>
            <a:endParaRPr lang="ru-RU" dirty="0"/>
          </a:p>
        </p:txBody>
      </p:sp>
      <p:pic>
        <p:nvPicPr>
          <p:cNvPr id="4" name="Picture 2" descr="C:\Documents and Settings\User\Рабочий стол\ЛОГОПЕДИЯ\фрагменты занятий\Изображение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1124744"/>
            <a:ext cx="3960440" cy="54726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332657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Сказка « Репка»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382</TotalTime>
  <Words>806</Words>
  <Application>Microsoft Office PowerPoint</Application>
  <PresentationFormat>Экран (4:3)</PresentationFormat>
  <Paragraphs>119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Метро</vt:lpstr>
      <vt:lpstr>      Родительское собрание на тему:      « Связная речь детей       дошкольного возраста »     Презентацию подготовила и провела учитель- логопед МДОУ- д/с №3 г.Люберцы Антонова Светлана Анатольевна.</vt:lpstr>
      <vt:lpstr>             Содержание.</vt:lpstr>
      <vt:lpstr>Слайд 3</vt:lpstr>
      <vt:lpstr>Проблемы речи детей дошкольного возраста: </vt:lpstr>
      <vt:lpstr>Слайд 5</vt:lpstr>
      <vt:lpstr>Слайд 6</vt:lpstr>
      <vt:lpstr>Почему Маугли не заговорил?</vt:lpstr>
      <vt:lpstr>Чтобы ребенок был успешным в играх с детьми, в общении со взрослыми, в обучении в школе, необходима хорошо развитая связная речь.     </vt:lpstr>
      <vt:lpstr>Слайд 9</vt:lpstr>
      <vt:lpstr>         Обучение детей рассказыванию может  проводиться в разной форме:             Мониторинг речевого развития детей показал, что  связная речь детей нашей группы осталась  на низком уровне. </vt:lpstr>
      <vt:lpstr>Заниматься  решением этой проблемы должны не только педагоги, но и родители. Предлагаю  игры  для  всей  семьи:</vt:lpstr>
      <vt:lpstr>   </vt:lpstr>
      <vt:lpstr> </vt:lpstr>
      <vt:lpstr>Слайд 14</vt:lpstr>
      <vt:lpstr>             Мнемотехника</vt:lpstr>
      <vt:lpstr>Использование схем.</vt:lpstr>
      <vt:lpstr>Слайд 17</vt:lpstr>
      <vt:lpstr>Этап автоматизации звуков в стихах.     Использование  мнемодорожек</vt:lpstr>
      <vt:lpstr>Мнемотаблицы  к русским народным сказкам</vt:lpstr>
      <vt:lpstr>Фрагмент  образовательной деятельности  по  связной  речи.</vt:lpstr>
      <vt:lpstr>Слайд 21</vt:lpstr>
      <vt:lpstr>Миф или реальность: раннее обучение чтению - необходимый навык для ребёнка?</vt:lpstr>
      <vt:lpstr>План проведения мероприятий для родителей       подготовительной  логопедической  группы 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148</cp:revision>
  <dcterms:created xsi:type="dcterms:W3CDTF">2013-09-14T16:02:02Z</dcterms:created>
  <dcterms:modified xsi:type="dcterms:W3CDTF">2013-10-01T10:41:22Z</dcterms:modified>
</cp:coreProperties>
</file>