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5" autoAdjust="0"/>
    <p:restoredTop sz="86472" autoAdjust="0"/>
  </p:normalViewPr>
  <p:slideViewPr>
    <p:cSldViewPr>
      <p:cViewPr varScale="1">
        <p:scale>
          <a:sx n="84" d="100"/>
          <a:sy n="84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BE124-3BEB-4A66-895A-69D9D24C6989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682DA-9751-4203-9237-EACE29367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82DA-9751-4203-9237-EACE29367D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82DA-9751-4203-9237-EACE29367D9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D19EEE-ECF7-4207-93F1-C8D43351A29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7C0B67-EF4C-49CB-92C5-6BC003DBB5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358246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познавательных УУД на уроках русского языка.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86322"/>
            <a:ext cx="7854696" cy="13573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МБОУ « СОШ № 8»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нач</a:t>
            </a:r>
            <a:r>
              <a:rPr lang="ru-RU" dirty="0" smtClean="0"/>
              <a:t>. классов</a:t>
            </a:r>
          </a:p>
          <a:p>
            <a:r>
              <a:rPr lang="ru-RU" dirty="0" smtClean="0"/>
              <a:t>Фатеева Т.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928670"/>
            <a:ext cx="6858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Подберите клички для животных.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643050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643049"/>
            <a:ext cx="1643074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3105835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  <a:ea typeface="Times New Roman" pitchFamily="18" charset="0"/>
                <a:cs typeface="Arial" charset="0"/>
              </a:rPr>
              <a:t>страус…                      обезьяна…                                   собака…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64694"/>
            <a:ext cx="835824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Название животного пишется с …. буквы, а кличка с …. буквы.</a:t>
            </a:r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57232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</a:t>
            </a:r>
            <a:r>
              <a:rPr lang="ru-RU" sz="3600" dirty="0" smtClean="0"/>
              <a:t> большой буквы пишутся:</a:t>
            </a:r>
            <a:endParaRPr lang="ru-RU" sz="3600" dirty="0"/>
          </a:p>
        </p:txBody>
      </p:sp>
      <p:pic>
        <p:nvPicPr>
          <p:cNvPr id="3" name="Picture 9" descr="bo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00212"/>
            <a:ext cx="1643074" cy="108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3244334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/>
              <a:t>Фамилии, имена, отчества людей.</a:t>
            </a:r>
          </a:p>
        </p:txBody>
      </p:sp>
      <p:pic>
        <p:nvPicPr>
          <p:cNvPr id="5" name="Picture 10" descr="cat13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149724"/>
            <a:ext cx="2143140" cy="9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546032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/>
              <a:t>Клички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Прочитайте слова.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397949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 </a:t>
            </a:r>
            <a:r>
              <a:rPr lang="ru-RU" sz="4400" i="1" dirty="0" smtClean="0"/>
              <a:t>Полина, (</a:t>
            </a:r>
            <a:r>
              <a:rPr lang="ru-RU" sz="4400" i="1" dirty="0" err="1" smtClean="0"/>
              <a:t>Ш,ш</a:t>
            </a:r>
            <a:r>
              <a:rPr lang="ru-RU" sz="4400" i="1" dirty="0" smtClean="0"/>
              <a:t>)</a:t>
            </a:r>
            <a:r>
              <a:rPr lang="ru-RU" sz="4400" i="1" dirty="0" err="1" smtClean="0"/>
              <a:t>арик</a:t>
            </a:r>
            <a:r>
              <a:rPr lang="ru-RU" sz="4400" i="1" dirty="0" smtClean="0"/>
              <a:t>, Маршак, Петрович</a:t>
            </a:r>
          </a:p>
          <a:p>
            <a:pPr>
              <a:defRPr/>
            </a:pPr>
            <a:endParaRPr lang="ru-RU" sz="4400" i="1" dirty="0" smtClean="0"/>
          </a:p>
          <a:p>
            <a:pPr>
              <a:defRPr/>
            </a:pPr>
            <a:endParaRPr lang="ru-RU" i="1" dirty="0" smtClean="0"/>
          </a:p>
          <a:p>
            <a:pPr>
              <a:defRPr/>
            </a:pPr>
            <a:r>
              <a:rPr lang="ru-RU" dirty="0" smtClean="0"/>
              <a:t>       </a:t>
            </a:r>
            <a:r>
              <a:rPr lang="ru-RU" sz="2800" dirty="0" smtClean="0"/>
              <a:t>Найдите среди них лишнее, </a:t>
            </a:r>
            <a:r>
              <a:rPr lang="ru-RU" sz="2800" b="1" i="1" dirty="0" smtClean="0"/>
              <a:t>ориентируясь на их значение.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1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Проблемная ситуация.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Как написать это слово?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285992"/>
            <a:ext cx="3713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/>
              <a:t>(</a:t>
            </a:r>
            <a:r>
              <a:rPr lang="ru-RU" sz="4000" b="1" i="1" dirty="0" err="1" smtClean="0"/>
              <a:t>Ш,ш</a:t>
            </a:r>
            <a:r>
              <a:rPr lang="ru-RU" sz="4000" b="1" i="1" dirty="0" smtClean="0"/>
              <a:t>)</a:t>
            </a:r>
            <a:r>
              <a:rPr lang="ru-RU" sz="4000" b="1" i="1" dirty="0" err="1" smtClean="0"/>
              <a:t>арик</a:t>
            </a:r>
            <a:endParaRPr lang="ru-RU" sz="4000" b="1" i="1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14686"/>
            <a:ext cx="2744779" cy="3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01691"/>
            <a:ext cx="4033837" cy="302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57232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</a:t>
            </a:r>
            <a:r>
              <a:rPr lang="ru-RU" sz="3600" dirty="0" smtClean="0"/>
              <a:t> большой буквы пишутся:</a:t>
            </a:r>
            <a:endParaRPr lang="ru-RU" sz="3600" dirty="0"/>
          </a:p>
        </p:txBody>
      </p:sp>
      <p:pic>
        <p:nvPicPr>
          <p:cNvPr id="3" name="Picture 9" descr="bo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00212"/>
            <a:ext cx="1643074" cy="108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3244334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/>
              <a:t>Фамилии, имена, отчества людей.</a:t>
            </a:r>
          </a:p>
        </p:txBody>
      </p:sp>
      <p:pic>
        <p:nvPicPr>
          <p:cNvPr id="5" name="Picture 10" descr="cat13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149724"/>
            <a:ext cx="2143140" cy="9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546032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/>
              <a:t>Клички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познавательных УУД: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71678"/>
            <a:ext cx="8182004" cy="4357718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ru-RU" sz="2400" dirty="0" smtClean="0"/>
              <a:t>формулировать правило на основе выделения существенных признаков;</a:t>
            </a:r>
          </a:p>
          <a:p>
            <a:pPr algn="l">
              <a:buFontTx/>
              <a:buChar char="-"/>
            </a:pPr>
            <a:r>
              <a:rPr lang="ru-RU" sz="2400" dirty="0" smtClean="0"/>
              <a:t>выполнять задания  с использованием материальных объектов, схем;</a:t>
            </a:r>
          </a:p>
          <a:p>
            <a:pPr algn="l">
              <a:buFontTx/>
              <a:buChar char="-"/>
            </a:pPr>
            <a:r>
              <a:rPr lang="ru-RU" sz="2400" dirty="0" smtClean="0"/>
              <a:t>проводить сравнение, классификации, выбирая наиболее эффективный способ решения или правильный ответ;</a:t>
            </a:r>
          </a:p>
          <a:p>
            <a:pPr algn="l">
              <a:buFontTx/>
              <a:buChar char="-"/>
            </a:pPr>
            <a:r>
              <a:rPr lang="ru-RU" sz="2400" dirty="0" smtClean="0"/>
              <a:t>строить объяснение в устной форме по предложенному плану;</a:t>
            </a:r>
          </a:p>
          <a:p>
            <a:pPr algn="l">
              <a:buFontTx/>
              <a:buChar char="-"/>
            </a:pPr>
            <a:r>
              <a:rPr lang="ru-RU" sz="2400" dirty="0" smtClean="0"/>
              <a:t> строить логическую цепь рассуждений.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6000" dirty="0" smtClean="0"/>
              <a:t>Спасибо за внимание. </a:t>
            </a:r>
            <a:endParaRPr lang="ru-RU" sz="6000" dirty="0"/>
          </a:p>
        </p:txBody>
      </p:sp>
      <p:pic>
        <p:nvPicPr>
          <p:cNvPr id="4" name="Picture 6" descr="от Нины М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765" y="3500438"/>
            <a:ext cx="2817252" cy="307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16736"/>
            <a:ext cx="8088470" cy="5255536"/>
          </a:xfrm>
        </p:spPr>
        <p:txBody>
          <a:bodyPr/>
          <a:lstStyle/>
          <a:p>
            <a:r>
              <a:rPr lang="ru-RU" sz="6000" dirty="0" smtClean="0"/>
              <a:t>      </a:t>
            </a:r>
            <a:r>
              <a:rPr lang="ru-RU" sz="6600" dirty="0" smtClean="0">
                <a:solidFill>
                  <a:schemeClr val="tx1"/>
                </a:solidFill>
              </a:rPr>
              <a:t>Универсальные       учебные действия – </a:t>
            </a:r>
            <a:r>
              <a:rPr lang="ru-RU" sz="4400" dirty="0" smtClean="0">
                <a:solidFill>
                  <a:schemeClr val="tx1"/>
                </a:solidFill>
              </a:rPr>
              <a:t>саморазвитие и самосовершенствование путём сознательного и активного присвоения нового социального опыта.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программе ФГОС представлено  четыре вида УУД: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00860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4000" dirty="0" smtClean="0"/>
              <a:t>Личностные</a:t>
            </a:r>
          </a:p>
          <a:p>
            <a:pPr marL="514350" indent="-514350" algn="l"/>
            <a:r>
              <a:rPr lang="ru-RU" sz="4000" dirty="0" smtClean="0"/>
              <a:t>Регулятивные</a:t>
            </a:r>
          </a:p>
          <a:p>
            <a:pPr marL="514350" indent="-514350" algn="l"/>
            <a:r>
              <a:rPr lang="ru-RU" sz="4000" dirty="0" smtClean="0"/>
              <a:t>Познавательные</a:t>
            </a:r>
          </a:p>
          <a:p>
            <a:pPr marL="514350" indent="-514350" algn="l"/>
            <a:r>
              <a:rPr lang="ru-RU" sz="4000" dirty="0" smtClean="0"/>
              <a:t>Коммуникативные</a:t>
            </a:r>
          </a:p>
          <a:p>
            <a:pPr marL="514350" indent="-514350" algn="l">
              <a:buAutoNum type="arabicPeriod"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7173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Познавательные учебные действия включают: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1876"/>
            <a:ext cx="7854696" cy="2714644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Общеучебные</a:t>
            </a:r>
          </a:p>
          <a:p>
            <a:pPr algn="l"/>
            <a:r>
              <a:rPr lang="ru-RU" sz="4000" dirty="0" smtClean="0"/>
              <a:t>Логические</a:t>
            </a:r>
          </a:p>
          <a:p>
            <a:pPr algn="l"/>
            <a:r>
              <a:rPr lang="ru-RU" sz="4000" dirty="0" smtClean="0"/>
              <a:t>Постановка и решение проблемы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Прочитайте слова.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397949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 </a:t>
            </a:r>
            <a:r>
              <a:rPr lang="ru-RU" sz="4400" i="1" dirty="0" smtClean="0"/>
              <a:t>Полина, (</a:t>
            </a:r>
            <a:r>
              <a:rPr lang="ru-RU" sz="4400" i="1" dirty="0" err="1" smtClean="0"/>
              <a:t>Ш,ш</a:t>
            </a:r>
            <a:r>
              <a:rPr lang="ru-RU" sz="4400" i="1" dirty="0" smtClean="0"/>
              <a:t>)</a:t>
            </a:r>
            <a:r>
              <a:rPr lang="ru-RU" sz="4400" i="1" dirty="0" err="1" smtClean="0"/>
              <a:t>арик</a:t>
            </a:r>
            <a:r>
              <a:rPr lang="ru-RU" sz="4400" i="1" dirty="0" smtClean="0"/>
              <a:t>, Маршак, Петрович</a:t>
            </a:r>
          </a:p>
          <a:p>
            <a:pPr>
              <a:defRPr/>
            </a:pPr>
            <a:endParaRPr lang="ru-RU" sz="4400" i="1" dirty="0" smtClean="0"/>
          </a:p>
          <a:p>
            <a:pPr>
              <a:defRPr/>
            </a:pPr>
            <a:endParaRPr lang="ru-RU" i="1" dirty="0" smtClean="0"/>
          </a:p>
          <a:p>
            <a:pPr>
              <a:defRPr/>
            </a:pPr>
            <a:r>
              <a:rPr lang="ru-RU" dirty="0" smtClean="0"/>
              <a:t>       </a:t>
            </a:r>
            <a:r>
              <a:rPr lang="ru-RU" sz="2800" dirty="0" smtClean="0"/>
              <a:t>Найдите среди них лишнее, </a:t>
            </a:r>
            <a:r>
              <a:rPr lang="ru-RU" sz="2800" b="1" i="1" dirty="0" smtClean="0"/>
              <a:t>ориентируясь на их значение.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1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Проблемная ситуация.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Как написать это слово?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285992"/>
            <a:ext cx="3713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/>
              <a:t>(</a:t>
            </a:r>
            <a:r>
              <a:rPr lang="ru-RU" sz="4000" b="1" i="1" dirty="0" err="1" smtClean="0"/>
              <a:t>Ш,ш</a:t>
            </a:r>
            <a:r>
              <a:rPr lang="ru-RU" sz="4000" b="1" i="1" dirty="0" smtClean="0"/>
              <a:t>)</a:t>
            </a:r>
            <a:r>
              <a:rPr lang="ru-RU" sz="4000" b="1" i="1" dirty="0" err="1" smtClean="0"/>
              <a:t>арик</a:t>
            </a:r>
            <a:endParaRPr lang="ru-RU" sz="4000" b="1" i="1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14686"/>
            <a:ext cx="2744779" cy="3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01691"/>
            <a:ext cx="4033837" cy="302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Как вы понимаете слово кличка?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Rectangle 331"/>
          <p:cNvSpPr txBox="1">
            <a:spLocks noChangeArrowheads="1"/>
          </p:cNvSpPr>
          <p:nvPr/>
        </p:nvSpPr>
        <p:spPr>
          <a:xfrm>
            <a:off x="4643438" y="1773238"/>
            <a:ext cx="4038600" cy="4525962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Кличка – это шутливое, насмешливое прозвище. Например.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Ему дали прозвище Весельчак.</a:t>
            </a:r>
          </a:p>
        </p:txBody>
      </p:sp>
      <p:sp>
        <p:nvSpPr>
          <p:cNvPr id="4" name="Rectangle 276"/>
          <p:cNvSpPr>
            <a:spLocks noChangeArrowheads="1"/>
          </p:cNvSpPr>
          <p:nvPr/>
        </p:nvSpPr>
        <p:spPr bwMode="auto">
          <a:xfrm>
            <a:off x="395288" y="1125538"/>
            <a:ext cx="8208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Толковый словарь С.И. Ожегова</a:t>
            </a:r>
          </a:p>
        </p:txBody>
      </p:sp>
      <p:pic>
        <p:nvPicPr>
          <p:cNvPr id="5" name="Picture 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644900"/>
            <a:ext cx="20050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30"/>
          <p:cNvSpPr txBox="1">
            <a:spLocks noChangeArrowheads="1"/>
          </p:cNvSpPr>
          <p:nvPr/>
        </p:nvSpPr>
        <p:spPr>
          <a:xfrm>
            <a:off x="476250" y="1925638"/>
            <a:ext cx="4038600" cy="4581525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Кличка – это имя домашнего животного. Например.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Собака по кличке Шарик.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415766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785794"/>
            <a:ext cx="8072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Исправьте путаницу.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2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dirty="0" smtClean="0"/>
              <a:t>кошка  Жучка</a:t>
            </a:r>
          </a:p>
          <a:p>
            <a:pPr>
              <a:spcBef>
                <a:spcPct val="0"/>
              </a:spcBef>
              <a:defRPr/>
            </a:pPr>
            <a:r>
              <a:rPr lang="ru-RU" sz="3200" dirty="0" smtClean="0"/>
              <a:t>собачонка Мурка</a:t>
            </a:r>
          </a:p>
          <a:p>
            <a:pPr>
              <a:spcBef>
                <a:spcPct val="0"/>
              </a:spcBef>
              <a:defRPr/>
            </a:pPr>
            <a:r>
              <a:rPr lang="ru-RU" sz="3200" dirty="0" smtClean="0"/>
              <a:t>жеребенок Хохлатка</a:t>
            </a:r>
          </a:p>
          <a:p>
            <a:pPr>
              <a:spcBef>
                <a:spcPct val="0"/>
              </a:spcBef>
              <a:defRPr/>
            </a:pPr>
            <a:r>
              <a:rPr lang="ru-RU" sz="3200" dirty="0" smtClean="0"/>
              <a:t>курица Буренка</a:t>
            </a:r>
          </a:p>
          <a:p>
            <a:pPr>
              <a:spcBef>
                <a:spcPct val="0"/>
              </a:spcBef>
              <a:defRPr/>
            </a:pPr>
            <a:r>
              <a:rPr lang="ru-RU" sz="3200" dirty="0" smtClean="0"/>
              <a:t>корова Сивка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46085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Самопроверка.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	</a:t>
            </a:r>
            <a:r>
              <a:rPr lang="ru-RU" sz="2800" dirty="0" smtClean="0"/>
              <a:t>кошка                             </a:t>
            </a:r>
            <a:r>
              <a:rPr lang="ru-RU" sz="2800" dirty="0" smtClean="0">
                <a:solidFill>
                  <a:srgbClr val="00CCFF"/>
                </a:solidFill>
              </a:rPr>
              <a:t>М</a:t>
            </a:r>
            <a:r>
              <a:rPr lang="ru-RU" sz="2800" dirty="0" smtClean="0"/>
              <a:t>урка</a:t>
            </a:r>
          </a:p>
          <a:p>
            <a:pPr>
              <a:defRPr/>
            </a:pPr>
            <a:r>
              <a:rPr lang="ru-RU" sz="2800" dirty="0" smtClean="0"/>
              <a:t>	собачонка                      </a:t>
            </a:r>
            <a:r>
              <a:rPr lang="ru-RU" sz="2800" dirty="0" smtClean="0">
                <a:solidFill>
                  <a:srgbClr val="00CCFF"/>
                </a:solidFill>
              </a:rPr>
              <a:t>Ж</a:t>
            </a:r>
            <a:r>
              <a:rPr lang="ru-RU" sz="2800" dirty="0" smtClean="0"/>
              <a:t>учка</a:t>
            </a:r>
          </a:p>
          <a:p>
            <a:pPr>
              <a:defRPr/>
            </a:pPr>
            <a:r>
              <a:rPr lang="ru-RU" sz="2800" dirty="0" smtClean="0"/>
              <a:t>	жеребенок                     </a:t>
            </a:r>
            <a:r>
              <a:rPr lang="ru-RU" sz="2800" dirty="0" smtClean="0">
                <a:solidFill>
                  <a:srgbClr val="00CCFF"/>
                </a:solidFill>
              </a:rPr>
              <a:t>С</a:t>
            </a:r>
            <a:r>
              <a:rPr lang="ru-RU" sz="2800" dirty="0" smtClean="0"/>
              <a:t>ивка</a:t>
            </a:r>
          </a:p>
          <a:p>
            <a:pPr>
              <a:defRPr/>
            </a:pPr>
            <a:r>
              <a:rPr lang="ru-RU" sz="2800" dirty="0" smtClean="0"/>
              <a:t>	курица                            </a:t>
            </a:r>
            <a:r>
              <a:rPr lang="ru-RU" sz="2800" dirty="0" smtClean="0">
                <a:solidFill>
                  <a:srgbClr val="00CCFF"/>
                </a:solidFill>
              </a:rPr>
              <a:t>Х</a:t>
            </a:r>
            <a:r>
              <a:rPr lang="ru-RU" sz="2800" dirty="0" smtClean="0"/>
              <a:t>охлатка</a:t>
            </a:r>
          </a:p>
          <a:p>
            <a:pPr>
              <a:defRPr/>
            </a:pPr>
            <a:r>
              <a:rPr lang="ru-RU" sz="2800" dirty="0" smtClean="0"/>
              <a:t>	корова                            </a:t>
            </a:r>
            <a:r>
              <a:rPr lang="ru-RU" sz="2800" dirty="0" smtClean="0">
                <a:solidFill>
                  <a:srgbClr val="00CCFF"/>
                </a:solidFill>
              </a:rPr>
              <a:t>Б</a:t>
            </a:r>
            <a:r>
              <a:rPr lang="ru-RU" sz="2800" dirty="0" smtClean="0"/>
              <a:t>уренка</a:t>
            </a:r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 smtClean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572132" y="4071942"/>
            <a:ext cx="642942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928794" y="4071942"/>
            <a:ext cx="642942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866" y="5000636"/>
            <a:ext cx="3071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названия животных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602036" y="5051433"/>
            <a:ext cx="3535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клички животных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14" descr="per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689475"/>
            <a:ext cx="19796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286</Words>
  <Application>Microsoft Office PowerPoint</Application>
  <PresentationFormat>Экран (4:3)</PresentationFormat>
  <Paragraphs>66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Формирование познавательных УУД на уроках русского языка.</vt:lpstr>
      <vt:lpstr>      Универсальные       учебные действия – саморазвитие и самосовершенствование путём сознательного и активного присвоения нового социального опыта.</vt:lpstr>
      <vt:lpstr>В программе ФГОС представлено  четыре вида УУД:</vt:lpstr>
      <vt:lpstr>Познавательные учебные действия включают: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Формирование познавательных УУД:</vt:lpstr>
      <vt:lpstr> Спасибо за внимание. </vt:lpstr>
    </vt:vector>
  </TitlesOfParts>
  <Company>School8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УУД на уроках русского языка.</dc:title>
  <dc:creator>User</dc:creator>
  <cp:lastModifiedBy>User</cp:lastModifiedBy>
  <cp:revision>11</cp:revision>
  <dcterms:created xsi:type="dcterms:W3CDTF">2012-04-11T04:08:48Z</dcterms:created>
  <dcterms:modified xsi:type="dcterms:W3CDTF">2012-04-12T00:12:08Z</dcterms:modified>
</cp:coreProperties>
</file>