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6"/>
  </p:notesMasterIdLst>
  <p:sldIdLst>
    <p:sldId id="256" r:id="rId2"/>
    <p:sldId id="257" r:id="rId3"/>
    <p:sldId id="258" r:id="rId4"/>
    <p:sldId id="272" r:id="rId5"/>
    <p:sldId id="260" r:id="rId6"/>
    <p:sldId id="273" r:id="rId7"/>
    <p:sldId id="259" r:id="rId8"/>
    <p:sldId id="274" r:id="rId9"/>
    <p:sldId id="270" r:id="rId10"/>
    <p:sldId id="275" r:id="rId11"/>
    <p:sldId id="269" r:id="rId12"/>
    <p:sldId id="261" r:id="rId13"/>
    <p:sldId id="266" r:id="rId14"/>
    <p:sldId id="267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Татьяна" initials="Т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7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4-04-26T17:44:12.145" idx="1">
    <p:pos x="-767" y="64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CA863DB-A2C1-43EE-8EE7-124F3BBC5B8A}" type="datetimeFigureOut">
              <a:rPr lang="ru-RU"/>
              <a:pPr>
                <a:defRPr/>
              </a:pPr>
              <a:t>29.01.2016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AD3E0EA-3A08-4F54-8F93-9811365BCE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51663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796BA06-7256-449A-9F7A-09A26F3DF37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F3E14-C148-42BC-9DDC-8D8DF5522900}" type="datetimeFigureOut">
              <a:rPr lang="ru-RU"/>
              <a:pPr>
                <a:defRPr/>
              </a:pPr>
              <a:t>29.01.2016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B7F7C-4DA9-4EF1-A90B-7855922D15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63A75-8FC1-4626-8D42-6708963C0989}" type="datetimeFigureOut">
              <a:rPr lang="ru-RU"/>
              <a:pPr>
                <a:defRPr/>
              </a:pPr>
              <a:t>29.01.2016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B013B-7039-425F-A7EF-566B1788E4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F72A5E-8D45-4A9F-AB05-B51B18F6F61E}" type="datetimeFigureOut">
              <a:rPr lang="ru-RU"/>
              <a:pPr>
                <a:defRPr/>
              </a:pPr>
              <a:t>29.01.2016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A19A2-7124-4FF9-9151-CEB81ECC3F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170FD-7785-4484-81DF-6BEAE597AFC0}" type="datetimeFigureOut">
              <a:rPr lang="ru-RU"/>
              <a:pPr>
                <a:defRPr/>
              </a:pPr>
              <a:t>29.01.2016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58CFB-F10E-4C18-8DAC-33DFD30306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42032-44E5-428E-ABC5-71AB681846DE}" type="datetimeFigureOut">
              <a:rPr lang="ru-RU"/>
              <a:pPr>
                <a:defRPr/>
              </a:pPr>
              <a:t>29.01.2016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E39BA-CF8E-4099-BDF8-92CD4F8CB9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7AFA7-58C9-4131-9100-10A1DAF4FC3F}" type="datetimeFigureOut">
              <a:rPr lang="ru-RU"/>
              <a:pPr>
                <a:defRPr/>
              </a:pPr>
              <a:t>29.01.2016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8444-8583-44B3-B286-1CC1F0C00E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6E928-B2FD-4408-BCE8-AC2222CD08BB}" type="datetimeFigureOut">
              <a:rPr lang="ru-RU"/>
              <a:pPr>
                <a:defRPr/>
              </a:pPr>
              <a:t>29.01.2016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92AD7-53C2-4677-89F6-E839EA7B9F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7B005-71D8-412E-8B44-66C51F258E5D}" type="datetimeFigureOut">
              <a:rPr lang="ru-RU"/>
              <a:pPr>
                <a:defRPr/>
              </a:pPr>
              <a:t>29.01.2016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05FEE-EEAA-4996-A05B-4F5200822D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D8225-7320-441F-A009-1699202A2B28}" type="datetimeFigureOut">
              <a:rPr lang="ru-RU"/>
              <a:pPr>
                <a:defRPr/>
              </a:pPr>
              <a:t>29.01.2016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E6F4A-7F5D-48E7-9CA0-39E2ED63FE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799CC-DCE8-4123-90F4-A10E2AAFE5E7}" type="datetimeFigureOut">
              <a:rPr lang="ru-RU"/>
              <a:pPr>
                <a:defRPr/>
              </a:pPr>
              <a:t>29.01.2016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2D8D6-C8D9-4326-A983-3D10B06613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5D862-90CA-428B-96FB-CA1AC149DBB2}" type="datetimeFigureOut">
              <a:rPr lang="ru-RU"/>
              <a:pPr>
                <a:defRPr/>
              </a:pPr>
              <a:t>29.01.2016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45A00-A7F9-41F9-AFDF-A652E71BBD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ECDD4DB-CF73-4517-B408-EE9252F16D7D}" type="datetimeFigureOut">
              <a:rPr lang="ru-RU"/>
              <a:pPr>
                <a:defRPr/>
              </a:pPr>
              <a:t>29.01.2016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25A7B4A-B296-4171-818C-C35554DAC7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7" r:id="rId2"/>
    <p:sldLayoutId id="2147483769" r:id="rId3"/>
    <p:sldLayoutId id="2147483766" r:id="rId4"/>
    <p:sldLayoutId id="2147483765" r:id="rId5"/>
    <p:sldLayoutId id="2147483764" r:id="rId6"/>
    <p:sldLayoutId id="2147483763" r:id="rId7"/>
    <p:sldLayoutId id="2147483762" r:id="rId8"/>
    <p:sldLayoutId id="2147483770" r:id="rId9"/>
    <p:sldLayoutId id="2147483761" r:id="rId10"/>
    <p:sldLayoutId id="2147483760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comments" Target="../comments/commen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3200" y="5053013"/>
            <a:ext cx="5637213" cy="881062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63" y="3132138"/>
            <a:ext cx="7175500" cy="1793875"/>
          </a:xfrm>
        </p:spPr>
        <p:txBody>
          <a:bodyPr/>
          <a:lstStyle/>
          <a:p>
            <a:pPr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endParaRPr lang="ru-RU" dirty="0"/>
          </a:p>
        </p:txBody>
      </p:sp>
      <p:pic>
        <p:nvPicPr>
          <p:cNvPr id="14339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7255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xtBox 4"/>
          <p:cNvSpPr txBox="1">
            <a:spLocks noChangeArrowheads="1"/>
          </p:cNvSpPr>
          <p:nvPr/>
        </p:nvSpPr>
        <p:spPr bwMode="auto">
          <a:xfrm>
            <a:off x="5507191" y="5938943"/>
            <a:ext cx="3456384" cy="120032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 smtClean="0">
                <a:latin typeface="Trebuchet MS" pitchFamily="34" charset="0"/>
              </a:rPr>
              <a:t>Выполнила: воспитатель </a:t>
            </a:r>
          </a:p>
          <a:p>
            <a:r>
              <a:rPr lang="ru-RU" dirty="0" err="1" smtClean="0">
                <a:latin typeface="Trebuchet MS" pitchFamily="34" charset="0"/>
              </a:rPr>
              <a:t>Тесля</a:t>
            </a:r>
            <a:r>
              <a:rPr lang="ru-RU" dirty="0" smtClean="0">
                <a:latin typeface="Trebuchet MS" pitchFamily="34" charset="0"/>
              </a:rPr>
              <a:t> Ирина Сергеевна</a:t>
            </a:r>
          </a:p>
          <a:p>
            <a:r>
              <a:rPr lang="ru-RU" dirty="0" smtClean="0">
                <a:latin typeface="Trebuchet MS" pitchFamily="34" charset="0"/>
              </a:rPr>
              <a:t>МКДОУ ЦРР детский сад №10 </a:t>
            </a:r>
            <a:r>
              <a:rPr lang="ru-RU" dirty="0" err="1" smtClean="0">
                <a:latin typeface="Trebuchet MS" pitchFamily="34" charset="0"/>
              </a:rPr>
              <a:t>г.Россошь</a:t>
            </a:r>
            <a:endParaRPr lang="ru-RU" dirty="0">
              <a:latin typeface="Trebuchet MS" pitchFamily="34" charset="0"/>
            </a:endParaRPr>
          </a:p>
        </p:txBody>
      </p:sp>
      <p:sp>
        <p:nvSpPr>
          <p:cNvPr id="14341" name="TextBox 6"/>
          <p:cNvSpPr txBox="1">
            <a:spLocks noChangeArrowheads="1"/>
          </p:cNvSpPr>
          <p:nvPr/>
        </p:nvSpPr>
        <p:spPr bwMode="auto">
          <a:xfrm flipH="1">
            <a:off x="11052175" y="6858000"/>
            <a:ext cx="180975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4"/>
          <p:cNvSpPr>
            <a:spLocks noGrp="1"/>
          </p:cNvSpPr>
          <p:nvPr>
            <p:ph type="title"/>
          </p:nvPr>
        </p:nvSpPr>
        <p:spPr bwMode="auto">
          <a:xfrm>
            <a:off x="1187450" y="188913"/>
            <a:ext cx="6511925" cy="1143000"/>
          </a:xfrm>
          <a:noFill/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algn="ctr">
              <a:buFont typeface="Georgia" pitchFamily="18" charset="0"/>
              <a:buNone/>
            </a:pPr>
            <a:r>
              <a:rPr lang="ru-RU" smtClean="0">
                <a:solidFill>
                  <a:srgbClr val="FF0000"/>
                </a:solidFill>
                <a:effectLst/>
              </a:rPr>
              <a:t>ФОКУСНИК</a:t>
            </a:r>
          </a:p>
        </p:txBody>
      </p:sp>
      <p:pic>
        <p:nvPicPr>
          <p:cNvPr id="40966" name="Picture 6" descr="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196975"/>
            <a:ext cx="8424863" cy="55165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3575" y="333375"/>
            <a:ext cx="286702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6" name="Рисунок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2900" y="3214688"/>
            <a:ext cx="3187700" cy="323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Рисунок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4500" y="3933825"/>
            <a:ext cx="3105150" cy="251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3568" y="1124744"/>
            <a:ext cx="2088232" cy="206210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Веселые клоуны дарят смех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4386" y="40332"/>
            <a:ext cx="8558094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Были бродячие артисты и у нас на Руси.</a:t>
            </a:r>
          </a:p>
        </p:txBody>
      </p:sp>
      <p:pic>
        <p:nvPicPr>
          <p:cNvPr id="20482" name="Рисунок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7338" y="981075"/>
            <a:ext cx="2481262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5940425" y="2695575"/>
            <a:ext cx="2952750" cy="41544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В переводе с английское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clown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- деревенщина, невоспитанный человек. клоунами и были, бедняки и пьяницы, отсюда и взялся традиционный красный нос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.</a:t>
            </a:r>
          </a:p>
        </p:txBody>
      </p:sp>
      <p:pic>
        <p:nvPicPr>
          <p:cNvPr id="2048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13025" y="2924175"/>
            <a:ext cx="3184525" cy="378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768600" y="538163"/>
            <a:ext cx="6124575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Скоморохи показывали дрессированных медведей и других животных, они жонгли­ровали, исполняли акробатические трюки. Эти артисты могут быть названы предшественниками клоунов. 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88640"/>
            <a:ext cx="8712968" cy="200054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Династия</a:t>
            </a:r>
            <a:r>
              <a:rPr lang="ru-RU" sz="2400" b="1" dirty="0">
                <a:latin typeface="+mn-lt"/>
              </a:rPr>
              <a:t>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- ряд поколений, передающих из рода в род профессиональное мастерство, традиции. Во всей истории цивилизации самые известные и устойчивые династии – цирковые. Невозможно перечислить все имена, составляющие славу российского цирка </a:t>
            </a:r>
          </a:p>
        </p:txBody>
      </p:sp>
      <p:pic>
        <p:nvPicPr>
          <p:cNvPr id="29698" name="Рисунок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" y="2228850"/>
            <a:ext cx="4141788" cy="268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9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6763" y="3573463"/>
            <a:ext cx="4337050" cy="288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51063" y="731838"/>
            <a:ext cx="2509837" cy="376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35550" y="446088"/>
            <a:ext cx="4043363" cy="269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250825" y="260350"/>
            <a:ext cx="7489825" cy="8318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Запашные – династия укротителей, вольтижеров, акробатов, гимнастов.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1188" y="4013200"/>
            <a:ext cx="238125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32363" y="4013200"/>
            <a:ext cx="3810000" cy="256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411413" y="5287963"/>
            <a:ext cx="1866900" cy="157003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Кио – династия иллюзионистов</a:t>
            </a:r>
            <a:r>
              <a:rPr lang="ru-RU" dirty="0"/>
              <a:t>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6238" y="1341438"/>
            <a:ext cx="2041525" cy="1938337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Дуровы</a:t>
            </a:r>
            <a:r>
              <a:rPr lang="ru-RU" sz="2400" b="1" dirty="0"/>
              <a:t> –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династия</a:t>
            </a:r>
            <a:r>
              <a:rPr lang="ru-RU" sz="2400" b="1" dirty="0"/>
              <a:t>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клоунов-дрессировщиков</a:t>
            </a:r>
            <a:r>
              <a:rPr lang="ru-RU" dirty="0"/>
              <a:t>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19925" y="3413125"/>
            <a:ext cx="2124075" cy="12001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Багдасаровы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– династия укротителей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25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25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75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85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5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7626"/>
            <a:ext cx="9144000" cy="1143000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36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Цирк происходит от латинского слова </a:t>
            </a:r>
            <a:r>
              <a:rPr lang="ru-RU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</a:t>
            </a:r>
            <a:r>
              <a:rPr lang="ru-RU" sz="36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circus</a:t>
            </a:r>
            <a:r>
              <a:rPr lang="ru-RU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», </a:t>
            </a:r>
            <a:r>
              <a:rPr lang="ru-RU" sz="36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что обозначает круг</a:t>
            </a:r>
          </a:p>
        </p:txBody>
      </p:sp>
      <p:pic>
        <p:nvPicPr>
          <p:cNvPr id="15362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/>
          <a:srcRect/>
          <a:stretch>
            <a:fillRect/>
          </a:stretch>
        </p:blipFill>
        <p:spPr>
          <a:xfrm>
            <a:off x="323850" y="4187825"/>
            <a:ext cx="3960813" cy="2505075"/>
          </a:xfrm>
        </p:spPr>
      </p:pic>
      <p:pic>
        <p:nvPicPr>
          <p:cNvPr id="15363" name="Объект 5"/>
          <p:cNvPicPr>
            <a:picLocks noGrp="1" noChangeAspect="1"/>
          </p:cNvPicPr>
          <p:nvPr>
            <p:ph sz="quarter" idx="14"/>
          </p:nvPr>
        </p:nvPicPr>
        <p:blipFill>
          <a:blip r:embed="rId3"/>
          <a:srcRect/>
          <a:stretch>
            <a:fillRect/>
          </a:stretch>
        </p:blipFill>
        <p:spPr>
          <a:xfrm>
            <a:off x="5343525" y="1484313"/>
            <a:ext cx="3476625" cy="2608262"/>
          </a:xfrm>
        </p:spPr>
      </p:pic>
      <p:sp>
        <p:nvSpPr>
          <p:cNvPr id="9" name="TextBox 8"/>
          <p:cNvSpPr txBox="1"/>
          <p:nvPr/>
        </p:nvSpPr>
        <p:spPr>
          <a:xfrm>
            <a:off x="4835525" y="4162425"/>
            <a:ext cx="3959225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цирк берет свое начало от античных гонок колесниц и конных ристалищ, бывших любимым развлечением древних римлян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79388" y="1484313"/>
            <a:ext cx="5000625" cy="26781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Batang" pitchFamily="18" charset="-127"/>
              </a:rPr>
              <a:t>Первые стационарные цирки появились в Древнем Риме, и представляли собой эллипсовидную арену огромного размера с трибунами, располагавшимися по трем сторонам овала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348038" y="4365625"/>
            <a:ext cx="5616575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+mn-lt"/>
              </a:rPr>
              <a:t>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В современном цирке основную часть помещения составляет круглая площадка (т.н. «арена», она же на профессиональном языке – «манеж»), диаметр которой всегда составляет 13 метров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3338" y="188913"/>
            <a:ext cx="4970462" cy="19383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Европейский цирк, как и театр, родился на площади. Артисты давали свои представления пря­мо на земле, а зрители образовывали круг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</a:p>
        </p:txBody>
      </p:sp>
      <p:pic>
        <p:nvPicPr>
          <p:cNvPr id="16387" name="Рисунок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2312988"/>
            <a:ext cx="2951162" cy="442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Рисунок 7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3800" y="647700"/>
            <a:ext cx="3960813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7" name="Picture 7" descr="9666412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1268413"/>
            <a:ext cx="8713787" cy="5413375"/>
          </a:xfrm>
          <a:prstGeom prst="rect">
            <a:avLst/>
          </a:prstGeom>
          <a:noFill/>
        </p:spPr>
      </p:pic>
      <p:sp>
        <p:nvSpPr>
          <p:cNvPr id="35848" name="Rectangle 8"/>
          <p:cNvSpPr>
            <a:spLocks noGrp="1"/>
          </p:cNvSpPr>
          <p:nvPr>
            <p:ph type="title"/>
          </p:nvPr>
        </p:nvSpPr>
        <p:spPr bwMode="auto">
          <a:xfrm>
            <a:off x="1331913" y="404813"/>
            <a:ext cx="6511925" cy="1143000"/>
          </a:xfrm>
          <a:noFill/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algn="ctr">
              <a:buFont typeface="Georgia" pitchFamily="18" charset="0"/>
              <a:buNone/>
            </a:pPr>
            <a:r>
              <a:rPr lang="ru-RU" smtClean="0">
                <a:solidFill>
                  <a:srgbClr val="FF0000"/>
                </a:solidFill>
                <a:effectLst/>
              </a:rPr>
              <a:t>КАНАТОХОДЦЫ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825" y="90488"/>
            <a:ext cx="5664200" cy="3048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искусство канатоходцев зародилось в среде ремесленников, занимающихся плетением канатов чтобы продемонстрировать крепость своего изделия, мастера ходили и прыгали по канату, натянутому между двумя          подставками</a:t>
            </a: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15025" y="85725"/>
            <a:ext cx="2978150" cy="456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Рисунок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38438" y="2733675"/>
            <a:ext cx="2835275" cy="392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71" name="Picture 7" descr="%D0%91%D1%80%D0%B0%D1%82%D1%8C%D1%8F-%D0%97%D0%B0%D0%BF%D0%B0%D1%88%D0%BD%D1%8B%D0%B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88913"/>
            <a:ext cx="9144000" cy="6099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1413" y="188913"/>
            <a:ext cx="4319587" cy="15525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Укротители ведут свою родословную от гладиаторов, сражавшихся на арене с дикими зверями</a:t>
            </a:r>
          </a:p>
        </p:txBody>
      </p:sp>
      <p:pic>
        <p:nvPicPr>
          <p:cNvPr id="18434" name="Рисунок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2638" y="1844675"/>
            <a:ext cx="5011737" cy="501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 flipV="1">
            <a:off x="4497388" y="4776788"/>
            <a:ext cx="4359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>
            <a:spAutoFit/>
          </a:bodyPr>
          <a:lstStyle/>
          <a:p>
            <a:pPr algn="ctr"/>
            <a:endParaRPr lang="ru-RU" sz="2400" b="1">
              <a:solidFill>
                <a:srgbClr val="31489F"/>
              </a:solidFill>
              <a:latin typeface="Trebuchet MS" pitchFamily="34" charset="0"/>
            </a:endParaRPr>
          </a:p>
        </p:txBody>
      </p:sp>
      <p:sp>
        <p:nvSpPr>
          <p:cNvPr id="18437" name="TextBox 5"/>
          <p:cNvSpPr txBox="1">
            <a:spLocks noChangeArrowheads="1"/>
          </p:cNvSpPr>
          <p:nvPr/>
        </p:nvSpPr>
        <p:spPr bwMode="auto">
          <a:xfrm>
            <a:off x="468313" y="4508500"/>
            <a:ext cx="36718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8438" name="TextBox 6"/>
          <p:cNvSpPr txBox="1">
            <a:spLocks noChangeArrowheads="1"/>
          </p:cNvSpPr>
          <p:nvPr/>
        </p:nvSpPr>
        <p:spPr bwMode="auto">
          <a:xfrm>
            <a:off x="620713" y="4660900"/>
            <a:ext cx="36718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 nodePh="1">
                                  <p:stCondLst>
                                    <p:cond delay="20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5" name="Picture 7" descr="silk_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69950"/>
            <a:ext cx="9144000" cy="5988050"/>
          </a:xfrm>
          <a:prstGeom prst="rect">
            <a:avLst/>
          </a:prstGeom>
          <a:noFill/>
        </p:spPr>
      </p:pic>
      <p:sp>
        <p:nvSpPr>
          <p:cNvPr id="37900" name="Rectangle 12"/>
          <p:cNvSpPr>
            <a:spLocks noGrp="1"/>
          </p:cNvSpPr>
          <p:nvPr>
            <p:ph type="title"/>
          </p:nvPr>
        </p:nvSpPr>
        <p:spPr bwMode="auto">
          <a:xfrm>
            <a:off x="250825" y="0"/>
            <a:ext cx="8569325" cy="836613"/>
          </a:xfrm>
          <a:noFill/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algn="ctr">
              <a:buFont typeface="Georgia" pitchFamily="18" charset="0"/>
              <a:buNone/>
            </a:pPr>
            <a:r>
              <a:rPr lang="ru-RU" sz="3600" smtClean="0">
                <a:solidFill>
                  <a:srgbClr val="FF0000"/>
                </a:solidFill>
                <a:effectLst/>
              </a:rPr>
              <a:t>ВОЗДУШНЫЕ ГИМНАСТЫ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1638" y="404813"/>
            <a:ext cx="4716462" cy="320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2763" y="3611563"/>
            <a:ext cx="4516437" cy="301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485775" y="188913"/>
            <a:ext cx="3168650" cy="3416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непременная составляющая циркового здания – сферический купол, необходимый для воздушных гимнастических номеров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80063" y="3962400"/>
            <a:ext cx="3095625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гимнасты, акробаты, эквилибристы  заставляют замирать сердца зрителей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528</TotalTime>
  <Words>309</Words>
  <Application>Microsoft Office PowerPoint</Application>
  <PresentationFormat>Экран (4:3)</PresentationFormat>
  <Paragraphs>25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Воздушный поток</vt:lpstr>
      <vt:lpstr>Презентация PowerPoint</vt:lpstr>
      <vt:lpstr> Цирк происходит от латинского слова «circus», что обозначает круг</vt:lpstr>
      <vt:lpstr>Презентация PowerPoint</vt:lpstr>
      <vt:lpstr>КАНАТОХОДЦЫ</vt:lpstr>
      <vt:lpstr>Презентация PowerPoint</vt:lpstr>
      <vt:lpstr>Презентация PowerPoint</vt:lpstr>
      <vt:lpstr>Презентация PowerPoint</vt:lpstr>
      <vt:lpstr>ВОЗДУШНЫЕ ГИМНАСТЫ</vt:lpstr>
      <vt:lpstr>Презентация PowerPoint</vt:lpstr>
      <vt:lpstr>ФОКУСНИК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</dc:creator>
  <cp:lastModifiedBy>Работяга</cp:lastModifiedBy>
  <cp:revision>36</cp:revision>
  <dcterms:created xsi:type="dcterms:W3CDTF">2014-04-26T10:08:04Z</dcterms:created>
  <dcterms:modified xsi:type="dcterms:W3CDTF">2016-01-29T07:10:07Z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1164740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