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62" r:id="rId6"/>
    <p:sldId id="261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CC"/>
    <a:srgbClr val="FFCC99"/>
    <a:srgbClr val="FFFF99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6F16C-F1CF-4942-807C-E277BE31A704}" type="datetimeFigureOut">
              <a:rPr lang="ru-RU"/>
              <a:pPr>
                <a:defRPr/>
              </a:pPr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452C2-0885-498F-9EA9-F721B95CF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47A5E-9DB9-474C-AECC-D2C4107C37FC}" type="datetimeFigureOut">
              <a:rPr lang="ru-RU"/>
              <a:pPr>
                <a:defRPr/>
              </a:pPr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E9AD2-AED7-45BF-83E1-EFE7D3B27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7C384-0020-46C1-8659-EB61C7D440D7}" type="datetimeFigureOut">
              <a:rPr lang="ru-RU"/>
              <a:pPr>
                <a:defRPr/>
              </a:pPr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43902-8728-485D-AE04-AD41CBDCC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B4783-F5E3-404D-B20F-100C32A866E4}" type="datetimeFigureOut">
              <a:rPr lang="ru-RU"/>
              <a:pPr>
                <a:defRPr/>
              </a:pPr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99796-F353-41CB-91B1-564FE988E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EA28A-568F-415C-B3F7-BD20BC3DC38C}" type="datetimeFigureOut">
              <a:rPr lang="ru-RU"/>
              <a:pPr>
                <a:defRPr/>
              </a:pPr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6DE95-EE61-4F37-B47A-6AB0F599F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7F6A7-7C27-4118-A24F-F1C8589C7D2A}" type="datetimeFigureOut">
              <a:rPr lang="ru-RU"/>
              <a:pPr>
                <a:defRPr/>
              </a:pPr>
              <a:t>13.10.2013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1856C-3CCF-42B5-B5B0-AFF5D5A69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5EE9-023C-4D2A-9918-B24F7B80D66E}" type="datetimeFigureOut">
              <a:rPr lang="ru-RU"/>
              <a:pPr>
                <a:defRPr/>
              </a:pPr>
              <a:t>13.10.2013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C5C1E-3395-4A2E-9AE5-E335FE84D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F7759-6584-41B2-87B1-E0A44DBCE666}" type="datetimeFigureOut">
              <a:rPr lang="ru-RU"/>
              <a:pPr>
                <a:defRPr/>
              </a:pPr>
              <a:t>13.10.2013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36B50-01C8-4A90-A81F-CE01DB64D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A2BDD-6295-4143-BE09-BB2FDBC9ECFC}" type="datetimeFigureOut">
              <a:rPr lang="ru-RU"/>
              <a:pPr>
                <a:defRPr/>
              </a:pPr>
              <a:t>13.10.2013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069B3-9B87-47E8-A2C1-C05A680EB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86AC5-B0DC-4A5D-9DF3-50460C990B30}" type="datetimeFigureOut">
              <a:rPr lang="ru-RU"/>
              <a:pPr>
                <a:defRPr/>
              </a:pPr>
              <a:t>13.10.2013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FAF7B-D7EE-4F09-8198-45C14C533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7535C-576F-4A10-9F9C-095F3482BA4D}" type="datetimeFigureOut">
              <a:rPr lang="ru-RU"/>
              <a:pPr>
                <a:defRPr/>
              </a:pPr>
              <a:t>13.10.2013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31B0C-1383-43EA-A8C1-77DA2B92B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FFCC99"/>
            </a:gs>
            <a:gs pos="100000">
              <a:srgbClr val="FFFF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B43E08-5937-49E4-8DDF-02ACFA218EC6}" type="datetimeFigureOut">
              <a:rPr lang="ru-RU"/>
              <a:pPr>
                <a:defRPr/>
              </a:pPr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DB0F75-305A-411D-8970-57DB689D4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052736"/>
            <a:ext cx="8321578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Урок русского языка</a:t>
            </a:r>
          </a:p>
          <a:p>
            <a:pPr algn="ctr">
              <a:defRPr/>
            </a:pPr>
            <a:endParaRPr lang="ru-RU" sz="4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  <a:p>
            <a:pPr algn="ctr">
              <a:defRPr/>
            </a:pPr>
            <a:r>
              <a:rPr lang="ru-RU" sz="4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Тема </a:t>
            </a:r>
            <a:endParaRPr lang="ru-RU" sz="40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  <a:p>
            <a:pPr algn="ctr">
              <a:defRPr/>
            </a:pPr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«Безударные </a:t>
            </a:r>
            <a:endParaRPr lang="ru-RU" sz="4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  <a:p>
            <a:pPr algn="ctr">
              <a:defRPr/>
            </a:pPr>
            <a:r>
              <a:rPr lang="ru-RU" sz="4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гласные в корне слова»</a:t>
            </a:r>
          </a:p>
          <a:p>
            <a:pPr algn="ctr">
              <a:defRPr/>
            </a:pPr>
            <a:endParaRPr lang="ru-RU" sz="4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  <a:p>
            <a:pPr algn="ctr">
              <a:defRPr/>
            </a:pPr>
            <a:r>
              <a:rPr lang="ru-RU" sz="4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2 класс </a:t>
            </a:r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2555875" y="333375"/>
            <a:ext cx="3815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 dirty="0" smtClean="0"/>
              <a:t>МОАУ СОШ № 200 г.Белогорска</a:t>
            </a:r>
            <a:endParaRPr lang="ru-RU" i="1" dirty="0"/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4787900" y="5516563"/>
            <a:ext cx="4032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/>
              <a:t>Учитель начальных классов:</a:t>
            </a:r>
          </a:p>
          <a:p>
            <a:r>
              <a:rPr lang="ru-RU" i="1" dirty="0" err="1" smtClean="0"/>
              <a:t>Олешко</a:t>
            </a:r>
            <a:r>
              <a:rPr lang="ru-RU" i="1" dirty="0" smtClean="0"/>
              <a:t> С.И.</a:t>
            </a:r>
            <a:r>
              <a:rPr lang="ru-RU" i="1" dirty="0" smtClean="0"/>
              <a:t>, </a:t>
            </a:r>
            <a:r>
              <a:rPr lang="ru-RU" i="1" dirty="0"/>
              <a:t>учитель первой  </a:t>
            </a:r>
          </a:p>
          <a:p>
            <a:r>
              <a:rPr lang="ru-RU" i="1" dirty="0"/>
              <a:t>квалификационной категории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250825" y="428605"/>
            <a:ext cx="8464579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7200" i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Наблюдать</a:t>
            </a:r>
          </a:p>
          <a:p>
            <a:pPr algn="ctr"/>
            <a:r>
              <a:rPr lang="ru-RU" sz="7200" i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Думать </a:t>
            </a:r>
          </a:p>
          <a:p>
            <a:pPr algn="ctr"/>
            <a:r>
              <a:rPr lang="ru-RU" sz="7200" i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Находить </a:t>
            </a:r>
          </a:p>
          <a:p>
            <a:pPr algn="ctr"/>
            <a:r>
              <a:rPr lang="ru-RU" sz="7200" i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Доказывать</a:t>
            </a:r>
          </a:p>
          <a:p>
            <a:pPr algn="ctr"/>
            <a:r>
              <a:rPr lang="ru-RU" sz="7200" i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Запоминать </a:t>
            </a:r>
            <a:endParaRPr lang="ru-RU" sz="7200" i="1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35150" y="4221163"/>
            <a:ext cx="3241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ru-RU" sz="4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5508624" y="4076703"/>
            <a:ext cx="792163" cy="400110"/>
            <a:chOff x="5507986" y="4077444"/>
            <a:chExt cx="791924" cy="399977"/>
          </a:xfrm>
        </p:grpSpPr>
        <p:sp>
          <p:nvSpPr>
            <p:cNvPr id="5128" name="TextBox 3"/>
            <p:cNvSpPr txBox="1">
              <a:spLocks noChangeArrowheads="1"/>
            </p:cNvSpPr>
            <p:nvPr/>
          </p:nvSpPr>
          <p:spPr bwMode="auto">
            <a:xfrm>
              <a:off x="5507986" y="4077444"/>
              <a:ext cx="184675" cy="399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2000" dirty="0">
                <a:latin typeface="Calibri" pitchFamily="34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rot="5400000">
              <a:off x="6154701" y="4221064"/>
              <a:ext cx="217415" cy="73003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14"/>
          <p:cNvGrpSpPr>
            <a:grpSpLocks/>
          </p:cNvGrpSpPr>
          <p:nvPr/>
        </p:nvGrpSpPr>
        <p:grpSpPr bwMode="auto">
          <a:xfrm>
            <a:off x="611188" y="4149724"/>
            <a:ext cx="2557463" cy="994694"/>
            <a:chOff x="756454" y="4149080"/>
            <a:chExt cx="2304000" cy="995684"/>
          </a:xfrm>
        </p:grpSpPr>
        <p:sp>
          <p:nvSpPr>
            <p:cNvPr id="5126" name="TextBox 2"/>
            <p:cNvSpPr txBox="1">
              <a:spLocks noChangeArrowheads="1"/>
            </p:cNvSpPr>
            <p:nvPr/>
          </p:nvSpPr>
          <p:spPr bwMode="auto">
            <a:xfrm>
              <a:off x="756454" y="4220515"/>
              <a:ext cx="166423" cy="924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5400" b="1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2916642" y="4221384"/>
              <a:ext cx="216115" cy="71508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8"/>
          <p:cNvGrpSpPr>
            <a:grpSpLocks/>
          </p:cNvGrpSpPr>
          <p:nvPr/>
        </p:nvGrpSpPr>
        <p:grpSpPr bwMode="auto">
          <a:xfrm>
            <a:off x="323850" y="1268413"/>
            <a:ext cx="2056810" cy="4403310"/>
            <a:chOff x="323528" y="1268760"/>
            <a:chExt cx="2056952" cy="2402447"/>
          </a:xfrm>
        </p:grpSpPr>
        <p:sp>
          <p:nvSpPr>
            <p:cNvPr id="1033" name="TextBox 4"/>
            <p:cNvSpPr txBox="1">
              <a:spLocks noChangeArrowheads="1"/>
            </p:cNvSpPr>
            <p:nvPr/>
          </p:nvSpPr>
          <p:spPr bwMode="auto">
            <a:xfrm>
              <a:off x="323528" y="1268760"/>
              <a:ext cx="184744" cy="352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3600" b="1" dirty="0">
                <a:latin typeface="Calibri" pitchFamily="34" charset="0"/>
              </a:endParaRPr>
            </a:p>
          </p:txBody>
        </p:sp>
        <p:sp>
          <p:nvSpPr>
            <p:cNvPr id="1034" name="TextBox 5"/>
            <p:cNvSpPr txBox="1">
              <a:spLocks noChangeArrowheads="1"/>
            </p:cNvSpPr>
            <p:nvPr/>
          </p:nvSpPr>
          <p:spPr bwMode="auto">
            <a:xfrm>
              <a:off x="323528" y="1916832"/>
              <a:ext cx="184744" cy="352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3600" b="1" dirty="0">
                <a:latin typeface="Calibri" pitchFamily="34" charset="0"/>
              </a:endParaRPr>
            </a:p>
          </p:txBody>
        </p:sp>
        <p:sp>
          <p:nvSpPr>
            <p:cNvPr id="1035" name="TextBox 6"/>
            <p:cNvSpPr txBox="1">
              <a:spLocks noChangeArrowheads="1"/>
            </p:cNvSpPr>
            <p:nvPr/>
          </p:nvSpPr>
          <p:spPr bwMode="auto">
            <a:xfrm>
              <a:off x="395536" y="2564904"/>
              <a:ext cx="184744" cy="386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4000" b="1" dirty="0">
                <a:latin typeface="Calibri" pitchFamily="34" charset="0"/>
              </a:endParaRPr>
            </a:p>
          </p:txBody>
        </p:sp>
        <p:sp>
          <p:nvSpPr>
            <p:cNvPr id="1036" name="TextBox 7"/>
            <p:cNvSpPr txBox="1">
              <a:spLocks noChangeArrowheads="1"/>
            </p:cNvSpPr>
            <p:nvPr/>
          </p:nvSpPr>
          <p:spPr bwMode="auto">
            <a:xfrm>
              <a:off x="323528" y="3284984"/>
              <a:ext cx="184744" cy="386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4000" b="1" dirty="0">
                <a:latin typeface="Calibri" pitchFamily="34" charset="0"/>
              </a:endParaRPr>
            </a:p>
          </p:txBody>
        </p:sp>
        <p:sp>
          <p:nvSpPr>
            <p:cNvPr id="1037" name="TextBox 8"/>
            <p:cNvSpPr txBox="1">
              <a:spLocks noChangeArrowheads="1"/>
            </p:cNvSpPr>
            <p:nvPr/>
          </p:nvSpPr>
          <p:spPr bwMode="auto">
            <a:xfrm>
              <a:off x="2195736" y="2109567"/>
              <a:ext cx="184744" cy="386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4000" b="1" dirty="0">
                <a:latin typeface="Calibri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142977" y="1142984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00298" y="571481"/>
            <a:ext cx="85725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6248" y="642919"/>
            <a:ext cx="85725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Ь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3286116" y="1142985"/>
            <a:ext cx="78581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5143504" y="1071546"/>
            <a:ext cx="100013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43636" y="642918"/>
            <a:ext cx="78581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57291" y="2967335"/>
            <a:ext cx="62151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r>
              <a:rPr lang="ru-RU" sz="54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НЬ</a:t>
            </a:r>
            <a:endParaRPr lang="ru-RU" sz="54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  <p:bldP spid="25" grpId="0"/>
      <p:bldP spid="26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333375"/>
            <a:ext cx="9144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ea typeface="Times New Roman" pitchFamily="18" charset="0"/>
                <a:cs typeface="Arial" charset="0"/>
              </a:rPr>
              <a:t> </a:t>
            </a:r>
            <a:endParaRPr lang="ru-RU" sz="4000" dirty="0">
              <a:solidFill>
                <a:srgbClr val="0070C0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40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</a:t>
            </a:r>
            <a:endParaRPr lang="ru-RU" sz="4000" dirty="0">
              <a:solidFill>
                <a:srgbClr val="0070C0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ru-RU" sz="4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</a:t>
            </a:r>
            <a:r>
              <a:rPr lang="ru-RU" sz="4400" dirty="0">
                <a:solidFill>
                  <a:srgbClr val="0070C0"/>
                </a:solidFill>
                <a:ea typeface="Times New Roman" pitchFamily="18" charset="0"/>
                <a:cs typeface="Arial" charset="0"/>
              </a:rPr>
              <a:t> Прочитать слово.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4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</a:t>
            </a:r>
            <a:r>
              <a:rPr lang="ru-RU" sz="4400" dirty="0">
                <a:solidFill>
                  <a:srgbClr val="0070C0"/>
                </a:solidFill>
                <a:ea typeface="Times New Roman" pitchFamily="18" charset="0"/>
                <a:cs typeface="Arial" charset="0"/>
              </a:rPr>
              <a:t> Поставить ударение. </a:t>
            </a:r>
            <a:endParaRPr lang="ru-RU" sz="4400" dirty="0" smtClean="0">
              <a:solidFill>
                <a:srgbClr val="0070C0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ru-RU" sz="4400" dirty="0" smtClean="0">
                <a:solidFill>
                  <a:srgbClr val="0070C0"/>
                </a:solidFill>
                <a:ea typeface="Times New Roman" pitchFamily="18" charset="0"/>
                <a:cs typeface="Arial" charset="0"/>
              </a:rPr>
              <a:t>Подобрать однокоренные слова</a:t>
            </a:r>
            <a:endParaRPr lang="ru-RU" sz="4400" dirty="0">
              <a:solidFill>
                <a:srgbClr val="0070C0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ru-RU" sz="4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</a:t>
            </a:r>
            <a:r>
              <a:rPr lang="ru-RU" sz="4400" dirty="0">
                <a:solidFill>
                  <a:srgbClr val="0070C0"/>
                </a:solidFill>
                <a:ea typeface="Times New Roman" pitchFamily="18" charset="0"/>
                <a:cs typeface="Arial" charset="0"/>
              </a:rPr>
              <a:t> Выделить корень.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4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</a:t>
            </a:r>
            <a:r>
              <a:rPr lang="ru-RU" sz="4400" dirty="0">
                <a:solidFill>
                  <a:srgbClr val="0070C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sz="4000" dirty="0">
                <a:solidFill>
                  <a:srgbClr val="0070C0"/>
                </a:solidFill>
                <a:ea typeface="Times New Roman" pitchFamily="18" charset="0"/>
                <a:cs typeface="Arial" charset="0"/>
              </a:rPr>
              <a:t>Определить безударную гласную</a:t>
            </a:r>
            <a:r>
              <a:rPr lang="ru-RU" sz="4400" dirty="0">
                <a:solidFill>
                  <a:srgbClr val="0070C0"/>
                </a:solidFill>
                <a:ea typeface="Times New Roman" pitchFamily="18" charset="0"/>
                <a:cs typeface="Arial" charset="0"/>
              </a:rPr>
              <a:t>.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4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</a:t>
            </a:r>
            <a:r>
              <a:rPr lang="ru-RU" sz="4400" dirty="0">
                <a:solidFill>
                  <a:srgbClr val="0070C0"/>
                </a:solidFill>
                <a:ea typeface="Times New Roman" pitchFamily="18" charset="0"/>
                <a:cs typeface="Arial" charset="0"/>
              </a:rPr>
              <a:t> Подобрать проверочное слово. </a:t>
            </a:r>
            <a:endParaRPr lang="ru-RU" sz="8800" dirty="0">
              <a:solidFill>
                <a:srgbClr val="0070C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052" name="Прямоугольник 3"/>
          <p:cNvSpPr>
            <a:spLocks noChangeArrowheads="1"/>
          </p:cNvSpPr>
          <p:nvPr/>
        </p:nvSpPr>
        <p:spPr bwMode="auto">
          <a:xfrm>
            <a:off x="2843213" y="333375"/>
            <a:ext cx="29083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8000"/>
                </a:solidFill>
                <a:ea typeface="Times New Roman" pitchFamily="18" charset="0"/>
                <a:cs typeface="Arial" charset="0"/>
              </a:rPr>
              <a:t>Алгоритм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3563938" y="5661025"/>
          <a:ext cx="869950" cy="504825"/>
        </p:xfrm>
        <a:graphic>
          <a:graphicData uri="http://schemas.openxmlformats.org/presentationml/2006/ole">
            <p:oleObj spid="_x0000_s2050" name="Пакет" r:id="rId3" imgW="838080" imgH="4856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2714612" y="1428736"/>
            <a:ext cx="625000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endParaRPr lang="ru-RU" sz="44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Times New Roman" pitchFamily="18" charset="0"/>
              <a:cs typeface="Arial" charset="0"/>
            </a:endParaRPr>
          </a:p>
          <a:p>
            <a:pPr algn="ctr" eaLnBrk="0" hangingPunct="0"/>
            <a:endParaRPr lang="ru-RU" sz="44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4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Times New Roman" pitchFamily="18" charset="0"/>
                <a:cs typeface="Arial" charset="0"/>
              </a:rPr>
              <a:t>Травка </a:t>
            </a:r>
            <a:r>
              <a:rPr lang="ru-RU" sz="4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Times New Roman" pitchFamily="18" charset="0"/>
                <a:cs typeface="Arial" charset="0"/>
              </a:rPr>
              <a:t>зиленеет</a:t>
            </a:r>
            <a:endParaRPr lang="ru-RU" sz="48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4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Times New Roman" pitchFamily="18" charset="0"/>
                <a:cs typeface="Arial" charset="0"/>
              </a:rPr>
              <a:t>Солнышко блестит</a:t>
            </a:r>
          </a:p>
          <a:p>
            <a:pPr algn="ctr" eaLnBrk="0" hangingPunct="0"/>
            <a:r>
              <a:rPr lang="ru-RU" sz="4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Times New Roman" pitchFamily="18" charset="0"/>
                <a:cs typeface="Arial" charset="0"/>
              </a:rPr>
              <a:t>Ласточка с </a:t>
            </a:r>
            <a:r>
              <a:rPr lang="ru-RU" sz="4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Times New Roman" pitchFamily="18" charset="0"/>
                <a:cs typeface="Arial" charset="0"/>
              </a:rPr>
              <a:t>висною</a:t>
            </a:r>
            <a:endParaRPr lang="ru-RU" sz="48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4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Times New Roman" pitchFamily="18" charset="0"/>
                <a:cs typeface="Arial" charset="0"/>
              </a:rPr>
              <a:t>В гости к нам </a:t>
            </a:r>
            <a:r>
              <a:rPr lang="ru-RU" sz="4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Times New Roman" pitchFamily="18" charset="0"/>
                <a:cs typeface="Arial" charset="0"/>
              </a:rPr>
              <a:t>лити</a:t>
            </a:r>
            <a:r>
              <a:rPr lang="ru-RU" sz="4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Times New Roman" pitchFamily="18" charset="0"/>
                <a:cs typeface="Arial" charset="0"/>
              </a:rPr>
              <a:t>т</a:t>
            </a:r>
            <a:endParaRPr lang="ru-RU" sz="4800" b="1" i="1" dirty="0">
              <a:solidFill>
                <a:schemeClr val="tx2">
                  <a:lumMod val="60000"/>
                  <a:lumOff val="40000"/>
                </a:schemeClr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22529" name="Picture 1" descr="C:\Documents and Settings\Admin\Рабочий стол\12.mesyacev.0-08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71324" cy="2589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2"/>
          <p:cNvSpPr>
            <a:spLocks noChangeArrowheads="1"/>
          </p:cNvSpPr>
          <p:nvPr/>
        </p:nvSpPr>
        <p:spPr bwMode="auto">
          <a:xfrm>
            <a:off x="428596" y="1412875"/>
            <a:ext cx="846457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4800" b="1" dirty="0">
                <a:solidFill>
                  <a:schemeClr val="tx2"/>
                </a:solidFill>
                <a:ea typeface="Times New Roman" pitchFamily="18" charset="0"/>
                <a:cs typeface="Arial" charset="0"/>
              </a:rPr>
              <a:t>Вода, </a:t>
            </a:r>
            <a:r>
              <a:rPr lang="ru-RU" sz="4800" b="1" u="sng" dirty="0">
                <a:solidFill>
                  <a:schemeClr val="tx2"/>
                </a:solidFill>
                <a:ea typeface="Times New Roman" pitchFamily="18" charset="0"/>
                <a:cs typeface="Arial" charset="0"/>
              </a:rPr>
              <a:t>водный</a:t>
            </a:r>
            <a:r>
              <a:rPr lang="ru-RU" sz="4800" b="1" dirty="0">
                <a:solidFill>
                  <a:schemeClr val="tx2"/>
                </a:solidFill>
                <a:ea typeface="Times New Roman" pitchFamily="18" charset="0"/>
                <a:cs typeface="Arial" charset="0"/>
              </a:rPr>
              <a:t>, наводнение</a:t>
            </a:r>
          </a:p>
          <a:p>
            <a:pPr algn="ctr" eaLnBrk="0" hangingPunct="0"/>
            <a:r>
              <a:rPr lang="ru-RU" sz="4800" b="1" dirty="0" smtClean="0">
                <a:solidFill>
                  <a:schemeClr val="tx2"/>
                </a:solidFill>
                <a:ea typeface="Times New Roman" pitchFamily="18" charset="0"/>
                <a:cs typeface="Arial" charset="0"/>
              </a:rPr>
              <a:t>Берегов</a:t>
            </a:r>
            <a:r>
              <a:rPr lang="ru-RU" sz="4800" b="1" dirty="0" smtClean="0">
                <a:solidFill>
                  <a:schemeClr val="tx2"/>
                </a:solidFill>
                <a:ea typeface="Times New Roman" pitchFamily="18" charset="0"/>
                <a:cs typeface="Arial" charset="0"/>
              </a:rPr>
              <a:t>, </a:t>
            </a:r>
            <a:r>
              <a:rPr lang="ru-RU" sz="4800" b="1" u="sng" dirty="0" smtClean="0">
                <a:solidFill>
                  <a:schemeClr val="tx2"/>
                </a:solidFill>
                <a:ea typeface="Times New Roman" pitchFamily="18" charset="0"/>
                <a:cs typeface="Arial" charset="0"/>
              </a:rPr>
              <a:t>берег</a:t>
            </a:r>
            <a:r>
              <a:rPr lang="ru-RU" sz="4800" b="1" dirty="0" smtClean="0">
                <a:solidFill>
                  <a:schemeClr val="tx2"/>
                </a:solidFill>
                <a:ea typeface="Times New Roman" pitchFamily="18" charset="0"/>
                <a:cs typeface="Arial" charset="0"/>
              </a:rPr>
              <a:t>, береговой</a:t>
            </a:r>
            <a:r>
              <a:rPr lang="ru-RU" sz="4800" b="1" dirty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</a:t>
            </a:r>
          </a:p>
          <a:p>
            <a:pPr algn="ctr" eaLnBrk="0" hangingPunct="0"/>
            <a:r>
              <a:rPr lang="ru-RU" sz="4800" b="1" dirty="0" smtClean="0">
                <a:solidFill>
                  <a:schemeClr val="tx2"/>
                </a:solidFill>
                <a:ea typeface="Times New Roman" pitchFamily="18" charset="0"/>
                <a:cs typeface="Arial" charset="0"/>
              </a:rPr>
              <a:t>Поля</a:t>
            </a:r>
            <a:r>
              <a:rPr lang="ru-RU" sz="4800" b="1" dirty="0" smtClean="0">
                <a:solidFill>
                  <a:schemeClr val="tx2"/>
                </a:solidFill>
                <a:ea typeface="Times New Roman" pitchFamily="18" charset="0"/>
                <a:cs typeface="Arial" charset="0"/>
              </a:rPr>
              <a:t>, </a:t>
            </a:r>
            <a:r>
              <a:rPr lang="ru-RU" sz="4800" b="1" u="sng" dirty="0" smtClean="0">
                <a:solidFill>
                  <a:schemeClr val="tx2"/>
                </a:solidFill>
                <a:ea typeface="Times New Roman" pitchFamily="18" charset="0"/>
                <a:cs typeface="Arial" charset="0"/>
              </a:rPr>
              <a:t>поле</a:t>
            </a:r>
            <a:r>
              <a:rPr lang="ru-RU" sz="4800" b="1" dirty="0" smtClean="0">
                <a:solidFill>
                  <a:schemeClr val="tx2"/>
                </a:solidFill>
                <a:ea typeface="Times New Roman" pitchFamily="18" charset="0"/>
                <a:cs typeface="Arial" charset="0"/>
              </a:rPr>
              <a:t>, полевой</a:t>
            </a:r>
          </a:p>
          <a:p>
            <a:pPr algn="ctr" eaLnBrk="0" hangingPunct="0"/>
            <a:r>
              <a:rPr lang="ru-RU" sz="4800" b="1" dirty="0" smtClean="0">
                <a:solidFill>
                  <a:schemeClr val="tx2"/>
                </a:solidFill>
                <a:ea typeface="Times New Roman" pitchFamily="18" charset="0"/>
                <a:cs typeface="Arial" charset="0"/>
              </a:rPr>
              <a:t>Сады, </a:t>
            </a:r>
            <a:r>
              <a:rPr lang="ru-RU" sz="4800" b="1" u="sng" dirty="0" smtClean="0">
                <a:solidFill>
                  <a:schemeClr val="tx2"/>
                </a:solidFill>
                <a:ea typeface="Times New Roman" pitchFamily="18" charset="0"/>
                <a:cs typeface="Arial" charset="0"/>
              </a:rPr>
              <a:t>сад</a:t>
            </a:r>
            <a:r>
              <a:rPr lang="ru-RU" sz="4800" b="1" dirty="0" smtClean="0">
                <a:solidFill>
                  <a:schemeClr val="tx2"/>
                </a:solidFill>
                <a:ea typeface="Times New Roman" pitchFamily="18" charset="0"/>
                <a:cs typeface="Arial" charset="0"/>
              </a:rPr>
              <a:t>, садовый</a:t>
            </a:r>
            <a:r>
              <a:rPr lang="ru-RU" sz="4800" b="1" dirty="0" smtClean="0">
                <a:solidFill>
                  <a:schemeClr val="tx2"/>
                </a:solidFill>
                <a:ea typeface="Times New Roman" pitchFamily="18" charset="0"/>
                <a:cs typeface="Arial" charset="0"/>
              </a:rPr>
              <a:t>)</a:t>
            </a:r>
            <a:endParaRPr lang="ru-RU" sz="4800" b="1" dirty="0" smtClean="0">
              <a:solidFill>
                <a:schemeClr val="tx2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4800" b="1" dirty="0" smtClean="0">
                <a:solidFill>
                  <a:schemeClr val="tx2"/>
                </a:solidFill>
                <a:ea typeface="Times New Roman" pitchFamily="18" charset="0"/>
                <a:cs typeface="Arial" charset="0"/>
              </a:rPr>
              <a:t>Мостов, мост, мостовая</a:t>
            </a:r>
          </a:p>
          <a:p>
            <a:pPr algn="ctr" eaLnBrk="0" hangingPunct="0"/>
            <a:r>
              <a:rPr lang="ru-RU" sz="4800" b="1" dirty="0" smtClean="0">
                <a:solidFill>
                  <a:schemeClr val="tx2"/>
                </a:solidFill>
                <a:ea typeface="Times New Roman" pitchFamily="18" charset="0"/>
                <a:cs typeface="Arial" charset="0"/>
              </a:rPr>
              <a:t>Снесло, занес, несу</a:t>
            </a:r>
            <a:endParaRPr lang="ru-RU" sz="6600" b="1" dirty="0">
              <a:solidFill>
                <a:schemeClr val="tx2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4" name="Дуга 3"/>
          <p:cNvSpPr/>
          <p:nvPr/>
        </p:nvSpPr>
        <p:spPr>
          <a:xfrm rot="19237759">
            <a:off x="2143267" y="1463416"/>
            <a:ext cx="1620837" cy="1706562"/>
          </a:xfrm>
          <a:prstGeom prst="arc">
            <a:avLst>
              <a:gd name="adj1" fmla="val 16200000"/>
              <a:gd name="adj2" fmla="val 20438661"/>
            </a:avLst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Дуга 6"/>
          <p:cNvSpPr/>
          <p:nvPr/>
        </p:nvSpPr>
        <p:spPr>
          <a:xfrm rot="19237759">
            <a:off x="3286455" y="3034549"/>
            <a:ext cx="1619250" cy="1706562"/>
          </a:xfrm>
          <a:prstGeom prst="arc">
            <a:avLst>
              <a:gd name="adj1" fmla="val 16200000"/>
              <a:gd name="adj2" fmla="val 20438661"/>
            </a:avLst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Дуга 8"/>
          <p:cNvSpPr/>
          <p:nvPr/>
        </p:nvSpPr>
        <p:spPr>
          <a:xfrm rot="19555096">
            <a:off x="160338" y="1439863"/>
            <a:ext cx="1641475" cy="1690687"/>
          </a:xfrm>
          <a:prstGeom prst="arc">
            <a:avLst>
              <a:gd name="adj1" fmla="val 16200000"/>
              <a:gd name="adj2" fmla="val 20438661"/>
            </a:avLst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Дуга 9"/>
          <p:cNvSpPr/>
          <p:nvPr/>
        </p:nvSpPr>
        <p:spPr>
          <a:xfrm rot="19237759">
            <a:off x="5434013" y="1444625"/>
            <a:ext cx="1619250" cy="1706563"/>
          </a:xfrm>
          <a:prstGeom prst="arc">
            <a:avLst>
              <a:gd name="adj1" fmla="val 16200000"/>
              <a:gd name="adj2" fmla="val 20462697"/>
            </a:avLst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Дуга 10"/>
          <p:cNvSpPr/>
          <p:nvPr/>
        </p:nvSpPr>
        <p:spPr>
          <a:xfrm rot="19237759">
            <a:off x="3422056" y="2093359"/>
            <a:ext cx="2100189" cy="2531402"/>
          </a:xfrm>
          <a:prstGeom prst="arc">
            <a:avLst>
              <a:gd name="adj1" fmla="val 16200000"/>
              <a:gd name="adj2" fmla="val 20438661"/>
            </a:avLst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Дуга 11"/>
          <p:cNvSpPr/>
          <p:nvPr/>
        </p:nvSpPr>
        <p:spPr>
          <a:xfrm rot="19237759">
            <a:off x="1500506" y="2963112"/>
            <a:ext cx="1619250" cy="1706562"/>
          </a:xfrm>
          <a:prstGeom prst="arc">
            <a:avLst>
              <a:gd name="adj1" fmla="val 16200000"/>
              <a:gd name="adj2" fmla="val 20438661"/>
            </a:avLst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Дуга 12"/>
          <p:cNvSpPr/>
          <p:nvPr/>
        </p:nvSpPr>
        <p:spPr>
          <a:xfrm rot="19237759">
            <a:off x="5488494" y="1957256"/>
            <a:ext cx="1951981" cy="2687018"/>
          </a:xfrm>
          <a:prstGeom prst="arc">
            <a:avLst>
              <a:gd name="adj1" fmla="val 16200000"/>
              <a:gd name="adj2" fmla="val 20438661"/>
            </a:avLst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Дуга 13"/>
          <p:cNvSpPr/>
          <p:nvPr/>
        </p:nvSpPr>
        <p:spPr>
          <a:xfrm rot="19237759">
            <a:off x="642989" y="2047388"/>
            <a:ext cx="2035408" cy="2755474"/>
          </a:xfrm>
          <a:prstGeom prst="arc">
            <a:avLst>
              <a:gd name="adj1" fmla="val 16200000"/>
              <a:gd name="adj2" fmla="val 20438661"/>
            </a:avLst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Дуга 16"/>
          <p:cNvSpPr/>
          <p:nvPr/>
        </p:nvSpPr>
        <p:spPr>
          <a:xfrm rot="19237759">
            <a:off x="4929529" y="2891673"/>
            <a:ext cx="1619250" cy="1706563"/>
          </a:xfrm>
          <a:prstGeom prst="arc">
            <a:avLst>
              <a:gd name="adj1" fmla="val 16200000"/>
              <a:gd name="adj2" fmla="val 20438661"/>
            </a:avLst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2771775" y="1268413"/>
            <a:ext cx="287338" cy="144462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3852069" y="2421731"/>
            <a:ext cx="287338" cy="142875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 flipH="1" flipV="1">
            <a:off x="4065590" y="2922590"/>
            <a:ext cx="285752" cy="15556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4" name="TextBox 3"/>
          <p:cNvSpPr txBox="1">
            <a:spLocks noChangeArrowheads="1"/>
          </p:cNvSpPr>
          <p:nvPr/>
        </p:nvSpPr>
        <p:spPr bwMode="auto">
          <a:xfrm>
            <a:off x="611188" y="260350"/>
            <a:ext cx="83615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Calibri" pitchFamily="34" charset="0"/>
              </a:rPr>
              <a:t>                             ПРОВЕРКА упр.177                       </a:t>
            </a:r>
            <a:endParaRPr lang="ru-RU" sz="32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21" name="Дуга 20"/>
          <p:cNvSpPr/>
          <p:nvPr/>
        </p:nvSpPr>
        <p:spPr>
          <a:xfrm rot="19237759">
            <a:off x="1500505" y="2963110"/>
            <a:ext cx="1619250" cy="1706562"/>
          </a:xfrm>
          <a:prstGeom prst="arc">
            <a:avLst>
              <a:gd name="adj1" fmla="val 16200000"/>
              <a:gd name="adj2" fmla="val 20438661"/>
            </a:avLst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Дуга 22"/>
          <p:cNvSpPr/>
          <p:nvPr/>
        </p:nvSpPr>
        <p:spPr>
          <a:xfrm rot="19237759">
            <a:off x="3357893" y="3677490"/>
            <a:ext cx="1619250" cy="1706563"/>
          </a:xfrm>
          <a:prstGeom prst="arc">
            <a:avLst>
              <a:gd name="adj1" fmla="val 16200000"/>
              <a:gd name="adj2" fmla="val 20438661"/>
            </a:avLst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Дуга 23"/>
          <p:cNvSpPr/>
          <p:nvPr/>
        </p:nvSpPr>
        <p:spPr>
          <a:xfrm rot="19237759">
            <a:off x="4572339" y="3748929"/>
            <a:ext cx="1619250" cy="1706563"/>
          </a:xfrm>
          <a:prstGeom prst="arc">
            <a:avLst>
              <a:gd name="adj1" fmla="val 17002701"/>
              <a:gd name="adj2" fmla="val 20438661"/>
            </a:avLst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Дуга 24"/>
          <p:cNvSpPr/>
          <p:nvPr/>
        </p:nvSpPr>
        <p:spPr>
          <a:xfrm rot="19237759">
            <a:off x="1286191" y="3748927"/>
            <a:ext cx="1619250" cy="1706563"/>
          </a:xfrm>
          <a:prstGeom prst="arc">
            <a:avLst>
              <a:gd name="adj1" fmla="val 16200000"/>
              <a:gd name="adj2" fmla="val 20438661"/>
            </a:avLst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Дуга 25"/>
          <p:cNvSpPr/>
          <p:nvPr/>
        </p:nvSpPr>
        <p:spPr>
          <a:xfrm rot="19237759">
            <a:off x="4643776" y="5177690"/>
            <a:ext cx="1619250" cy="1706563"/>
          </a:xfrm>
          <a:prstGeom prst="arc">
            <a:avLst>
              <a:gd name="adj1" fmla="val 16200000"/>
              <a:gd name="adj2" fmla="val 20438661"/>
            </a:avLst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Дуга 26"/>
          <p:cNvSpPr/>
          <p:nvPr/>
        </p:nvSpPr>
        <p:spPr>
          <a:xfrm rot="19789011">
            <a:off x="865126" y="4438409"/>
            <a:ext cx="1911836" cy="1683706"/>
          </a:xfrm>
          <a:prstGeom prst="arc">
            <a:avLst>
              <a:gd name="adj1" fmla="val 16200000"/>
              <a:gd name="adj2" fmla="val 20438661"/>
            </a:avLst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Дуга 27"/>
          <p:cNvSpPr/>
          <p:nvPr/>
        </p:nvSpPr>
        <p:spPr>
          <a:xfrm rot="19237759">
            <a:off x="1857695" y="5106251"/>
            <a:ext cx="1619250" cy="1706563"/>
          </a:xfrm>
          <a:prstGeom prst="arc">
            <a:avLst>
              <a:gd name="adj1" fmla="val 16200000"/>
              <a:gd name="adj2" fmla="val 20438661"/>
            </a:avLst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Дуга 29"/>
          <p:cNvSpPr/>
          <p:nvPr/>
        </p:nvSpPr>
        <p:spPr>
          <a:xfrm rot="19237759">
            <a:off x="5215281" y="4320432"/>
            <a:ext cx="1619250" cy="1706563"/>
          </a:xfrm>
          <a:prstGeom prst="arc">
            <a:avLst>
              <a:gd name="adj1" fmla="val 16200000"/>
              <a:gd name="adj2" fmla="val 20438661"/>
            </a:avLst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Дуга 32"/>
          <p:cNvSpPr/>
          <p:nvPr/>
        </p:nvSpPr>
        <p:spPr>
          <a:xfrm rot="19237759">
            <a:off x="3484555" y="4505948"/>
            <a:ext cx="1889137" cy="1977238"/>
          </a:xfrm>
          <a:prstGeom prst="arc">
            <a:avLst>
              <a:gd name="adj1" fmla="val 16200000"/>
              <a:gd name="adj2" fmla="val 20438661"/>
            </a:avLst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Дуга 33"/>
          <p:cNvSpPr/>
          <p:nvPr/>
        </p:nvSpPr>
        <p:spPr>
          <a:xfrm rot="19237759">
            <a:off x="6072536" y="5177687"/>
            <a:ext cx="1619250" cy="1706563"/>
          </a:xfrm>
          <a:prstGeom prst="arc">
            <a:avLst>
              <a:gd name="adj1" fmla="val 16200000"/>
              <a:gd name="adj2" fmla="val 20438661"/>
            </a:avLst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5400000" flipH="1" flipV="1">
            <a:off x="3863964" y="3708408"/>
            <a:ext cx="285752" cy="15556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 flipH="1" flipV="1">
            <a:off x="5435600" y="5137168"/>
            <a:ext cx="285752" cy="15556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 flipH="1" flipV="1">
            <a:off x="4292592" y="4422788"/>
            <a:ext cx="285752" cy="15556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16"/>
          <p:cNvSpPr txBox="1">
            <a:spLocks noChangeArrowheads="1"/>
          </p:cNvSpPr>
          <p:nvPr/>
        </p:nvSpPr>
        <p:spPr bwMode="auto">
          <a:xfrm>
            <a:off x="395288" y="2133600"/>
            <a:ext cx="28908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20" y="1477328"/>
            <a:ext cx="885828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гр…за                тр….</a:t>
            </a:r>
            <a:r>
              <a:rPr kumimoji="0" lang="ru-RU" sz="5400" b="1" i="1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в…сна              д…жди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5400" b="1" i="1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..ты              д…</a:t>
            </a:r>
            <a:r>
              <a:rPr kumimoji="0" lang="ru-RU" sz="5400" b="1" i="1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ревья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6313488" y="3141663"/>
            <a:ext cx="2830512" cy="2744787"/>
            <a:chOff x="1022959" y="2270307"/>
            <a:chExt cx="2830779" cy="2744900"/>
          </a:xfrm>
        </p:grpSpPr>
        <p:sp>
          <p:nvSpPr>
            <p:cNvPr id="10253" name="TextBox 1"/>
            <p:cNvSpPr txBox="1">
              <a:spLocks noChangeArrowheads="1"/>
            </p:cNvSpPr>
            <p:nvPr/>
          </p:nvSpPr>
          <p:spPr bwMode="auto">
            <a:xfrm>
              <a:off x="1187624" y="2636912"/>
              <a:ext cx="266611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000" b="1">
                  <a:solidFill>
                    <a:srgbClr val="C00000"/>
                  </a:solidFill>
                  <a:latin typeface="Calibri" pitchFamily="34" charset="0"/>
                </a:rPr>
                <a:t>а  о  е  и  я  </a:t>
              </a:r>
            </a:p>
          </p:txBody>
        </p:sp>
        <p:sp>
          <p:nvSpPr>
            <p:cNvPr id="3" name="Дуга 2"/>
            <p:cNvSpPr/>
            <p:nvPr/>
          </p:nvSpPr>
          <p:spPr>
            <a:xfrm rot="19237759">
              <a:off x="1022959" y="2270307"/>
              <a:ext cx="2778387" cy="2744900"/>
            </a:xfrm>
            <a:prstGeom prst="arc">
              <a:avLst>
                <a:gd name="adj1" fmla="val 14907842"/>
                <a:gd name="adj2" fmla="val 500400"/>
              </a:avLst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32138" y="3500438"/>
            <a:ext cx="32623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33CC"/>
                </a:solidFill>
                <a:latin typeface="Calibri" pitchFamily="34" charset="0"/>
              </a:rPr>
              <a:t>родственные </a:t>
            </a:r>
          </a:p>
          <a:p>
            <a:r>
              <a:rPr lang="ru-RU" sz="3200" b="1">
                <a:solidFill>
                  <a:srgbClr val="0033CC"/>
                </a:solidFill>
                <a:latin typeface="Calibri" pitchFamily="34" charset="0"/>
              </a:rPr>
              <a:t>слова или форму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331913" y="3500438"/>
            <a:ext cx="757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[</a:t>
            </a:r>
            <a:r>
              <a:rPr lang="ru-RU" sz="4000"/>
              <a:t>и</a:t>
            </a:r>
            <a:r>
              <a:rPr lang="en-US" sz="4000"/>
              <a:t>]</a:t>
            </a:r>
            <a:endParaRPr lang="ru-RU" sz="400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68313" y="3500438"/>
            <a:ext cx="754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[</a:t>
            </a:r>
            <a:r>
              <a:rPr lang="ru-RU" sz="4000"/>
              <a:t>а</a:t>
            </a:r>
            <a:r>
              <a:rPr lang="en-US" sz="4000"/>
              <a:t>]</a:t>
            </a:r>
            <a:endParaRPr lang="ru-RU" sz="400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7523956" y="2780507"/>
            <a:ext cx="288925" cy="144462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Дуга 14"/>
          <p:cNvSpPr/>
          <p:nvPr/>
        </p:nvSpPr>
        <p:spPr>
          <a:xfrm rot="19237759">
            <a:off x="479425" y="3270250"/>
            <a:ext cx="1639888" cy="1533525"/>
          </a:xfrm>
          <a:prstGeom prst="arc">
            <a:avLst>
              <a:gd name="adj1" fmla="val 15320212"/>
              <a:gd name="adj2" fmla="val 339465"/>
            </a:avLst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8" name="TextBox 3"/>
          <p:cNvSpPr txBox="1">
            <a:spLocks noChangeArrowheads="1"/>
          </p:cNvSpPr>
          <p:nvPr/>
        </p:nvSpPr>
        <p:spPr bwMode="auto">
          <a:xfrm>
            <a:off x="539750" y="549275"/>
            <a:ext cx="81184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8000"/>
                </a:solidFill>
                <a:latin typeface="Calibri" pitchFamily="34" charset="0"/>
              </a:rPr>
              <a:t>Учимся писать безударные гласные в корне 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2268538" y="3284537"/>
            <a:ext cx="287338" cy="14446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795963" y="4005263"/>
            <a:ext cx="720725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411413" y="4076700"/>
            <a:ext cx="72072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2" name="TextBox 23"/>
          <p:cNvSpPr txBox="1">
            <a:spLocks noChangeArrowheads="1"/>
          </p:cNvSpPr>
          <p:nvPr/>
        </p:nvSpPr>
        <p:spPr bwMode="auto">
          <a:xfrm>
            <a:off x="2916238" y="1844675"/>
            <a:ext cx="37607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chemeClr val="tx2"/>
                </a:solidFill>
              </a:rPr>
              <a:t>Модель правила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106</Words>
  <Application>Microsoft Office PowerPoint</Application>
  <PresentationFormat>Экран (4:3)</PresentationFormat>
  <Paragraphs>57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Пакет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84</cp:revision>
  <dcterms:modified xsi:type="dcterms:W3CDTF">2013-10-13T13:47:15Z</dcterms:modified>
</cp:coreProperties>
</file>