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2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F1D0A-62D7-489E-B4BB-247500906B6A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6E10A1D-B287-4029-AE78-74B8DDE1C7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F1D0A-62D7-489E-B4BB-247500906B6A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10A1D-B287-4029-AE78-74B8DDE1C7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F1D0A-62D7-489E-B4BB-247500906B6A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10A1D-B287-4029-AE78-74B8DDE1C7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F1D0A-62D7-489E-B4BB-247500906B6A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6E10A1D-B287-4029-AE78-74B8DDE1C7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F1D0A-62D7-489E-B4BB-247500906B6A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10A1D-B287-4029-AE78-74B8DDE1C7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F1D0A-62D7-489E-B4BB-247500906B6A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10A1D-B287-4029-AE78-74B8DDE1C7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F1D0A-62D7-489E-B4BB-247500906B6A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6E10A1D-B287-4029-AE78-74B8DDE1C7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F1D0A-62D7-489E-B4BB-247500906B6A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10A1D-B287-4029-AE78-74B8DDE1C7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F1D0A-62D7-489E-B4BB-247500906B6A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10A1D-B287-4029-AE78-74B8DDE1C7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F1D0A-62D7-489E-B4BB-247500906B6A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10A1D-B287-4029-AE78-74B8DDE1C7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F1D0A-62D7-489E-B4BB-247500906B6A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10A1D-B287-4029-AE78-74B8DDE1C7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CEF1D0A-62D7-489E-B4BB-247500906B6A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6E10A1D-B287-4029-AE78-74B8DDE1C7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wPIKfcY3jE0" TargetMode="External"/><Relationship Id="rId2" Type="http://schemas.openxmlformats.org/officeDocument/2006/relationships/hyperlink" Target="http://www.youtube.com/watch?v=Pk4N9jERAXQ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8moBDHg9D6c" TargetMode="External"/><Relationship Id="rId2" Type="http://schemas.openxmlformats.org/officeDocument/2006/relationships/hyperlink" Target="http://www.youtube.com/watch?v=W2krEaDFEdc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simphonica.narod.ru/kolokol4iki.html" TargetMode="External"/><Relationship Id="rId2" Type="http://schemas.openxmlformats.org/officeDocument/2006/relationships/hyperlink" Target="http://ru.m.wikipedia.org/wiki/%D0%9A%D0%BE%D0%BB%D0%BE%D0%BA%D0%BE%D0%BB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imphonica.narod.ru/kolokola.html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1538" y="2143116"/>
            <a:ext cx="7643866" cy="1504547"/>
          </a:xfrm>
        </p:spPr>
        <p:txBody>
          <a:bodyPr>
            <a:normAutofit/>
          </a:bodyPr>
          <a:lstStyle/>
          <a:p>
            <a:r>
              <a:rPr lang="ru-RU" b="1" dirty="0" smtClean="0"/>
              <a:t>          Колокола в музыке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 </a:t>
            </a:r>
            <a:r>
              <a:rPr lang="ru-RU" b="1" dirty="0" smtClean="0"/>
              <a:t>              </a:t>
            </a:r>
            <a:r>
              <a:rPr lang="ru-RU" sz="2200" b="1" dirty="0" smtClean="0"/>
              <a:t>Проект «Дети в музее»</a:t>
            </a:r>
            <a:endParaRPr lang="ru-RU" sz="2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28794" y="357166"/>
            <a:ext cx="6977082" cy="542932"/>
          </a:xfrm>
        </p:spPr>
        <p:txBody>
          <a:bodyPr>
            <a:noAutofit/>
          </a:bodyPr>
          <a:lstStyle/>
          <a:p>
            <a:r>
              <a:rPr lang="ru-RU" sz="1600" b="1" dirty="0" smtClean="0"/>
              <a:t>ДЕПАРТАМЕНТ ОБРАЗОВАНИЯ ГОРОДА МОСКВЫ</a:t>
            </a:r>
          </a:p>
          <a:p>
            <a:r>
              <a:rPr lang="ru-RU" sz="1600" b="1" dirty="0" smtClean="0"/>
              <a:t>СЗАО ГБОУ «ШКОЛА №830» ДОШКОЛЬНОЕ ОТДЕЛЕНИЕ «НЕЗАБУДКА»</a:t>
            </a:r>
            <a:endParaRPr lang="ru-RU" sz="1600" b="1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5143504" y="5309258"/>
            <a:ext cx="37147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/>
              <a:t>Музыкальный руководитель</a:t>
            </a:r>
            <a:endParaRPr lang="ru-RU" dirty="0"/>
          </a:p>
          <a:p>
            <a:r>
              <a:rPr lang="ru-RU" b="1" dirty="0"/>
              <a:t>                                                                  </a:t>
            </a:r>
            <a:r>
              <a:rPr lang="ru-RU" b="1" dirty="0" smtClean="0"/>
              <a:t>    </a:t>
            </a:r>
            <a:endParaRPr lang="ru-RU" dirty="0"/>
          </a:p>
          <a:p>
            <a:pPr>
              <a:buNone/>
            </a:pPr>
            <a:r>
              <a:rPr lang="ru-RU" dirty="0" smtClean="0"/>
              <a:t>Терновская Н.В.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/>
              <a:t>Станционный колокольчик</a:t>
            </a:r>
            <a:endParaRPr lang="ru-RU" sz="2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2909878" cy="5089548"/>
          </a:xfrm>
        </p:spPr>
        <p:txBody>
          <a:bodyPr>
            <a:normAutofit/>
          </a:bodyPr>
          <a:lstStyle/>
          <a:p>
            <a:pPr lvl="0" indent="342900">
              <a:buNone/>
            </a:pPr>
            <a:r>
              <a:rPr lang="ru-RU" sz="2000" dirty="0" smtClean="0"/>
              <a:t>Станционный колокольчик – располагался на железнодорожных станциях. Он извещал о прибытии и отбытии поезда.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8 железнодорожны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8992" y="2571744"/>
            <a:ext cx="4953008" cy="37147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/>
              <a:t>Корабельный колокол</a:t>
            </a:r>
            <a:endParaRPr lang="ru-RU" sz="2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3"/>
            <a:ext cx="4338638" cy="2232027"/>
          </a:xfrm>
        </p:spPr>
        <p:txBody>
          <a:bodyPr>
            <a:normAutofit/>
          </a:bodyPr>
          <a:lstStyle/>
          <a:p>
            <a:pPr lvl="0" indent="342900">
              <a:buNone/>
            </a:pPr>
            <a:r>
              <a:rPr lang="ru-RU" sz="2000" dirty="0" smtClean="0"/>
              <a:t>Корабельный колокол- Рында. С его помощью каждые полчаса  подают сигналы точного времени.</a:t>
            </a:r>
          </a:p>
          <a:p>
            <a:endParaRPr lang="ru-RU" dirty="0"/>
          </a:p>
        </p:txBody>
      </p:sp>
      <p:pic>
        <p:nvPicPr>
          <p:cNvPr id="4" name="Рисунок 3" descr="9 корабельный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0" y="3714752"/>
            <a:ext cx="3331705" cy="2500330"/>
          </a:xfrm>
          <a:prstGeom prst="rect">
            <a:avLst/>
          </a:prstGeom>
        </p:spPr>
      </p:pic>
      <p:pic>
        <p:nvPicPr>
          <p:cNvPr id="5" name="Рисунок 4" descr="10 корабельный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628" y="1071546"/>
            <a:ext cx="3476184" cy="52041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/>
              <a:t>Ямские , Дверные, Настольные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indent="342900">
              <a:buNone/>
            </a:pPr>
            <a:r>
              <a:rPr lang="ru-RU" sz="2000" dirty="0" smtClean="0"/>
              <a:t>Ямские- В середине 19 века начала работать государственная почта, поддужный колокольчик помещался на каждой почтовой тройке как сигнальное средство, отличающее государственную повозку от обычной.</a:t>
            </a:r>
          </a:p>
          <a:p>
            <a:pPr lvl="0" indent="342900">
              <a:buNone/>
            </a:pPr>
            <a:r>
              <a:rPr lang="ru-RU" sz="2000" dirty="0" smtClean="0"/>
              <a:t>Дверные- на внешней стороне стены рядом с входной дверью крепился рычаг, гость нажимал на него и внутри дома звонил колокольчик.</a:t>
            </a:r>
          </a:p>
          <a:p>
            <a:pPr lvl="0" indent="342900">
              <a:buNone/>
            </a:pPr>
            <a:r>
              <a:rPr lang="ru-RU" sz="2000" dirty="0" smtClean="0"/>
              <a:t>Настольные- в больших богатых домах на столе стоял колокольчик, в него звонили чтобы вызвать слуг.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/>
              <a:t>Свадебные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3"/>
            <a:ext cx="8624918" cy="1517647"/>
          </a:xfrm>
        </p:spPr>
        <p:txBody>
          <a:bodyPr>
            <a:normAutofit/>
          </a:bodyPr>
          <a:lstStyle/>
          <a:p>
            <a:pPr lvl="0" indent="342900">
              <a:buNone/>
            </a:pPr>
            <a:r>
              <a:rPr lang="ru-RU" sz="2000" dirty="0" smtClean="0"/>
              <a:t>Свадебные- на свадьбу на тройку лошадей вешали колокольчики с пожеланиями любви и добра.</a:t>
            </a:r>
          </a:p>
          <a:p>
            <a:endParaRPr lang="ru-RU" dirty="0"/>
          </a:p>
        </p:txBody>
      </p:sp>
      <p:pic>
        <p:nvPicPr>
          <p:cNvPr id="4" name="Рисунок 3" descr="11 свадебны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8794" y="2500306"/>
            <a:ext cx="5492760" cy="37591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/>
              <a:t>Рыбацкий колокольчик</a:t>
            </a:r>
            <a:endParaRPr lang="ru-RU" sz="2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342900">
              <a:buNone/>
            </a:pPr>
            <a:r>
              <a:rPr lang="ru-RU" sz="2000" dirty="0" smtClean="0"/>
              <a:t>Рыбацкий колокольчик - рыбаки на удочки прикрепляли маленькие колокольчики, которые звонили, когда рыба клевала.</a:t>
            </a:r>
          </a:p>
          <a:p>
            <a:endParaRPr lang="ru-RU" dirty="0"/>
          </a:p>
        </p:txBody>
      </p:sp>
      <p:pic>
        <p:nvPicPr>
          <p:cNvPr id="4" name="Рисунок 3" descr="14 рыбацкий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0166" y="2357430"/>
            <a:ext cx="3060937" cy="2286016"/>
          </a:xfrm>
          <a:prstGeom prst="rect">
            <a:avLst/>
          </a:prstGeom>
        </p:spPr>
      </p:pic>
      <p:pic>
        <p:nvPicPr>
          <p:cNvPr id="6" name="Рисунок 5" descr="18 рыбацкий 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4357694"/>
            <a:ext cx="2928959" cy="2194366"/>
          </a:xfrm>
          <a:prstGeom prst="rect">
            <a:avLst/>
          </a:prstGeom>
        </p:spPr>
      </p:pic>
      <p:pic>
        <p:nvPicPr>
          <p:cNvPr id="7" name="Рисунок 6" descr="17 рыбацкий 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348" y="4286256"/>
            <a:ext cx="2935087" cy="2183704"/>
          </a:xfrm>
          <a:prstGeom prst="rect">
            <a:avLst/>
          </a:prstGeom>
        </p:spPr>
      </p:pic>
      <p:pic>
        <p:nvPicPr>
          <p:cNvPr id="5" name="Рисунок 4" descr="12 рыбацкие 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29256" y="2428868"/>
            <a:ext cx="3167068" cy="23753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/>
              <a:t>Пастушьи колокольчики</a:t>
            </a:r>
            <a:endParaRPr lang="ru-RU" sz="2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3"/>
            <a:ext cx="5767398" cy="2374903"/>
          </a:xfrm>
        </p:spPr>
        <p:txBody>
          <a:bodyPr>
            <a:normAutofit/>
          </a:bodyPr>
          <a:lstStyle/>
          <a:p>
            <a:pPr lvl="0" indent="342900">
              <a:buNone/>
            </a:pPr>
            <a:r>
              <a:rPr lang="ru-RU" sz="2000" dirty="0" smtClean="0"/>
              <a:t>Пастушьи колокольчики- прикрепляли коровам, козам, овцам для того, чтобы слышать, где корова на выпасе, для оберега от волков.</a:t>
            </a:r>
            <a:endParaRPr lang="ru-RU" sz="2000" dirty="0"/>
          </a:p>
        </p:txBody>
      </p:sp>
      <p:pic>
        <p:nvPicPr>
          <p:cNvPr id="4" name="Рисунок 3" descr="20 пастуший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538" y="3714752"/>
            <a:ext cx="4071966" cy="2714644"/>
          </a:xfrm>
          <a:prstGeom prst="rect">
            <a:avLst/>
          </a:prstGeom>
        </p:spPr>
      </p:pic>
      <p:pic>
        <p:nvPicPr>
          <p:cNvPr id="5" name="Рисунок 4" descr="22 пастуший 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57884" y="1357298"/>
            <a:ext cx="2866366" cy="42941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/>
              <a:t>Куранты, Церковные</a:t>
            </a:r>
            <a:endParaRPr lang="ru-RU" sz="2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 indent="342900">
              <a:buNone/>
            </a:pPr>
            <a:r>
              <a:rPr lang="ru-RU" sz="2400" dirty="0" smtClean="0"/>
              <a:t>Куранты - башенные или комнатные часы с набором колоколов, издающие бой в определённой последовательности. Обычно куранты исполняют музыкальную фразу каждый час, полчаса, четверть часа.</a:t>
            </a:r>
          </a:p>
          <a:p>
            <a:pPr lvl="0" indent="342900">
              <a:buNone/>
            </a:pPr>
            <a:r>
              <a:rPr lang="ru-RU" sz="2400" dirty="0" smtClean="0"/>
              <a:t>Церковные – колокола напоминают о праздниках и времени богослужения: заутреня, обедня, вечерня. Большие церковные колокола называются благовестники, потому что они несут «благую весть».</a:t>
            </a:r>
          </a:p>
          <a:p>
            <a:pPr lvl="0" indent="342900">
              <a:buNone/>
            </a:pPr>
            <a:endParaRPr lang="ru-RU" sz="2400" dirty="0" smtClean="0"/>
          </a:p>
          <a:p>
            <a:pPr indent="342900">
              <a:buNone/>
            </a:pPr>
            <a:r>
              <a:rPr lang="ru-RU" sz="2400" dirty="0" smtClean="0"/>
              <a:t>Колокольный звон  </a:t>
            </a:r>
            <a:endParaRPr lang="ru-RU" sz="2400" b="1" dirty="0" smtClean="0"/>
          </a:p>
          <a:p>
            <a:pPr indent="342900">
              <a:buNone/>
            </a:pPr>
            <a:r>
              <a:rPr lang="ru-RU" sz="2400" u="sng" dirty="0" smtClean="0">
                <a:hlinkClick r:id="rId2"/>
              </a:rPr>
              <a:t>http://www.youtube.com/watch?v=Pk4N9jERAXQ</a:t>
            </a:r>
            <a:endParaRPr lang="ru-RU" sz="2400" u="sng" dirty="0" smtClean="0"/>
          </a:p>
          <a:p>
            <a:pPr indent="342900">
              <a:buNone/>
            </a:pPr>
            <a:endParaRPr lang="ru-RU" sz="2400" u="sng" dirty="0" smtClean="0"/>
          </a:p>
          <a:p>
            <a:pPr indent="342900">
              <a:buNone/>
            </a:pPr>
            <a:r>
              <a:rPr lang="ru-RU" sz="2400" dirty="0" smtClean="0"/>
              <a:t>Праздничный колокольный звон в Ново-Тихвинском монастыре,</a:t>
            </a:r>
          </a:p>
          <a:p>
            <a:pPr indent="342900">
              <a:buNone/>
            </a:pPr>
            <a:r>
              <a:rPr lang="ru-RU" sz="2400" dirty="0" smtClean="0"/>
              <a:t> г. Екатеринбург</a:t>
            </a:r>
          </a:p>
          <a:p>
            <a:pPr indent="342900">
              <a:buNone/>
            </a:pPr>
            <a:r>
              <a:rPr lang="ru-RU" sz="2400" u="sng" dirty="0" smtClean="0">
                <a:hlinkClick r:id="rId3"/>
              </a:rPr>
              <a:t>http://www.youtube.com/watch?v=wPIKfcY3jE0</a:t>
            </a:r>
            <a:endParaRPr lang="ru-RU" sz="2400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/>
              <a:t>Сувенирные колокольчики</a:t>
            </a:r>
            <a:endParaRPr lang="ru-RU" sz="2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4838704" cy="4525963"/>
          </a:xfrm>
        </p:spPr>
        <p:txBody>
          <a:bodyPr>
            <a:normAutofit/>
          </a:bodyPr>
          <a:lstStyle/>
          <a:p>
            <a:pPr lvl="0" indent="342900">
              <a:buNone/>
            </a:pPr>
            <a:r>
              <a:rPr lang="ru-RU" sz="2000" dirty="0" smtClean="0"/>
              <a:t>Сувенирные колокольчики- предназначены для подарка. Считается, что звон колокольчика улучшает здоровье, приносит благополучие. Подарив колокольчик, вы желаете человеку счастья  и здоровья(колокольчик- ангел, барашек, колокольчики- города).</a:t>
            </a:r>
            <a:endParaRPr lang="ru-RU" sz="2000" dirty="0"/>
          </a:p>
        </p:txBody>
      </p:sp>
      <p:pic>
        <p:nvPicPr>
          <p:cNvPr id="4" name="Рисунок 3" descr="23 сувенирны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43570" y="1785926"/>
            <a:ext cx="2928958" cy="40679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b="1" dirty="0" smtClean="0"/>
              <a:t>Колокола и колокольчики в музыке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14422"/>
            <a:ext cx="8686800" cy="4668839"/>
          </a:xfrm>
        </p:spPr>
        <p:txBody>
          <a:bodyPr>
            <a:noAutofit/>
          </a:bodyPr>
          <a:lstStyle/>
          <a:p>
            <a:pPr indent="457200">
              <a:buNone/>
            </a:pPr>
            <a:r>
              <a:rPr lang="ru-RU" sz="1800" dirty="0" smtClean="0"/>
              <a:t>Каждый колокол или колокольчик имеет один звук. Есть набор колокольчиков, который состоит из 8 звуков. Используя этот набор возможно сыграть различные мелодии.</a:t>
            </a:r>
          </a:p>
          <a:p>
            <a:pPr indent="457200">
              <a:buNone/>
            </a:pPr>
            <a:r>
              <a:rPr lang="ru-RU" sz="1800" dirty="0" smtClean="0"/>
              <a:t>Колокола и колокольчики использовали многие композиторы. </a:t>
            </a:r>
          </a:p>
          <a:p>
            <a:pPr marL="514350" indent="457200">
              <a:buNone/>
            </a:pPr>
            <a:r>
              <a:rPr lang="ru-RU" sz="1800" dirty="0" smtClean="0"/>
              <a:t>   В русской музыке: </a:t>
            </a:r>
          </a:p>
          <a:p>
            <a:pPr marL="514350" indent="457200">
              <a:buNone/>
            </a:pPr>
            <a:r>
              <a:rPr lang="ru-RU" sz="1800" dirty="0" smtClean="0"/>
              <a:t>Н. Римский- Корсаков</a:t>
            </a:r>
          </a:p>
          <a:p>
            <a:pPr marL="514350" indent="457200">
              <a:buNone/>
            </a:pPr>
            <a:r>
              <a:rPr lang="ru-RU" sz="1800" dirty="0" smtClean="0"/>
              <a:t>- в «Сказке о царе </a:t>
            </a:r>
            <a:r>
              <a:rPr lang="ru-RU" sz="1800" dirty="0" err="1" smtClean="0"/>
              <a:t>Салтане</a:t>
            </a:r>
            <a:r>
              <a:rPr lang="ru-RU" sz="1800" dirty="0" smtClean="0"/>
              <a:t>» </a:t>
            </a:r>
          </a:p>
          <a:p>
            <a:pPr marL="514350" indent="457200">
              <a:buNone/>
            </a:pPr>
            <a:r>
              <a:rPr lang="ru-RU" sz="1800" dirty="0" smtClean="0"/>
              <a:t>- в «Снегурочке» в сцене преследования Мизгирем  Снегурочки</a:t>
            </a:r>
          </a:p>
          <a:p>
            <a:pPr marL="514350" indent="457200">
              <a:buNone/>
            </a:pPr>
            <a:r>
              <a:rPr lang="ru-RU" sz="1800" dirty="0" smtClean="0"/>
              <a:t>- в «Золотом петушке» при выходе Звездочета</a:t>
            </a:r>
          </a:p>
          <a:p>
            <a:pPr marL="514350" indent="457200">
              <a:buNone/>
            </a:pPr>
            <a:r>
              <a:rPr lang="ru-RU" sz="1800" dirty="0" smtClean="0"/>
              <a:t>- в «</a:t>
            </a:r>
            <a:r>
              <a:rPr lang="ru-RU" sz="1800" dirty="0" err="1" smtClean="0"/>
              <a:t>Псковитянке</a:t>
            </a:r>
            <a:r>
              <a:rPr lang="ru-RU" sz="1800" dirty="0" smtClean="0"/>
              <a:t>»;</a:t>
            </a:r>
          </a:p>
          <a:p>
            <a:pPr marL="514350" indent="457200">
              <a:buNone/>
            </a:pPr>
            <a:r>
              <a:rPr lang="ru-RU" sz="1800" dirty="0" smtClean="0"/>
              <a:t>П. Чайковский  </a:t>
            </a:r>
          </a:p>
          <a:p>
            <a:pPr marL="514350" indent="457200">
              <a:buNone/>
            </a:pPr>
            <a:r>
              <a:rPr lang="ru-RU" sz="1800" dirty="0" smtClean="0"/>
              <a:t>- в балете «Щелкунчик» в танце «Феи Драже»(челеста); </a:t>
            </a:r>
          </a:p>
          <a:p>
            <a:pPr marL="514350" indent="457200">
              <a:buNone/>
            </a:pPr>
            <a:r>
              <a:rPr lang="ru-RU" sz="1800" dirty="0" smtClean="0"/>
              <a:t>М. Глинка</a:t>
            </a:r>
          </a:p>
          <a:p>
            <a:pPr marL="514350" indent="457200">
              <a:buNone/>
            </a:pPr>
            <a:r>
              <a:rPr lang="ru-RU" sz="1800" dirty="0" smtClean="0"/>
              <a:t>-торжественный звон в «Иване Сусанине»;</a:t>
            </a:r>
          </a:p>
          <a:p>
            <a:pPr marL="514350" indent="457200">
              <a:buNone/>
            </a:pPr>
            <a:r>
              <a:rPr lang="ru-RU" sz="1800" dirty="0" smtClean="0"/>
              <a:t>М. Мусоргский</a:t>
            </a:r>
          </a:p>
          <a:p>
            <a:pPr marL="514350" indent="457200">
              <a:buNone/>
            </a:pPr>
            <a:r>
              <a:rPr lang="ru-RU" sz="1800" dirty="0" smtClean="0"/>
              <a:t>-в сцене коронации в «Борисе Годунове» 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85860"/>
            <a:ext cx="8686800" cy="5143536"/>
          </a:xfrm>
        </p:spPr>
        <p:txBody>
          <a:bodyPr>
            <a:noAutofit/>
          </a:bodyPr>
          <a:lstStyle/>
          <a:p>
            <a:pPr marL="514350" indent="457200">
              <a:buNone/>
            </a:pPr>
            <a:r>
              <a:rPr lang="ru-RU" sz="1600" dirty="0" smtClean="0"/>
              <a:t>С. Прокофьев</a:t>
            </a:r>
          </a:p>
          <a:p>
            <a:pPr marL="514350" indent="457200">
              <a:buNone/>
            </a:pPr>
            <a:r>
              <a:rPr lang="ru-RU" sz="1600" dirty="0" smtClean="0"/>
              <a:t>- в вокально-симфонической поэме «Колокола» на стихи Эдгара По,</a:t>
            </a:r>
          </a:p>
          <a:p>
            <a:pPr marL="514350" indent="457200">
              <a:buNone/>
            </a:pPr>
            <a:r>
              <a:rPr lang="ru-RU" sz="1600" dirty="0" smtClean="0"/>
              <a:t>- в «Александре Невском»</a:t>
            </a:r>
          </a:p>
          <a:p>
            <a:pPr indent="342900">
              <a:buNone/>
            </a:pPr>
            <a:r>
              <a:rPr lang="ru-RU" sz="1600" dirty="0" smtClean="0"/>
              <a:t>В зарубежной музыке:</a:t>
            </a:r>
          </a:p>
          <a:p>
            <a:pPr indent="342900">
              <a:buNone/>
            </a:pPr>
            <a:r>
              <a:rPr lang="ru-RU" sz="1600" dirty="0" smtClean="0"/>
              <a:t>В. Моцарт </a:t>
            </a:r>
          </a:p>
          <a:p>
            <a:pPr indent="342900">
              <a:buNone/>
            </a:pPr>
            <a:r>
              <a:rPr lang="ru-RU" sz="1600" dirty="0" smtClean="0"/>
              <a:t>- в «Волшебной флейте» при выходе </a:t>
            </a:r>
            <a:r>
              <a:rPr lang="ru-RU" sz="1600" dirty="0" err="1" smtClean="0"/>
              <a:t>Папагено</a:t>
            </a:r>
            <a:endParaRPr lang="ru-RU" sz="1600" dirty="0" smtClean="0"/>
          </a:p>
          <a:p>
            <a:pPr indent="342900">
              <a:buNone/>
            </a:pPr>
            <a:r>
              <a:rPr lang="ru-RU" sz="1600" dirty="0" smtClean="0"/>
              <a:t>Р. Вагнер </a:t>
            </a:r>
          </a:p>
          <a:p>
            <a:pPr indent="342900">
              <a:buNone/>
            </a:pPr>
            <a:r>
              <a:rPr lang="ru-RU" sz="1600" dirty="0" smtClean="0"/>
              <a:t>- в симфонической картине «Шелест леса» </a:t>
            </a:r>
          </a:p>
          <a:p>
            <a:pPr indent="342900">
              <a:buNone/>
            </a:pPr>
            <a:r>
              <a:rPr lang="ru-RU" sz="1600" dirty="0" smtClean="0"/>
              <a:t>- в «</a:t>
            </a:r>
            <a:r>
              <a:rPr lang="ru-RU" sz="1600" dirty="0" err="1" smtClean="0"/>
              <a:t>Зигфриде</a:t>
            </a:r>
            <a:r>
              <a:rPr lang="ru-RU" sz="1600" dirty="0" smtClean="0"/>
              <a:t>» </a:t>
            </a:r>
          </a:p>
          <a:p>
            <a:pPr indent="342900">
              <a:buNone/>
            </a:pPr>
            <a:r>
              <a:rPr lang="ru-RU" sz="1600" dirty="0" smtClean="0"/>
              <a:t>- в «Сцене волшебного огня» в заключительной части «Валькирии».</a:t>
            </a:r>
          </a:p>
          <a:p>
            <a:pPr indent="342900">
              <a:buNone/>
            </a:pPr>
            <a:r>
              <a:rPr lang="ru-RU" sz="1600" u="sng" dirty="0" smtClean="0">
                <a:hlinkClick r:id="rId2"/>
              </a:rPr>
              <a:t> http://www.youtube.com/watch?v=W2krEaDFEdc</a:t>
            </a:r>
            <a:endParaRPr lang="ru-RU" sz="1600" dirty="0" smtClean="0"/>
          </a:p>
          <a:p>
            <a:pPr indent="342900">
              <a:buNone/>
            </a:pPr>
            <a:r>
              <a:rPr lang="ru-RU" sz="1600" dirty="0" smtClean="0"/>
              <a:t>Чайковский – «Опричник». Сцена с опричниками и хор "К царю!"</a:t>
            </a:r>
          </a:p>
          <a:p>
            <a:pPr indent="342900">
              <a:buNone/>
            </a:pPr>
            <a:r>
              <a:rPr lang="ru-RU" sz="1600" u="sng" dirty="0" smtClean="0">
                <a:hlinkClick r:id="rId3"/>
              </a:rPr>
              <a:t>http://www.youtube.com/watch?v=8moBDHg9D6c</a:t>
            </a:r>
            <a:endParaRPr lang="ru-RU" sz="1600" dirty="0" smtClean="0"/>
          </a:p>
          <a:p>
            <a:pPr indent="342900">
              <a:buNone/>
            </a:pPr>
            <a:r>
              <a:rPr lang="ru-RU" sz="1600" dirty="0" smtClean="0"/>
              <a:t>Н.А.Римский - Корсаков "Светлый Праздник"</a:t>
            </a:r>
            <a:br>
              <a:rPr lang="ru-RU" sz="1600" dirty="0" smtClean="0"/>
            </a:b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200" b="1" dirty="0" smtClean="0"/>
              <a:t> Содержание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ru-RU" sz="2000" dirty="0" smtClean="0"/>
              <a:t>Введение (цели и задачи).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000" dirty="0" smtClean="0"/>
              <a:t>История колоколов.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000" dirty="0" smtClean="0"/>
              <a:t>Строение колокола.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000" dirty="0" smtClean="0"/>
              <a:t>Разновидности колокольчика и использование в жизни.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000" dirty="0" smtClean="0"/>
              <a:t>Колокола и колокольчики в музыке.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000" dirty="0" smtClean="0"/>
              <a:t>Музей колокольчиков.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000" dirty="0" smtClean="0"/>
              <a:t>Источники.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/>
              <a:t>Музей колокольчиков</a:t>
            </a:r>
            <a:endParaRPr lang="ru-RU" sz="2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8482042" cy="4525963"/>
          </a:xfrm>
        </p:spPr>
        <p:txBody>
          <a:bodyPr>
            <a:normAutofit/>
          </a:bodyPr>
          <a:lstStyle/>
          <a:p>
            <a:pPr indent="342900">
              <a:buNone/>
            </a:pPr>
            <a:r>
              <a:rPr lang="ru-RU" sz="2000" dirty="0" smtClean="0"/>
              <a:t>Сегодня единственный в России «Музей колокольчиков»  открыт и действует в городе Валдае.</a:t>
            </a:r>
          </a:p>
          <a:p>
            <a:pPr indent="342900">
              <a:buNone/>
            </a:pPr>
            <a:r>
              <a:rPr lang="ru-RU" sz="2000" dirty="0" smtClean="0"/>
              <a:t>В музее вы можете познакомиться с разнообразными колокольчиками.</a:t>
            </a:r>
          </a:p>
          <a:p>
            <a:pPr indent="342900">
              <a:buNone/>
            </a:pPr>
            <a:r>
              <a:rPr lang="ru-RU" sz="2000" dirty="0" smtClean="0"/>
              <a:t>Особенность его состоит в том, что эти экспонаты можно не только смотреть, но и слушать. Размещенные на трех звонницах колокола дают возможность услышать колокольный звон в исполнении музейных сотрудников, увидеть его технику и звонарные приемы, и попробовать позвонить самому.</a:t>
            </a:r>
          </a:p>
          <a:p>
            <a:pPr indent="342900">
              <a:buNone/>
            </a:pPr>
            <a:r>
              <a:rPr lang="ru-RU" sz="2000" dirty="0" smtClean="0"/>
              <a:t>В рамках проекта в детском саду был создан мини-музей колокольчиков «Волшебный мир». В создании музея принимали участие педагоги  и родители детского сада.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/>
              <a:t>Источники</a:t>
            </a:r>
            <a:endParaRPr lang="ru-RU" sz="2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514350">
              <a:buFont typeface="+mj-lt"/>
              <a:buAutoNum type="arabicPeriod"/>
            </a:pPr>
            <a:r>
              <a:rPr lang="en-US" sz="2000" u="sng" dirty="0" smtClean="0">
                <a:hlinkClick r:id="rId2"/>
              </a:rPr>
              <a:t>http://collection.rin.ru/cgi-bin/article.pl?idp=67</a:t>
            </a:r>
            <a:endParaRPr lang="ru-RU" sz="2000" u="sng" dirty="0" smtClean="0">
              <a:hlinkClick r:id="rId2"/>
            </a:endParaRPr>
          </a:p>
          <a:p>
            <a:pPr marL="514350" indent="514350">
              <a:buFont typeface="+mj-lt"/>
              <a:buAutoNum type="arabicPeriod"/>
            </a:pPr>
            <a:r>
              <a:rPr lang="ru-RU" sz="2000" u="sng" dirty="0" smtClean="0">
                <a:hlinkClick r:id="rId2"/>
              </a:rPr>
              <a:t>http://ru.m.wikipedia.org/wiki/%D0%9A%D0%BE%D0%BB%D0%BE%D0%BA%D0%BE%D0%BB</a:t>
            </a:r>
            <a:endParaRPr lang="ru-RU" sz="2000" dirty="0" smtClean="0"/>
          </a:p>
          <a:p>
            <a:pPr marL="514350" indent="514350">
              <a:buFont typeface="+mj-lt"/>
              <a:buAutoNum type="arabicPeriod"/>
            </a:pPr>
            <a:r>
              <a:rPr lang="en-US" sz="2000" i="1" u="sng" dirty="0" smtClean="0">
                <a:hlinkClick r:id="rId3"/>
              </a:rPr>
              <a:t>http://simphonica.narod.ru/kolokol4iki.html</a:t>
            </a:r>
            <a:endParaRPr lang="ru-RU" sz="2000" i="1" u="sng" dirty="0" smtClean="0"/>
          </a:p>
          <a:p>
            <a:pPr marL="514350" indent="514350">
              <a:buFont typeface="+mj-lt"/>
              <a:buAutoNum type="arabicPeriod"/>
            </a:pPr>
            <a:r>
              <a:rPr lang="en-US" sz="2000" i="1" u="sng" dirty="0" smtClean="0">
                <a:hlinkClick r:id="rId4"/>
              </a:rPr>
              <a:t>http://simphonica.narod.ru/kolokola.html</a:t>
            </a:r>
            <a:endParaRPr lang="ru-RU" sz="2000" i="1" u="sng" dirty="0" smtClean="0"/>
          </a:p>
          <a:p>
            <a:pPr marL="514350" indent="514350">
              <a:buNone/>
            </a:pPr>
            <a:endParaRPr lang="ru-RU" sz="2000" i="1" u="sng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/>
              <a:t>Цели и задачи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514350" indent="514350">
              <a:buNone/>
            </a:pPr>
            <a:r>
              <a:rPr lang="ru-RU" dirty="0" smtClean="0"/>
              <a:t>Главной целью презентации  является изучение истории возникновения и использования колокольчиков  в музыке. </a:t>
            </a:r>
          </a:p>
          <a:p>
            <a:pPr marL="514350" indent="514350">
              <a:buNone/>
            </a:pPr>
            <a:r>
              <a:rPr lang="ru-RU" dirty="0" smtClean="0"/>
              <a:t>Основные задачи:</a:t>
            </a:r>
          </a:p>
          <a:p>
            <a:pPr marL="514350" indent="514350">
              <a:buFont typeface="+mj-lt"/>
              <a:buAutoNum type="arabicPeriod"/>
            </a:pPr>
            <a:r>
              <a:rPr lang="ru-RU" dirty="0" smtClean="0"/>
              <a:t>- обеспечение доступности для детей дошкольного возраста слушания классической музыки в высокохудожественном исполнении;</a:t>
            </a:r>
          </a:p>
          <a:p>
            <a:pPr marL="514350" indent="514350">
              <a:buFont typeface="+mj-lt"/>
              <a:buAutoNum type="arabicPeriod"/>
            </a:pPr>
            <a:r>
              <a:rPr lang="ru-RU" dirty="0" smtClean="0"/>
              <a:t>-приобщение детей дошкольного возраста  к ценностям музыкальной культуры;</a:t>
            </a:r>
          </a:p>
          <a:p>
            <a:pPr marL="514350" indent="514350">
              <a:buFont typeface="+mj-lt"/>
              <a:buAutoNum type="arabicPeriod"/>
            </a:pPr>
            <a:r>
              <a:rPr lang="ru-RU" dirty="0" smtClean="0"/>
              <a:t>-развитие у детей художественного вкуса;</a:t>
            </a:r>
          </a:p>
          <a:p>
            <a:pPr marL="514350" indent="514350">
              <a:buFont typeface="+mj-lt"/>
              <a:buAutoNum type="arabicPeriod"/>
            </a:pPr>
            <a:r>
              <a:rPr lang="ru-RU" dirty="0" smtClean="0"/>
              <a:t>-организация мероприятий способствующих приобщению родителей детей к миру музыкальной культуры;</a:t>
            </a:r>
          </a:p>
          <a:p>
            <a:pPr marL="514350" indent="514350">
              <a:buFont typeface="+mj-lt"/>
              <a:buAutoNum type="arabicPeriod"/>
            </a:pPr>
            <a:r>
              <a:rPr lang="ru-RU" dirty="0" smtClean="0"/>
              <a:t>-привлечение семей воспитанников детского сада к музыкально- творческой деятельности</a:t>
            </a:r>
          </a:p>
          <a:p>
            <a:pPr marL="514350" indent="514350">
              <a:buFont typeface="+mj-lt"/>
              <a:buAutoNum type="arabicPeriod"/>
            </a:pPr>
            <a:r>
              <a:rPr lang="ru-RU" dirty="0" smtClean="0"/>
              <a:t>-повышение эффективности воспитательно-образовательного процесса работы с детьми.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b="1" dirty="0" smtClean="0"/>
              <a:t>История колоколов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946672"/>
          </a:xfrm>
        </p:spPr>
        <p:txBody>
          <a:bodyPr>
            <a:normAutofit fontScale="92500" lnSpcReduction="10000"/>
          </a:bodyPr>
          <a:lstStyle/>
          <a:p>
            <a:pPr indent="234000">
              <a:buNone/>
            </a:pPr>
            <a:r>
              <a:rPr lang="ru-RU" sz="2200" dirty="0" smtClean="0"/>
              <a:t>В русском языке слово «колокол» означает «звук из круга», «круговой» голос («коло+кол»).</a:t>
            </a:r>
          </a:p>
          <a:p>
            <a:pPr indent="234000">
              <a:buNone/>
            </a:pPr>
            <a:r>
              <a:rPr lang="ru-RU" sz="2200" dirty="0" smtClean="0"/>
              <a:t>Нежный и чистый звук колокольчика ласкает слух человека много лет. Неизвестно где и когда появился первый колокольчик.  Колокольчики бывают разной формы размера  и из разных материалов:</a:t>
            </a:r>
          </a:p>
          <a:p>
            <a:pPr indent="234000">
              <a:buNone/>
            </a:pPr>
            <a:r>
              <a:rPr lang="ru-RU" sz="2200" dirty="0" smtClean="0"/>
              <a:t>металла, стекла и глины (керамика и фарфор).</a:t>
            </a:r>
          </a:p>
          <a:p>
            <a:pPr indent="234000">
              <a:buNone/>
            </a:pPr>
            <a:r>
              <a:rPr lang="ru-RU" sz="2200" dirty="0" smtClean="0"/>
              <a:t>Колокольчики - ударный инструмент. Тембр колокольчика - серебристый, нежный, звонкий. Тембр колокола - густой, насыщенный, величавый. </a:t>
            </a:r>
          </a:p>
          <a:p>
            <a:pPr indent="234000">
              <a:buNone/>
            </a:pPr>
            <a:r>
              <a:rPr lang="ru-RU" sz="2200" dirty="0" smtClean="0"/>
              <a:t>Колокольный звон  будил жителей, напоминал о времени молитвы, звал на работу, на праздник, оповещал о пожарах, наводнениях, приближении врага, созывал народ для обсуждения важных дел. </a:t>
            </a:r>
          </a:p>
          <a:p>
            <a:pPr indent="234000">
              <a:buNone/>
            </a:pPr>
            <a:r>
              <a:rPr lang="ru-RU" sz="2200" dirty="0" smtClean="0"/>
              <a:t>Видео: «Колокола»</a:t>
            </a:r>
          </a:p>
          <a:p>
            <a:pPr indent="234000">
              <a:buNone/>
            </a:pPr>
            <a:r>
              <a:rPr lang="en-US" sz="2200" dirty="0" smtClean="0"/>
              <a:t>http://www.youtube.com/watch?v=hNRIoCBMgSo</a:t>
            </a:r>
            <a:endParaRPr lang="ru-RU" sz="22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b="1" dirty="0" smtClean="0"/>
              <a:t>История колоколов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71546"/>
            <a:ext cx="6215074" cy="5786454"/>
          </a:xfrm>
        </p:spPr>
        <p:txBody>
          <a:bodyPr>
            <a:normAutofit fontScale="55000" lnSpcReduction="20000"/>
          </a:bodyPr>
          <a:lstStyle/>
          <a:p>
            <a:pPr indent="342900">
              <a:buNone/>
            </a:pPr>
            <a:r>
              <a:rPr lang="ru-RU" dirty="0" smtClean="0"/>
              <a:t>Колокол состоит из колпака, юбочки, языка и ушей – отверстий, за которые поднимали колокол и подвешивали его на колокольню.</a:t>
            </a:r>
          </a:p>
          <a:p>
            <a:pPr indent="342900">
              <a:buNone/>
            </a:pPr>
            <a:r>
              <a:rPr lang="ru-RU" dirty="0" smtClean="0"/>
              <a:t>Нижняя, расклешенная часть колокольчика называется юбочка. Юбку украшали затейливым орнаментом и надписями, где указывали имя мастера,  место и дату изготовления, или веселой фразой (песенной строкой, поговоркой, напутствием, </a:t>
            </a:r>
            <a:r>
              <a:rPr lang="ru-RU" dirty="0" err="1" smtClean="0"/>
              <a:t>потешкой</a:t>
            </a:r>
            <a:r>
              <a:rPr lang="ru-RU" dirty="0" smtClean="0"/>
              <a:t> , загадкой). </a:t>
            </a:r>
          </a:p>
          <a:p>
            <a:pPr indent="342900">
              <a:buNone/>
            </a:pPr>
            <a:r>
              <a:rPr lang="ru-RU" dirty="0" smtClean="0"/>
              <a:t>Покупка колокольчика была радостным событием.</a:t>
            </a:r>
          </a:p>
          <a:p>
            <a:pPr indent="342900">
              <a:buNone/>
            </a:pPr>
            <a:r>
              <a:rPr lang="ru-RU" dirty="0" smtClean="0"/>
              <a:t>Веселые надписи:</a:t>
            </a:r>
          </a:p>
          <a:p>
            <a:pPr indent="342900">
              <a:buNone/>
            </a:pPr>
            <a:r>
              <a:rPr lang="ru-RU" dirty="0" smtClean="0"/>
              <a:t>«Под сим колокольчиком Валдая, мчится тройка удалая»</a:t>
            </a:r>
          </a:p>
          <a:p>
            <a:pPr indent="342900">
              <a:buNone/>
            </a:pPr>
            <a:r>
              <a:rPr lang="ru-RU" dirty="0" smtClean="0"/>
              <a:t>«Кто меня купит, тот счастлив будет».</a:t>
            </a:r>
          </a:p>
          <a:p>
            <a:pPr indent="342900">
              <a:buNone/>
            </a:pPr>
            <a:r>
              <a:rPr lang="ru-RU" dirty="0" smtClean="0"/>
              <a:t>«Кого люблю, тому дарю»</a:t>
            </a:r>
          </a:p>
          <a:p>
            <a:pPr indent="342900">
              <a:buNone/>
            </a:pPr>
            <a:r>
              <a:rPr lang="ru-RU" dirty="0" smtClean="0"/>
              <a:t>«Звоню потешаю, еду потешаю»</a:t>
            </a:r>
          </a:p>
          <a:p>
            <a:pPr indent="342900">
              <a:buNone/>
            </a:pPr>
            <a:r>
              <a:rPr lang="ru-RU" dirty="0" smtClean="0"/>
              <a:t>«Купи меня, я увеселю тебя»</a:t>
            </a:r>
          </a:p>
          <a:p>
            <a:pPr indent="342900">
              <a:buNone/>
            </a:pPr>
            <a:r>
              <a:rPr lang="ru-RU" dirty="0" smtClean="0"/>
              <a:t> «Без языка  и колокол нем.» </a:t>
            </a:r>
          </a:p>
          <a:p>
            <a:pPr indent="342900">
              <a:buNone/>
            </a:pPr>
            <a:r>
              <a:rPr lang="ru-RU" dirty="0" smtClean="0"/>
              <a:t>Словосочетание «колокольный звон» обозначает: звонить - ударять, бить, производить гул, бить в колокол, трясти колокольчиком.</a:t>
            </a:r>
          </a:p>
          <a:p>
            <a:pPr indent="342900">
              <a:buNone/>
            </a:pPr>
            <a:endParaRPr lang="ru-RU" sz="1400" dirty="0"/>
          </a:p>
        </p:txBody>
      </p:sp>
      <p:pic>
        <p:nvPicPr>
          <p:cNvPr id="5" name="Рисунок 4" descr="1239769877-31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56400" y="3214686"/>
            <a:ext cx="3005665" cy="25991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b="1" dirty="0" smtClean="0"/>
              <a:t>Разновидности колокольчика и использование в жизни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Поддужные ( под дугой);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Пожарные - сигнальные;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Станционные - при ж/</a:t>
            </a:r>
            <a:r>
              <a:rPr lang="ru-RU" dirty="0" err="1" smtClean="0"/>
              <a:t>д</a:t>
            </a:r>
            <a:r>
              <a:rPr lang="ru-RU" dirty="0" smtClean="0"/>
              <a:t> станциях;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Корабельные – рында;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Ямские - почтовые, курьерские;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Дверные - прикреплялись к двери для звона в прихожей;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Настольные - для вызова прислуги;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Свадебные;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Рыбацкие;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Пастушьи - (коровьи «ботала», </a:t>
            </a:r>
            <a:r>
              <a:rPr lang="ru-RU" dirty="0" err="1" smtClean="0"/>
              <a:t>гремки</a:t>
            </a:r>
            <a:r>
              <a:rPr lang="ru-RU" dirty="0" smtClean="0"/>
              <a:t>, побрякушки, гремушки, </a:t>
            </a:r>
            <a:r>
              <a:rPr lang="ru-RU" dirty="0" err="1" smtClean="0"/>
              <a:t>балабончики</a:t>
            </a:r>
            <a:r>
              <a:rPr lang="ru-RU" dirty="0" smtClean="0"/>
              <a:t>) на шее скота, для того, чтобы слышать, где корова на выпасе, для оберега от волков;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Куранты на часах (Московские на Спасской башне);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Церковные - на колокольнях;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Сувенирные.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/>
              <a:t>Поддужный колокольчик</a:t>
            </a:r>
            <a:endParaRPr lang="ru-RU" sz="2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357298"/>
            <a:ext cx="4338638" cy="4525963"/>
          </a:xfrm>
        </p:spPr>
        <p:txBody>
          <a:bodyPr>
            <a:normAutofit/>
          </a:bodyPr>
          <a:lstStyle/>
          <a:p>
            <a:pPr marL="514350" indent="514350">
              <a:buNone/>
            </a:pPr>
            <a:r>
              <a:rPr lang="ru-RU" sz="2000" dirty="0" smtClean="0"/>
              <a:t>Поддужный колокольчик - предупреждал о приближении экипажа («Уступи дорогу!»). В старину ездили на тройках,  в упряжке перед повозкой было 3 лошади. Основная лошадь – «коренник» была в центре и над ней под дугой вешали колокольчик, который называли поддужным.</a:t>
            </a:r>
            <a:endParaRPr lang="ru-RU" sz="2000" dirty="0"/>
          </a:p>
        </p:txBody>
      </p:sp>
      <p:pic>
        <p:nvPicPr>
          <p:cNvPr id="4" name="Рисунок 3" descr="garmon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2066" y="1071546"/>
            <a:ext cx="3810000" cy="5076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/>
              <a:t>Пожарный колокол</a:t>
            </a:r>
            <a:endParaRPr lang="ru-RU" sz="2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714488"/>
            <a:ext cx="4500594" cy="4365637"/>
          </a:xfrm>
        </p:spPr>
        <p:txBody>
          <a:bodyPr>
            <a:normAutofit/>
          </a:bodyPr>
          <a:lstStyle/>
          <a:p>
            <a:pPr marL="514350" lvl="0" indent="514350">
              <a:buNone/>
            </a:pPr>
            <a:r>
              <a:rPr lang="ru-RU" sz="2000" dirty="0" smtClean="0"/>
              <a:t>Пожарный колокол – висел на пожарной каланче и дежурный, при виде пожара громко звонил в него, оповещая о пожаре. По этому сигналу выезжала пожарная тележка с водой, на ней был пожарный колокол, в который звонили оповещая о том что тележка едет на пожар.</a:t>
            </a:r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  <p:pic>
        <p:nvPicPr>
          <p:cNvPr id="4" name="Рисунок 3" descr="Moscow,_Sokolniki_Hoeppener пожарная каланч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6314" y="1071546"/>
            <a:ext cx="4054152" cy="5429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7 пожарный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4810" y="2285992"/>
            <a:ext cx="4507637" cy="3000396"/>
          </a:xfrm>
          <a:prstGeom prst="rect">
            <a:avLst/>
          </a:prstGeom>
        </p:spPr>
      </p:pic>
      <p:pic>
        <p:nvPicPr>
          <p:cNvPr id="4" name="Содержимое 3" descr="6 пожарный 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71472" y="1500174"/>
            <a:ext cx="3281322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361</TotalTime>
  <Words>1068</Words>
  <Application>Microsoft Office PowerPoint</Application>
  <PresentationFormat>Экран (4:3)</PresentationFormat>
  <Paragraphs>126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Трек</vt:lpstr>
      <vt:lpstr>          Колокола в музыке                Проект «Дети в музее»</vt:lpstr>
      <vt:lpstr>  Содержание  </vt:lpstr>
      <vt:lpstr>Цели и задачи</vt:lpstr>
      <vt:lpstr>История колоколов </vt:lpstr>
      <vt:lpstr>История колоколов </vt:lpstr>
      <vt:lpstr>Разновидности колокольчика и использование в жизни </vt:lpstr>
      <vt:lpstr>Поддужный колокольчик</vt:lpstr>
      <vt:lpstr>Пожарный колокол</vt:lpstr>
      <vt:lpstr>Слайд 9</vt:lpstr>
      <vt:lpstr>Станционный колокольчик</vt:lpstr>
      <vt:lpstr>Корабельный колокол</vt:lpstr>
      <vt:lpstr>Ямские , Дверные, Настольные</vt:lpstr>
      <vt:lpstr>Свадебные</vt:lpstr>
      <vt:lpstr>Рыбацкий колокольчик</vt:lpstr>
      <vt:lpstr>Пастушьи колокольчики</vt:lpstr>
      <vt:lpstr>Куранты, Церковные</vt:lpstr>
      <vt:lpstr>Сувенирные колокольчики</vt:lpstr>
      <vt:lpstr>Колокола и колокольчики в музыке </vt:lpstr>
      <vt:lpstr>Слайд 19</vt:lpstr>
      <vt:lpstr>Музей колокольчиков</vt:lpstr>
      <vt:lpstr>Источники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Колокола в музыке     Проект «Классическая музыка в детском саду»</dc:title>
  <dc:creator>Пользоватеь</dc:creator>
  <cp:lastModifiedBy>Admin</cp:lastModifiedBy>
  <cp:revision>47</cp:revision>
  <dcterms:created xsi:type="dcterms:W3CDTF">2013-07-31T13:44:35Z</dcterms:created>
  <dcterms:modified xsi:type="dcterms:W3CDTF">2014-11-15T21:48:07Z</dcterms:modified>
</cp:coreProperties>
</file>