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66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>
      <p:cViewPr varScale="1">
        <p:scale>
          <a:sx n="65" d="100"/>
          <a:sy n="65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8C0F-3D48-47D1-A6B1-4F5E64A4676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2A33-BF0D-49FD-8194-DBED12FF9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54047079_detskij-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" y="82671"/>
            <a:ext cx="9144000" cy="6840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098548">
            <a:off x="947577" y="1135574"/>
            <a:ext cx="342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МБДОУ «Детский сад №26» </a:t>
            </a:r>
            <a:r>
              <a:rPr lang="ru-RU" sz="1400" b="1" dirty="0" err="1" smtClean="0">
                <a:solidFill>
                  <a:srgbClr val="FF0000"/>
                </a:solidFill>
              </a:rPr>
              <a:t>г.Воркуты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43740">
            <a:off x="963497" y="2101237"/>
            <a:ext cx="355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Консультация для родителей </a:t>
            </a:r>
          </a:p>
        </p:txBody>
      </p:sp>
      <p:sp>
        <p:nvSpPr>
          <p:cNvPr id="11" name="TextBox 10"/>
          <p:cNvSpPr txBox="1"/>
          <p:nvPr/>
        </p:nvSpPr>
        <p:spPr>
          <a:xfrm rot="21056054">
            <a:off x="1223990" y="2919685"/>
            <a:ext cx="3500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CC"/>
                </a:solidFill>
              </a:rPr>
              <a:t>Какие игрушки </a:t>
            </a:r>
          </a:p>
          <a:p>
            <a:pPr algn="ctr"/>
            <a:r>
              <a:rPr lang="ru-RU" sz="3200" b="1" dirty="0" smtClean="0">
                <a:solidFill>
                  <a:srgbClr val="FF33CC"/>
                </a:solidFill>
              </a:rPr>
              <a:t>нужны детя</a:t>
            </a:r>
            <a:r>
              <a:rPr lang="ru-RU" sz="3200" dirty="0" smtClean="0">
                <a:solidFill>
                  <a:srgbClr val="FF33CC"/>
                </a:solidFill>
              </a:rPr>
              <a:t>м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14349">
            <a:off x="1674675" y="5183866"/>
            <a:ext cx="360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>
                <a:solidFill>
                  <a:srgbClr val="FF0000"/>
                </a:solidFill>
              </a:rPr>
              <a:t>Т.А.Булгакова</a:t>
            </a:r>
            <a:r>
              <a:rPr lang="ru-RU" sz="1400" b="1" dirty="0" smtClean="0">
                <a:solidFill>
                  <a:srgbClr val="FF0000"/>
                </a:solidFill>
              </a:rPr>
              <a:t>, воспитатель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e2b3d28a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34" y="-285776"/>
            <a:ext cx="9525035" cy="714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314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Развитие богатого эмоционального мира ребёнка немыслимо без игрушек.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>
                <a:solidFill>
                  <a:srgbClr val="0000FF"/>
                </a:solidFill>
              </a:rPr>
              <a:t>Именно они позволяют ребёнку выразить свои чувства, исследовать </a:t>
            </a:r>
            <a:r>
              <a:rPr lang="ru-RU" sz="2000" b="1" dirty="0" smtClean="0">
                <a:solidFill>
                  <a:srgbClr val="0000FF"/>
                </a:solidFill>
              </a:rPr>
              <a:t>окружающий мир</a:t>
            </a:r>
            <a:r>
              <a:rPr lang="ru-RU" sz="2000" b="1" dirty="0">
                <a:solidFill>
                  <a:srgbClr val="0000FF"/>
                </a:solidFill>
              </a:rPr>
              <a:t>, учат общаться и познавать себя. Вспомните свои любимые игрушки! Это не </a:t>
            </a:r>
            <a:r>
              <a:rPr lang="ru-RU" sz="2000" b="1" dirty="0" smtClean="0">
                <a:solidFill>
                  <a:srgbClr val="0000FF"/>
                </a:solidFill>
              </a:rPr>
              <a:t>обязательно </a:t>
            </a:r>
            <a:r>
              <a:rPr lang="ru-RU" sz="2000" b="1" dirty="0">
                <a:solidFill>
                  <a:srgbClr val="0000FF"/>
                </a:solidFill>
              </a:rPr>
              <a:t>дорогие и шикарные куклы и машины. У кого-то это невзрачный </a:t>
            </a:r>
            <a:r>
              <a:rPr lang="ru-RU" sz="2000" b="1" dirty="0" smtClean="0">
                <a:solidFill>
                  <a:srgbClr val="0000FF"/>
                </a:solidFill>
              </a:rPr>
              <a:t>мишка</a:t>
            </a:r>
            <a:r>
              <a:rPr lang="ru-RU" sz="2000" b="1" dirty="0">
                <a:solidFill>
                  <a:srgbClr val="0000FF"/>
                </a:solidFill>
              </a:rPr>
              <a:t>, переданный по наследству мамой, малюсенький пупсик с огромным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>
                <a:solidFill>
                  <a:srgbClr val="0000FF"/>
                </a:solidFill>
              </a:rPr>
              <a:t>количеством немыслимых нарядов из тюля ит.д. Выбор игрушек для ребёнка – </a:t>
            </a:r>
            <a:r>
              <a:rPr lang="ru-RU" sz="2000" b="1" dirty="0" smtClean="0">
                <a:solidFill>
                  <a:srgbClr val="0000FF"/>
                </a:solidFill>
              </a:rPr>
              <a:t>очень </a:t>
            </a:r>
            <a:r>
              <a:rPr lang="ru-RU" sz="2000" b="1" dirty="0">
                <a:solidFill>
                  <a:srgbClr val="0000FF"/>
                </a:solidFill>
              </a:rPr>
              <a:t>важное и серьёзное дело. Только сам ребёнок способен выбрать из </a:t>
            </a:r>
            <a:r>
              <a:rPr lang="ru-RU" sz="2000" b="1" dirty="0" smtClean="0">
                <a:solidFill>
                  <a:srgbClr val="0000FF"/>
                </a:solidFill>
              </a:rPr>
              <a:t>огромного </a:t>
            </a:r>
            <a:r>
              <a:rPr lang="ru-RU" sz="2000" b="1" dirty="0">
                <a:solidFill>
                  <a:srgbClr val="0000FF"/>
                </a:solidFill>
              </a:rPr>
              <a:t>количества игрушек именно то, что ему необходимо. Этот выбор </a:t>
            </a:r>
            <a:r>
              <a:rPr lang="ru-RU" sz="2000" b="1" dirty="0" smtClean="0">
                <a:solidFill>
                  <a:srgbClr val="0000FF"/>
                </a:solidFill>
              </a:rPr>
              <a:t>внутренне </a:t>
            </a:r>
            <a:r>
              <a:rPr lang="ru-RU" sz="2000" b="1" dirty="0">
                <a:solidFill>
                  <a:srgbClr val="0000FF"/>
                </a:solidFill>
              </a:rPr>
              <a:t>обусловлен теми же эмоциональными побудителями, что и  выбор </a:t>
            </a:r>
            <a:r>
              <a:rPr lang="ru-RU" sz="2000" b="1" dirty="0" smtClean="0">
                <a:solidFill>
                  <a:srgbClr val="0000FF"/>
                </a:solidFill>
              </a:rPr>
              <a:t>взрослыми </a:t>
            </a:r>
            <a:r>
              <a:rPr lang="ru-RU" sz="2000" b="1" dirty="0">
                <a:solidFill>
                  <a:srgbClr val="0000FF"/>
                </a:solidFill>
              </a:rPr>
              <a:t>друзей и любимых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240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1c92247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3999" cy="71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957" y="0"/>
            <a:ext cx="9144000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</a:rPr>
              <a:t>У каждого ребёнка должна быть такая игрушка, которой он может пожаловаться, которую поругает </a:t>
            </a:r>
            <a:r>
              <a:rPr lang="ru-RU" b="1" dirty="0" smtClean="0">
                <a:solidFill>
                  <a:srgbClr val="800000"/>
                </a:solidFill>
              </a:rPr>
              <a:t>и накажет</a:t>
            </a:r>
            <a:r>
              <a:rPr lang="ru-RU" b="1" dirty="0">
                <a:solidFill>
                  <a:srgbClr val="800000"/>
                </a:solidFill>
              </a:rPr>
              <a:t>, пожалеет и утешит. Именно она поможет преодолеть ему страх одиночества, </a:t>
            </a:r>
            <a:r>
              <a:rPr lang="ru-RU" b="1" dirty="0" smtClean="0">
                <a:solidFill>
                  <a:srgbClr val="800000"/>
                </a:solidFill>
              </a:rPr>
              <a:t>когда </a:t>
            </a:r>
            <a:r>
              <a:rPr lang="ru-RU" b="1" dirty="0">
                <a:solidFill>
                  <a:srgbClr val="800000"/>
                </a:solidFill>
              </a:rPr>
              <a:t>родители куда-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800000"/>
                </a:solidFill>
              </a:rPr>
              <a:t>то уйдут, страх темноты, когда выключается свет и надо </a:t>
            </a:r>
            <a:r>
              <a:rPr lang="ru-RU" b="1" dirty="0" smtClean="0">
                <a:solidFill>
                  <a:srgbClr val="800000"/>
                </a:solidFill>
              </a:rPr>
              <a:t>уснуть, но </a:t>
            </a:r>
            <a:r>
              <a:rPr lang="ru-RU" b="1" dirty="0" smtClean="0">
                <a:solidFill>
                  <a:srgbClr val="800000"/>
                </a:solidFill>
              </a:rPr>
              <a:t>не </a:t>
            </a:r>
            <a:r>
              <a:rPr lang="ru-RU" b="1" dirty="0">
                <a:solidFill>
                  <a:srgbClr val="800000"/>
                </a:solidFill>
              </a:rPr>
              <a:t>в одиночестве, а с </a:t>
            </a:r>
            <a:r>
              <a:rPr lang="ru-RU" b="1" dirty="0" smtClean="0">
                <a:solidFill>
                  <a:srgbClr val="800000"/>
                </a:solidFill>
              </a:rPr>
              <a:t>подружкой-</a:t>
            </a:r>
            <a:r>
              <a:rPr lang="ru-RU" b="1" dirty="0">
                <a:solidFill>
                  <a:srgbClr val="800000"/>
                </a:solidFill>
              </a:rPr>
              <a:t>игрушкой. </a:t>
            </a:r>
            <a:endParaRPr lang="ru-RU" b="1" dirty="0" smtClean="0">
              <a:solidFill>
                <a:srgbClr val="800000"/>
              </a:solidFill>
            </a:endParaRP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На них иногда злятся, их наказывают и даже ломают, забрасывая в дальний угол, но их </a:t>
            </a:r>
            <a:r>
              <a:rPr lang="ru-RU" b="1" dirty="0" smtClean="0">
                <a:solidFill>
                  <a:srgbClr val="800000"/>
                </a:solidFill>
              </a:rPr>
              <a:t>вспоминают в </a:t>
            </a:r>
            <a:r>
              <a:rPr lang="ru-RU" b="1" dirty="0">
                <a:solidFill>
                  <a:srgbClr val="800000"/>
                </a:solidFill>
              </a:rPr>
              <a:t>минуты детского горя, достают из угла, чинят, дорисовывают стёршиеся глаза и </a:t>
            </a:r>
            <a:r>
              <a:rPr lang="ru-RU" b="1" dirty="0" smtClean="0">
                <a:solidFill>
                  <a:srgbClr val="800000"/>
                </a:solidFill>
              </a:rPr>
              <a:t>губы</a:t>
            </a:r>
            <a:r>
              <a:rPr lang="ru-RU" b="1" dirty="0">
                <a:solidFill>
                  <a:srgbClr val="800000"/>
                </a:solidFill>
              </a:rPr>
              <a:t>, шьют </a:t>
            </a:r>
            <a:r>
              <a:rPr lang="ru-RU" b="1" dirty="0" smtClean="0">
                <a:solidFill>
                  <a:srgbClr val="800000"/>
                </a:solidFill>
              </a:rPr>
              <a:t>новые </a:t>
            </a:r>
            <a:r>
              <a:rPr lang="ru-RU" b="1" dirty="0">
                <a:solidFill>
                  <a:srgbClr val="800000"/>
                </a:solidFill>
              </a:rPr>
              <a:t>наряды, пришивают уши и хвосты</a:t>
            </a:r>
            <a:r>
              <a:rPr lang="ru-RU" b="1" dirty="0" smtClean="0">
                <a:solidFill>
                  <a:srgbClr val="80000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Трудно представить, что подобное отношение ребёнок может испытать к роботу </a:t>
            </a:r>
            <a:r>
              <a:rPr lang="ru-RU" b="1" dirty="0" smtClean="0">
                <a:solidFill>
                  <a:srgbClr val="800000"/>
                </a:solidFill>
              </a:rPr>
              <a:t>-</a:t>
            </a:r>
            <a:r>
              <a:rPr lang="ru-RU" b="1" dirty="0" err="1" smtClean="0">
                <a:solidFill>
                  <a:srgbClr val="800000"/>
                </a:solidFill>
              </a:rPr>
              <a:t>трансформеру</a:t>
            </a:r>
            <a:r>
              <a:rPr lang="ru-RU" b="1" dirty="0">
                <a:solidFill>
                  <a:srgbClr val="800000"/>
                </a:solidFill>
              </a:rPr>
              <a:t>, игрушке "Денди", взмывающему ввысь самолёту, ревущей машине.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В "подружки" маленькие мальчики и девочки скорее выберут </a:t>
            </a:r>
            <a:r>
              <a:rPr lang="ru-RU" b="1" dirty="0" err="1">
                <a:solidFill>
                  <a:srgbClr val="800000"/>
                </a:solidFill>
              </a:rPr>
              <a:t>Барби</a:t>
            </a:r>
            <a:r>
              <a:rPr lang="ru-RU" b="1" dirty="0">
                <a:solidFill>
                  <a:srgbClr val="800000"/>
                </a:solidFill>
              </a:rPr>
              <a:t>, Мишку, котёнка, зайчонка, то есть существо, очень на человека, близкое ему и понятное. Поэтому, узнав о заветной мечте ребёнка иметь ту или иную игрушку, подумайте сначала, нужна ли она ему.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Несомненно, у ребёнка должен быть определённый набор игрушек, способствующих развитию его чувственного восприятия, мышления, кругозора, позволяющих ему проигрывать реальные и сказочные ситуации, подражать взрослым</a:t>
            </a:r>
            <a:r>
              <a:rPr lang="ru-RU" sz="1600" b="1" dirty="0">
                <a:solidFill>
                  <a:srgbClr val="800000"/>
                </a:solidFill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dc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80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Игрушки из реальной жизни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714488"/>
            <a:ext cx="91755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Кукольное семейство (может быть и семья  зверюшек</a:t>
            </a:r>
            <a:r>
              <a:rPr lang="ru-RU" sz="3200" b="1" dirty="0" smtClean="0">
                <a:solidFill>
                  <a:srgbClr val="0000FF"/>
                </a:solidFill>
              </a:rPr>
              <a:t>),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кукольный домик, мебель, посуда, машины, лодка, касса, 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весы</a:t>
            </a:r>
            <a:r>
              <a:rPr lang="ru-RU" sz="3200" b="1" dirty="0">
                <a:solidFill>
                  <a:srgbClr val="0000FF"/>
                </a:solidFill>
              </a:rPr>
              <a:t>, медицинские и парикмахерские принадлежности, часы</a:t>
            </a:r>
            <a:r>
              <a:rPr lang="ru-RU" sz="3200" b="1" dirty="0" smtClean="0">
                <a:solidFill>
                  <a:srgbClr val="0000FF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стиральные машины, плиты, телевизоры, мелки и доска, счёты</a:t>
            </a:r>
            <a:r>
              <a:rPr lang="ru-RU" sz="3200" b="1" dirty="0" smtClean="0">
                <a:solidFill>
                  <a:srgbClr val="0000FF"/>
                </a:solidFill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музыкальные инструменты, железные дороги, телефон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6624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"/>
            <a:ext cx="84398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Игрушки,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которые помогают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выплеснуть агрессию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4398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Солдатики, ружья, мячи, надувные груши,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подушки</a:t>
            </a:r>
            <a:r>
              <a:rPr lang="ru-RU" sz="3200" dirty="0">
                <a:solidFill>
                  <a:srgbClr val="FF0000"/>
                </a:solidFill>
              </a:rPr>
              <a:t>, резиновые игрушки</a:t>
            </a:r>
            <a:r>
              <a:rPr lang="ru-RU" sz="32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скакалки, кегли, а также </a:t>
            </a:r>
            <a:r>
              <a:rPr lang="ru-RU" sz="3200" dirty="0" smtClean="0">
                <a:solidFill>
                  <a:srgbClr val="FF0000"/>
                </a:solidFill>
              </a:rPr>
              <a:t>дротики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для метания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5016276_1600x1200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568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Игрушки для развития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творческой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фантазии и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самовыражения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643182"/>
            <a:ext cx="9001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Кубики, матрёшки, пирамидки, конструкторы, азбуки, настольные игры, </a:t>
            </a:r>
            <a:r>
              <a:rPr lang="ru-RU" sz="3200" dirty="0" smtClean="0">
                <a:solidFill>
                  <a:srgbClr val="FF0000"/>
                </a:solidFill>
              </a:rPr>
              <a:t>разрезные </a:t>
            </a:r>
            <a:r>
              <a:rPr lang="ru-RU" sz="3200" dirty="0">
                <a:solidFill>
                  <a:srgbClr val="FF0000"/>
                </a:solidFill>
              </a:rPr>
              <a:t>картинки или открытки, краски пластилин, мозаика, наборы для рукоделия, </a:t>
            </a:r>
            <a:r>
              <a:rPr lang="ru-RU" sz="3200" dirty="0" smtClean="0">
                <a:solidFill>
                  <a:srgbClr val="FF0000"/>
                </a:solidFill>
              </a:rPr>
              <a:t>нитки</a:t>
            </a:r>
            <a:r>
              <a:rPr lang="ru-RU" sz="3200" dirty="0">
                <a:solidFill>
                  <a:srgbClr val="FF0000"/>
                </a:solidFill>
              </a:rPr>
              <a:t>, кусочки ткани, бумага для аппликаций, клей и 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dug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"/>
            <a:ext cx="86828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покупки игрушек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1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При покупке игрушек пользуйтесь простым правилом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игрушки следует выбирать, а не собирать!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428868"/>
            <a:ext cx="91440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800000"/>
                </a:solidFill>
              </a:rPr>
              <a:t>Игрушки, какими их представляют себе взрослые, с точки зрения ребёнка никуда не годятся. Великолепные автоматические и полуавтоматические полностью собранные игрушки не могут удовлетворить творческие и эмоциональные потребности ребёнка. Ребёнку нужны такие игрушки, на которых можно отрабатывать, отшлифовывать основные необходимые свойства характера. Для этого автоматические игрушки совершенно не пригодны.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214554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Подарите детям радость творчества!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Методист</cp:lastModifiedBy>
  <cp:revision>10</cp:revision>
  <dcterms:created xsi:type="dcterms:W3CDTF">2012-05-02T16:08:51Z</dcterms:created>
  <dcterms:modified xsi:type="dcterms:W3CDTF">2016-01-28T12:47:53Z</dcterms:modified>
</cp:coreProperties>
</file>