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62" r:id="rId4"/>
    <p:sldId id="270" r:id="rId5"/>
    <p:sldId id="271" r:id="rId6"/>
    <p:sldId id="258" r:id="rId7"/>
    <p:sldId id="259" r:id="rId8"/>
    <p:sldId id="273" r:id="rId9"/>
    <p:sldId id="260" r:id="rId10"/>
    <p:sldId id="266" r:id="rId11"/>
    <p:sldId id="267" r:id="rId12"/>
    <p:sldId id="274" r:id="rId13"/>
    <p:sldId id="261" r:id="rId14"/>
    <p:sldId id="268" r:id="rId15"/>
    <p:sldId id="269" r:id="rId16"/>
    <p:sldId id="275" r:id="rId17"/>
    <p:sldId id="276" r:id="rId18"/>
    <p:sldId id="277" r:id="rId1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828"/>
    <a:srgbClr val="990000"/>
    <a:srgbClr val="663300"/>
    <a:srgbClr val="EA5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364" autoAdjust="0"/>
  </p:normalViewPr>
  <p:slideViewPr>
    <p:cSldViewPr>
      <p:cViewPr>
        <p:scale>
          <a:sx n="70" d="100"/>
          <a:sy n="70" d="100"/>
        </p:scale>
        <p:origin x="-4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53C5-75AC-42EB-BF83-3D1BFF94E3C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23924-9088-4893-93A7-742EDE5B985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CC7C5-6786-4308-9417-14F217865F66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A19CA9-9E75-42FC-A7A7-580BB368DC7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196656-DFD7-4992-AAEA-18D1D3F45F7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EA73A-5A09-4317-BEF0-5611BF71481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9DCA1-F371-4794-87DD-6F91D66B18B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77E02C-5D37-465D-8DE6-1F40776467B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5C3AB-E0F9-4C4D-B8B6-C26F93468FB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ACDAFB-9C6D-454B-B4FB-AD9F2356BD1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3422E-2FD4-41E7-8C35-BCE908261B2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64D1AD3D-0E06-4312-9ED1-C2B3D1515ADF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675" y="765175"/>
            <a:ext cx="5832475" cy="39592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4400" b="1" i="1" dirty="0">
                <a:solidFill>
                  <a:srgbClr val="002060"/>
                </a:solidFill>
                <a:latin typeface="Georgia" pitchFamily="18" charset="0"/>
              </a:rPr>
              <a:t>Готовимся к ЕГЭ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6000" b="1" dirty="0">
                <a:solidFill>
                  <a:srgbClr val="7030A0"/>
                </a:solidFill>
                <a:latin typeface="Georgia" pitchFamily="18" charset="0"/>
              </a:rPr>
              <a:t>«Логарифм»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Решение  логарифмических  уравнений.</a:t>
            </a:r>
          </a:p>
        </p:txBody>
      </p:sp>
      <p:sp>
        <p:nvSpPr>
          <p:cNvPr id="12291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1187624" y="836712"/>
            <a:ext cx="7920880" cy="5696431"/>
          </a:xfrm>
          <a:prstGeom prst="rect">
            <a:avLst/>
          </a:prstGeom>
          <a:blipFill rotWithShape="1">
            <a:blip r:embed="rId2"/>
            <a:stretch>
              <a:fillRect l="-924" t="-1283" r="-1001" b="-856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29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Решение  логарифмических  уравнений.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79512" y="628650"/>
            <a:ext cx="8957231" cy="5568950"/>
          </a:xfrm>
          <a:prstGeom prst="rect">
            <a:avLst/>
          </a:prstGeom>
          <a:blipFill rotWithShape="1">
            <a:blip r:embed="rId2"/>
            <a:srcRect/>
            <a:stretch>
              <a:fillRect l="-748" t="-656" b="-14811"/>
            </a:stretch>
          </a:blipFill>
        </p:spPr>
        <p:txBody>
          <a:bodyPr/>
          <a:lstStyle/>
          <a:p>
            <a:r>
              <a:rPr lang="ru-RU" dirty="0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655329" y="5877272"/>
                <a:ext cx="6436951" cy="9144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ru-RU" sz="2000" b="1" i="1" smtClean="0">
                          <a:solidFill>
                            <a:srgbClr val="990000"/>
                          </a:solidFill>
                          <a:latin typeface="Cambria Math"/>
                        </a:rPr>
                        <m:t>𝟑</m:t>
                      </m:r>
                      <m:func>
                        <m:funcPr>
                          <m:ctrlPr>
                            <a:rPr lang="en-US" sz="20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𝐥𝐨𝐠</m:t>
                              </m:r>
                            </m:e>
                            <m:sub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sub>
                          </m:sSub>
                        </m:fName>
                        <m:e>
                          <m:d>
                            <m:dPr>
                              <m:ctrlP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ru-RU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ru-RU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  <m:t>𝟑</m:t>
                                  </m:r>
                                </m:num>
                                <m:den>
                                  <m:d>
                                    <m:dPr>
                                      <m:ctrlPr>
                                        <a:rPr lang="ru-RU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ru-RU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</a:rPr>
                                        <m:t>𝟐</m:t>
                                      </m:r>
                                      <m:d>
                                        <m:dPr>
                                          <m:ctrlP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</m:e>
                                      </m:d>
                                      <m:r>
                                        <a:rPr lang="ru-RU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</a:rPr>
                                        <m:t>+</m:t>
                                      </m:r>
                                      <m:r>
                                        <a:rPr lang="ru-RU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</a:rPr>
                                        <m:t>𝟑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ru-RU" sz="20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ru-RU" sz="20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  <m:t>𝟒</m:t>
                          </m:r>
                          <m:func>
                            <m:funcPr>
                              <m:ctrlP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0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  <m:t>𝐥𝐨𝐠</m:t>
                                  </m:r>
                                </m:e>
                                <m:sub>
                                  <m:r>
                                    <a:rPr lang="ru-RU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  <m:t>𝟔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ru-RU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  <m:t>𝟐</m:t>
                                  </m:r>
                                  <m:r>
                                    <a:rPr lang="ru-RU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ru-RU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ru-RU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</a:rPr>
                                        <m:t>𝟏</m:t>
                                      </m:r>
                                    </m:num>
                                    <m:den>
                                      <m:d>
                                        <m:dPr>
                                          <m:ctrlP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  <m:t>−</m:t>
                                          </m:r>
                                          <m: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  <m:t>+</m:t>
                                          </m:r>
                                          <m:r>
                                            <a:rPr lang="ru-RU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</a:rPr>
                                            <m:t>𝟏</m:t>
                                          </m:r>
                                        </m:e>
                                      </m:d>
                                    </m:den>
                                  </m:f>
                                </m:e>
                              </m:d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 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ru-RU" sz="2000" b="1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9" y="5877272"/>
                <a:ext cx="6436951" cy="91440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/>
          <p:cNvSpPr/>
          <p:nvPr/>
        </p:nvSpPr>
        <p:spPr>
          <a:xfrm>
            <a:off x="7092504" y="5898976"/>
            <a:ext cx="2016000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</a:rPr>
              <a:t>Получаем:</a:t>
            </a:r>
            <a:r>
              <a:rPr lang="ru-RU" sz="2000" b="1" dirty="0" smtClean="0">
                <a:solidFill>
                  <a:srgbClr val="990000"/>
                </a:solidFill>
              </a:rPr>
              <a:t> </a:t>
            </a:r>
            <a:r>
              <a:rPr lang="ru-RU" sz="2000" b="1" i="1" dirty="0" smtClean="0">
                <a:solidFill>
                  <a:srgbClr val="990000"/>
                </a:solidFill>
              </a:rPr>
              <a:t>3=3</a:t>
            </a:r>
          </a:p>
          <a:p>
            <a:pPr algn="ctr"/>
            <a:endParaRPr lang="ru-RU" sz="800" b="1" i="1" dirty="0" smtClean="0">
              <a:solidFill>
                <a:srgbClr val="990000"/>
              </a:solidFill>
            </a:endParaRPr>
          </a:p>
          <a:p>
            <a:pPr algn="ctr"/>
            <a:r>
              <a:rPr lang="ru-RU" sz="2000" b="1" i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sz="2000" b="1" i="1" u="sng" dirty="0" smtClean="0">
                <a:solidFill>
                  <a:srgbClr val="990000"/>
                </a:solidFill>
              </a:rPr>
              <a:t> </a:t>
            </a:r>
            <a:r>
              <a:rPr lang="ru-RU" sz="2000" b="1" i="1" dirty="0" smtClean="0">
                <a:solidFill>
                  <a:srgbClr val="C00000"/>
                </a:solidFill>
              </a:rPr>
              <a:t> х = -2</a:t>
            </a:r>
            <a:endParaRPr lang="ru-RU" sz="20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Georgia" pitchFamily="18" charset="0"/>
              </a:rPr>
              <a:t>Решение  логарифмических  уравнений.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188504" y="574024"/>
                <a:ext cx="7920000" cy="12464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ru-RU" sz="1900" b="1" u="sng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Пример 3.</a:t>
                </a:r>
                <a:r>
                  <a:rPr lang="ru-RU" sz="1900" dirty="0" smtClean="0"/>
                  <a:t>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Найдите все значения параметра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000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а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,  при каждом из которых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func>
                          <m:funcPr>
                            <m:ctrlP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2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0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200" b="1" i="0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𝐥𝐨𝐠</m:t>
                                </m:r>
                              </m:e>
                              <m:sub>
                                <m:r>
                                  <a:rPr lang="ru-RU" sz="22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</m:sub>
                            </m:sSub>
                          </m:fName>
                          <m:e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)</m:t>
                            </m:r>
                          </m:e>
                        </m:func>
                      </m:e>
                      <m: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func>
                      <m:func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b="1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𝒂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𝟎</m:t>
                        </m:r>
                      </m:e>
                    </m:func>
                  </m:oMath>
                </a14:m>
                <a:endParaRPr lang="ru-RU" sz="2200" b="1" dirty="0">
                  <a:solidFill>
                    <a:srgbClr val="990000"/>
                  </a:solidFill>
                </a:endParaRPr>
              </a:p>
              <a:p>
                <a:pPr>
                  <a:lnSpc>
                    <a:spcPts val="3000"/>
                  </a:lnSpc>
                </a:pPr>
                <a:r>
                  <a:rPr lang="ru-RU" b="1" i="1" dirty="0">
                    <a:solidFill>
                      <a:srgbClr val="002060"/>
                    </a:solidFill>
                  </a:rPr>
                  <a:t>имеет два различных корня, равноудаленных от точки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 </a:t>
                </a:r>
                <a:r>
                  <a:rPr lang="ru-RU" b="1" i="1" dirty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= 42.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04" y="574024"/>
                <a:ext cx="7920000" cy="1246495"/>
              </a:xfrm>
              <a:prstGeom prst="rect">
                <a:avLst/>
              </a:prstGeom>
              <a:blipFill rotWithShape="1">
                <a:blip r:embed="rId2"/>
                <a:stretch>
                  <a:fillRect l="-770" b="-58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619672" y="1668527"/>
                <a:ext cx="7488832" cy="233653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500"/>
                  </a:lnSpc>
                </a:pPr>
                <a:r>
                  <a:rPr lang="ru-RU" b="1" dirty="0" smtClean="0">
                    <a:solidFill>
                      <a:srgbClr val="990000"/>
                    </a:solidFill>
                  </a:rPr>
                  <a:t>Решение.</a:t>
                </a:r>
                <a:r>
                  <a:rPr lang="ru-RU" dirty="0"/>
                  <a:t> </a:t>
                </a:r>
                <a:r>
                  <a:rPr lang="en-US" dirty="0" smtClean="0"/>
                  <a:t>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Введем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обозначение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rgbClr val="990000"/>
                        </a:solidFill>
                        <a:latin typeface="Cambria Math"/>
                      </a:rPr>
                      <m:t>𝒕</m:t>
                    </m:r>
                    <m:r>
                      <a:rPr lang="en-US" sz="2400" b="1" i="1" dirty="0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400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400" b="1" i="1" dirty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400" b="0" i="0" dirty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400" b="1" i="1" dirty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400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</m:oMath>
                </a14:m>
                <a:r>
                  <a:rPr lang="ru-RU" b="1" i="1" dirty="0">
                    <a:solidFill>
                      <a:srgbClr val="002060"/>
                    </a:solidFill>
                  </a:rPr>
                  <a:t>.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ts val="3500"/>
                  </a:lnSpc>
                </a:pPr>
                <a:r>
                  <a:rPr lang="en-US" b="1" i="1" dirty="0" smtClean="0">
                    <a:solidFill>
                      <a:srgbClr val="002060"/>
                    </a:solidFill>
                  </a:rPr>
                  <a:t>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Уравнение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примет вид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𝒕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−</m:t>
                    </m:r>
                    <m:d>
                      <m:d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𝒂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2000" b="1" i="1" dirty="0" smtClean="0">
                    <a:solidFill>
                      <a:srgbClr val="990000"/>
                    </a:solidFill>
                  </a:rPr>
                  <a:t> </a:t>
                </a:r>
              </a:p>
              <a:p>
                <a:pPr>
                  <a:lnSpc>
                    <a:spcPts val="3500"/>
                  </a:lnSpc>
                </a:pPr>
                <a:r>
                  <a:rPr lang="en-US" b="1" i="1" dirty="0" smtClean="0">
                    <a:solidFill>
                      <a:srgbClr val="002060"/>
                    </a:solidFill>
                  </a:rPr>
                  <a:t>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Его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корни — числа: 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;   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𝒕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𝒂</m:t>
                    </m:r>
                  </m:oMath>
                </a14:m>
                <a:r>
                  <a:rPr lang="ru-RU" dirty="0" smtClean="0"/>
                  <a:t>.</a:t>
                </a:r>
                <a:endParaRPr lang="ru-RU" dirty="0"/>
              </a:p>
              <a:p>
                <a:pPr>
                  <a:lnSpc>
                    <a:spcPts val="3500"/>
                  </a:lnSpc>
                </a:pPr>
                <a:r>
                  <a:rPr lang="en-US" b="1" i="1" dirty="0" smtClean="0">
                    <a:solidFill>
                      <a:srgbClr val="002060"/>
                    </a:solidFill>
                  </a:rPr>
                  <a:t>     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Следовательно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,</a:t>
                </a:r>
                <a:r>
                  <a:rPr lang="ru-RU" dirty="0"/>
                  <a:t> 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𝒂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+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𝟑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   или   </m:t>
                    </m:r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𝐥𝐨𝐠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</m:func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𝒂</m:t>
                    </m:r>
                  </m:oMath>
                </a14:m>
                <a:endParaRPr lang="ru-RU" sz="2000" b="1" dirty="0"/>
              </a:p>
              <a:p>
                <a:pPr>
                  <a:lnSpc>
                    <a:spcPts val="3500"/>
                  </a:lnSpc>
                </a:pPr>
                <a:r>
                  <a:rPr lang="en-US" b="1" i="1" dirty="0" smtClean="0">
                    <a:solidFill>
                      <a:srgbClr val="002060"/>
                    </a:solidFill>
                  </a:rPr>
                  <a:t>           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Отсюда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получаем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: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𝒂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𝟑</m:t>
                        </m:r>
                      </m:sup>
                    </m:sSup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;   </m:t>
                    </m:r>
                    <m:sSub>
                      <m:sSub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𝟑</m:t>
                        </m:r>
                      </m:e>
                      <m:sup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𝒂</m:t>
                        </m:r>
                      </m:sup>
                    </m:sSup>
                  </m:oMath>
                </a14:m>
                <a:endParaRPr lang="ru-RU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1668527"/>
                <a:ext cx="7488832" cy="2336537"/>
              </a:xfrm>
              <a:prstGeom prst="rect">
                <a:avLst/>
              </a:prstGeom>
              <a:blipFill rotWithShape="1">
                <a:blip r:embed="rId3"/>
                <a:stretch>
                  <a:fillRect l="-733" b="-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188504" y="4005064"/>
                <a:ext cx="7920000" cy="22082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en-US" b="1" i="1" dirty="0" smtClean="0">
                    <a:solidFill>
                      <a:srgbClr val="002060"/>
                    </a:solidFill>
                  </a:rPr>
                  <a:t>                    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Точка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х =</a:t>
                </a:r>
                <a:r>
                  <a:rPr lang="en-US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42</a:t>
                </a:r>
                <a:r>
                  <a:rPr lang="en-US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равноудалена от точек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𝟏</m:t>
                        </m:r>
                        <m:r>
                          <a:rPr lang="en-US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en-US" b="1" i="1" dirty="0" smtClean="0">
                        <a:solidFill>
                          <a:srgbClr val="990000"/>
                        </a:solidFill>
                        <a:latin typeface="Cambria Math"/>
                      </a:rPr>
                      <m:t> </m:t>
                    </m:r>
                    <m:r>
                      <a:rPr lang="ru-RU" b="1" i="1" dirty="0" smtClean="0">
                        <a:solidFill>
                          <a:srgbClr val="990000"/>
                        </a:solidFill>
                        <a:latin typeface="Cambria Math"/>
                      </a:rPr>
                      <m:t>и</m:t>
                    </m:r>
                    <m:r>
                      <a:rPr lang="en-US" b="1" i="1" dirty="0" smtClean="0">
                        <a:solidFill>
                          <a:srgbClr val="990000"/>
                        </a:solidFill>
                        <a:latin typeface="Cambria Math"/>
                      </a:rPr>
                      <m:t>  </m:t>
                    </m:r>
                    <m:sSub>
                      <m:sSubPr>
                        <m:ctrlPr>
                          <a:rPr lang="en-US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ru-RU" b="1" i="1" dirty="0" smtClean="0">
                    <a:solidFill>
                      <a:srgbClr val="002060"/>
                    </a:solidFill>
                  </a:rPr>
                  <a:t>,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                  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т.е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. она является серединой отрезка с концами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          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в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этих точках.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ts val="3000"/>
                  </a:lnSpc>
                </a:pPr>
                <a:r>
                  <a:rPr lang="en-US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        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Воспользуемся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формулой координаты середины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отрезка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</a:t>
                </a:r>
                <a:endParaRPr lang="en-US" sz="21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ts val="4500"/>
                  </a:lnSpc>
                </a:pPr>
                <a:r>
                  <a:rPr lang="en-US" sz="2100" b="1" dirty="0" smtClean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𝒂</m:t>
                            </m:r>
                          </m:sup>
                        </m:sSup>
                      </m:num>
                      <m:den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</a:rPr>
                      <m:t>𝟒𝟐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</a:rPr>
                      <m:t> ↔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sup>
                    </m:sSup>
                    <m:d>
                      <m:d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e>
                          <m:sup>
                            <m:r>
                              <a:rPr lang="en-US" sz="22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𝟑</m:t>
                            </m:r>
                          </m:sup>
                        </m:s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𝟖𝟒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 ↔ 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𝟐𝟖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∗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𝟖𝟒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 ↔ </m:t>
                    </m:r>
                    <m:sSup>
                      <m:sSupPr>
                        <m:ctrlP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  <m:sup>
                        <m:r>
                          <a:rPr lang="en-US" sz="22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𝒂</m:t>
                        </m:r>
                      </m:sup>
                    </m:sSup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2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ru-RU" sz="22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504" y="4005064"/>
                <a:ext cx="7920000" cy="22082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6774460" y="6309320"/>
            <a:ext cx="18299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>
                <a:solidFill>
                  <a:srgbClr val="002060"/>
                </a:solidFill>
              </a:rPr>
              <a:t>Ответ</a:t>
            </a:r>
            <a:r>
              <a:rPr lang="ru-RU" b="1" i="1" dirty="0">
                <a:solidFill>
                  <a:srgbClr val="002060"/>
                </a:solidFill>
              </a:rPr>
              <a:t>:</a:t>
            </a:r>
            <a:r>
              <a:rPr lang="ru-RU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</a:t>
            </a:r>
            <a:r>
              <a:rPr lang="ru-RU" sz="20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50" b="1" dirty="0">
                <a:solidFill>
                  <a:srgbClr val="002060"/>
                </a:solidFill>
                <a:latin typeface="Georgia" pitchFamily="18" charset="0"/>
              </a:rPr>
              <a:t>Решение  логарифмических  неравенств.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686881"/>
            <a:ext cx="8496944" cy="58631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методами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решений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логарифмических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уравнений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логарифмических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неравенств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есть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существенные </a:t>
            </a:r>
            <a:r>
              <a:rPr lang="en-US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отличия</a:t>
            </a:r>
            <a:r>
              <a:rPr lang="ru-RU" sz="20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1)</a:t>
            </a:r>
            <a:r>
              <a:rPr lang="en-US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для </a:t>
            </a:r>
            <a:r>
              <a:rPr lang="ru-RU" sz="2000" b="1" i="1" dirty="0">
                <a:solidFill>
                  <a:srgbClr val="002060"/>
                </a:solidFill>
              </a:rPr>
              <a:t>решения логарифмических неравенств </a:t>
            </a:r>
            <a:r>
              <a:rPr lang="ru-RU" sz="2000" b="1" i="1" dirty="0" smtClean="0">
                <a:solidFill>
                  <a:srgbClr val="002060"/>
                </a:solidFill>
              </a:rPr>
              <a:t>необходимо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установить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характер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монотонности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</a:t>
            </a:r>
            <a:r>
              <a:rPr lang="ru-RU" sz="2000" b="1" i="1" dirty="0" smtClean="0">
                <a:solidFill>
                  <a:srgbClr val="002060"/>
                </a:solidFill>
              </a:rPr>
              <a:t>соответствующей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логарифмической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функции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в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зависимости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от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величины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её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основания</a:t>
            </a:r>
            <a:r>
              <a:rPr lang="ru-RU" sz="2000" b="1" i="1" dirty="0">
                <a:solidFill>
                  <a:srgbClr val="002060"/>
                </a:solidFill>
              </a:rPr>
              <a:t>.</a:t>
            </a: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2)</a:t>
            </a:r>
            <a:r>
              <a:rPr lang="en-US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решением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неравенства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как </a:t>
            </a:r>
            <a:r>
              <a:rPr lang="ru-RU" sz="2000" b="1" i="1" dirty="0">
                <a:solidFill>
                  <a:srgbClr val="002060"/>
                </a:solidFill>
              </a:rPr>
              <a:t>правило,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является</a:t>
            </a:r>
            <a:r>
              <a:rPr lang="en-US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бесконечное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множество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чисел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и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значит,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о 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выполнении 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проверки </a:t>
            </a:r>
            <a:endParaRPr lang="en-US" sz="2000" b="1" i="1" u="sng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найденных 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решений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не может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>
                <a:solidFill>
                  <a:srgbClr val="002060"/>
                </a:solidFill>
              </a:rPr>
              <a:t>быть 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и</a:t>
            </a:r>
            <a:r>
              <a:rPr lang="en-US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 smtClean="0">
                <a:solidFill>
                  <a:srgbClr val="002060"/>
                </a:solidFill>
              </a:rPr>
              <a:t> </a:t>
            </a:r>
            <a:r>
              <a:rPr lang="ru-RU" sz="2000" b="1" i="1" u="sng" dirty="0">
                <a:solidFill>
                  <a:srgbClr val="002060"/>
                </a:solidFill>
              </a:rPr>
              <a:t>речи</a:t>
            </a:r>
            <a:r>
              <a:rPr lang="ru-RU" sz="2000" b="1" i="1" dirty="0">
                <a:solidFill>
                  <a:srgbClr val="002060"/>
                </a:solidFill>
              </a:rPr>
              <a:t>,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поскольку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в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отличие</a:t>
            </a:r>
            <a:r>
              <a:rPr lang="en-US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от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уравнений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это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просто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невозможно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Поэтому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при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решении  логарифмических</a:t>
            </a:r>
            <a:r>
              <a:rPr lang="en-US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неравенств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особое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значение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приобретает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умение</a:t>
            </a:r>
            <a:r>
              <a:rPr lang="en-US" sz="2000" b="1" i="1" dirty="0" smtClean="0">
                <a:solidFill>
                  <a:srgbClr val="002060"/>
                </a:solidFill>
              </a:rPr>
              <a:t>  </a:t>
            </a:r>
            <a:r>
              <a:rPr lang="ru-RU" sz="2000" b="1" i="1" dirty="0" smtClean="0">
                <a:solidFill>
                  <a:srgbClr val="002060"/>
                </a:solidFill>
              </a:rPr>
              <a:t>проводить 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>
              <a:lnSpc>
                <a:spcPts val="3000"/>
              </a:lnSpc>
            </a:pPr>
            <a:r>
              <a:rPr lang="en-US" sz="2000" b="1" i="1" dirty="0">
                <a:solidFill>
                  <a:srgbClr val="002060"/>
                </a:solidFill>
              </a:rPr>
              <a:t> </a:t>
            </a:r>
            <a:r>
              <a:rPr lang="en-US" sz="2000" b="1" i="1" dirty="0" smtClean="0">
                <a:solidFill>
                  <a:srgbClr val="002060"/>
                </a:solidFill>
              </a:rPr>
              <a:t>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равносильные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преобразования 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неравенств</a:t>
            </a:r>
            <a:r>
              <a:rPr lang="ru-RU" sz="2000" b="1" i="1" dirty="0">
                <a:solidFill>
                  <a:srgbClr val="002060"/>
                </a:solidFill>
              </a:rPr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50" b="1" dirty="0">
                <a:solidFill>
                  <a:srgbClr val="002060"/>
                </a:solidFill>
                <a:latin typeface="Georgia" pitchFamily="18" charset="0"/>
              </a:rPr>
              <a:t>Решение  логарифмических  неравенств.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216024" y="622300"/>
                <a:ext cx="8964488" cy="62528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b="1" i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ru-RU" sz="1900" b="1" i="1" dirty="0" smtClean="0">
                    <a:solidFill>
                      <a:srgbClr val="002060"/>
                    </a:solidFill>
                  </a:rPr>
                  <a:t>При </a:t>
                </a:r>
                <a:r>
                  <a:rPr lang="ru-RU" sz="1900" b="1" i="1" dirty="0">
                    <a:solidFill>
                      <a:srgbClr val="002060"/>
                    </a:solidFill>
                  </a:rPr>
                  <a:t>решении логарифмических неравенств </a:t>
                </a:r>
                <a:r>
                  <a:rPr lang="ru-RU" sz="1900" b="1" i="1" dirty="0" smtClean="0">
                    <a:solidFill>
                      <a:srgbClr val="002060"/>
                    </a:solidFill>
                  </a:rPr>
                  <a:t>необходимо учитывать</a:t>
                </a:r>
                <a:r>
                  <a:rPr lang="en-US" sz="1900" b="1" i="1" dirty="0">
                    <a:solidFill>
                      <a:srgbClr val="002060"/>
                    </a:solidFill>
                  </a:rPr>
                  <a:t>:</a:t>
                </a:r>
                <a:r>
                  <a:rPr lang="ru-RU" sz="1900" b="1" i="1" dirty="0" smtClean="0">
                    <a:solidFill>
                      <a:srgbClr val="002060"/>
                    </a:solidFill>
                  </a:rPr>
                  <a:t> </a:t>
                </a:r>
                <a:endParaRPr lang="ru-RU" sz="1900" b="1" i="1" dirty="0">
                  <a:solidFill>
                    <a:srgbClr val="002060"/>
                  </a:solidFill>
                </a:endParaRPr>
              </a:p>
              <a:p>
                <a:r>
                  <a:rPr lang="en-US" sz="1000" b="1" dirty="0" smtClean="0">
                    <a:solidFill>
                      <a:srgbClr val="990000"/>
                    </a:solidFill>
                  </a:rPr>
                  <a:t>       </a:t>
                </a:r>
              </a:p>
              <a:p>
                <a:r>
                  <a:rPr lang="en-US" sz="2000" b="1" dirty="0" smtClean="0">
                    <a:solidFill>
                      <a:srgbClr val="990000"/>
                    </a:solidFill>
                  </a:rPr>
                  <a:t>            </a:t>
                </a:r>
                <a:r>
                  <a:rPr lang="ru-RU" b="1" dirty="0" smtClean="0">
                    <a:solidFill>
                      <a:srgbClr val="990000"/>
                    </a:solidFill>
                  </a:rPr>
                  <a:t>1. если а &gt; 0, а ≠ 1,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func>
                  </m:oMath>
                </a14:m>
                <a:r>
                  <a:rPr lang="en-US" sz="20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en-US" sz="2000" dirty="0" smtClean="0">
                    <a:solidFill>
                      <a:srgbClr val="990000"/>
                    </a:solidFill>
                  </a:rPr>
                  <a:t>&lt;=&gt;</a:t>
                </a:r>
                <a:r>
                  <a:rPr lang="en-US" sz="2000" b="1" dirty="0" smtClean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   </m:t>
                            </m:r>
                            <m:r>
                              <a:rPr lang="ru-RU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если  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  </m:t>
                            </m:r>
                            <m:r>
                              <a:rPr lang="ru-RU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если </m:t>
                            </m:r>
                            <m:r>
                              <a:rPr lang="ru-RU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ru-RU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dirty="0" smtClean="0">
                  <a:solidFill>
                    <a:srgbClr val="990000"/>
                  </a:solidFill>
                </a:endParaRPr>
              </a:p>
              <a:p>
                <a:r>
                  <a:rPr lang="ru-RU" sz="1400" b="1" dirty="0" smtClean="0">
                    <a:solidFill>
                      <a:srgbClr val="990000"/>
                    </a:solidFill>
                  </a:rPr>
                  <a:t>                                                                                     </a:t>
                </a:r>
                <a:endParaRPr lang="ru-RU" sz="1400" b="1" dirty="0">
                  <a:solidFill>
                    <a:srgbClr val="990000"/>
                  </a:solidFill>
                </a:endParaRPr>
              </a:p>
              <a:p>
                <a:r>
                  <a:rPr lang="en-US" sz="2000" b="1" dirty="0" smtClean="0">
                    <a:solidFill>
                      <a:srgbClr val="990000"/>
                    </a:solidFill>
                  </a:rPr>
                  <a:t>                 </a:t>
                </a:r>
                <a:r>
                  <a:rPr lang="ru-RU" b="1" dirty="0" smtClean="0">
                    <a:solidFill>
                      <a:srgbClr val="990000"/>
                    </a:solidFill>
                  </a:rPr>
                  <a:t>2. если а &gt; 0, а ≠ 1, то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𝒂</m:t>
                            </m:r>
                          </m:sub>
                        </m:sSub>
                      </m:fName>
                      <m:e>
                        <m:r>
                          <a:rPr lang="en-US" sz="2000" b="1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𝒇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000" b="1" i="1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𝒃</m:t>
                        </m:r>
                      </m:e>
                    </m:func>
                    <m:r>
                      <a:rPr lang="en-US" sz="2000" b="1" i="1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srgbClr val="990000"/>
                    </a:solidFill>
                  </a:rPr>
                  <a:t>&lt;=&gt;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  </m:t>
                            </m:r>
                            <m:r>
                              <a:rPr lang="ru-RU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если  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  <m: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𝒂</m:t>
                                </m:r>
                              </m:e>
                              <m:sup>
                                <m: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𝒃</m:t>
                                </m:r>
                              </m:sup>
                            </m:sSup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  </m:t>
                            </m:r>
                            <m:r>
                              <a:rPr lang="ru-RU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если </m:t>
                            </m:r>
                            <m:r>
                              <a:rPr lang="ru-RU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ru-RU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𝒂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dirty="0" smtClean="0">
                  <a:solidFill>
                    <a:srgbClr val="990000"/>
                  </a:solidFill>
                </a:endParaRPr>
              </a:p>
              <a:p>
                <a:r>
                  <a:rPr lang="ru-RU" sz="1400" b="1" dirty="0" smtClean="0">
                    <a:solidFill>
                      <a:srgbClr val="990000"/>
                    </a:solidFill>
                  </a:rPr>
                  <a:t>                                                 </a:t>
                </a:r>
                <a:endParaRPr lang="ru-RU" sz="1400" b="1" dirty="0">
                  <a:solidFill>
                    <a:srgbClr val="990000"/>
                  </a:solidFill>
                </a:endParaRPr>
              </a:p>
              <a:p>
                <a:r>
                  <a:rPr lang="en-US" b="1" dirty="0" smtClean="0">
                    <a:solidFill>
                      <a:srgbClr val="990000"/>
                    </a:solidFill>
                  </a:rPr>
                  <a:t>                                         3.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≥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sub>
                            </m:sSub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func>
                  </m:oMath>
                </a14:m>
                <a:r>
                  <a:rPr lang="en-US" b="1" dirty="0" smtClean="0">
                    <a:solidFill>
                      <a:srgbClr val="990000"/>
                    </a:solidFill>
                  </a:rPr>
                  <a:t> &lt;=&gt;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≥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 smtClean="0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sz="1400" b="1" dirty="0">
                  <a:solidFill>
                    <a:srgbClr val="990000"/>
                  </a:solidFill>
                </a:endParaRPr>
              </a:p>
              <a:p>
                <a:r>
                  <a:rPr lang="en-US" b="1" dirty="0" smtClean="0">
                    <a:solidFill>
                      <a:srgbClr val="990000"/>
                    </a:solidFill>
                  </a:rPr>
                  <a:t>             </a:t>
                </a:r>
              </a:p>
              <a:p>
                <a:r>
                  <a:rPr lang="en-US" b="1" dirty="0">
                    <a:solidFill>
                      <a:srgbClr val="990000"/>
                    </a:solidFill>
                  </a:rPr>
                  <a:t> </a:t>
                </a:r>
                <a:r>
                  <a:rPr lang="en-US" b="1" dirty="0" smtClean="0">
                    <a:solidFill>
                      <a:srgbClr val="990000"/>
                    </a:solidFill>
                  </a:rPr>
                  <a:t>               4.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𝒇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</m:d>
                          </m:sub>
                        </m:sSub>
                      </m:fName>
                      <m:e>
                        <m:r>
                          <a:rPr lang="en-US" sz="2000" b="1" i="1">
                            <a:solidFill>
                              <a:srgbClr val="990000"/>
                            </a:solidFill>
                            <a:latin typeface="Cambria Math"/>
                          </a:rPr>
                          <m:t>𝒈</m:t>
                        </m:r>
                        <m:d>
                          <m:dPr>
                            <m:ctrlP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func>
                          <m:funcPr>
                            <m:ctrlP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𝒇</m:t>
                                </m:r>
                                <m:d>
                                  <m:dPr>
                                    <m:ctrlPr>
                                      <a:rPr lang="en-US" sz="2000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</m:e>
                                </m:d>
                              </m:sub>
                            </m:sSub>
                          </m:fName>
                          <m:e>
                            <m:r>
                              <a:rPr lang="en-US" sz="20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𝒉</m:t>
                            </m:r>
                            <m:d>
                              <m:dPr>
                                <m:ctrlP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1" i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b="1" dirty="0" smtClean="0">
                    <a:solidFill>
                      <a:srgbClr val="990000"/>
                    </a:solidFill>
                  </a:rPr>
                  <a:t> &lt;=&gt;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b="1" i="1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≤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  <m:e>
                            <m:d>
                              <m:dPr>
                                <m:begChr m:val="{"/>
                                <m:endChr m:val=""/>
                                <m:ctrlPr>
                                  <a:rPr lang="en-US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</a:rPr>
                                      <m:t>𝒈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≥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</m:e>
                                  <m:e>
                                    <m:r>
                                      <a:rPr lang="en-US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𝒉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</m:e>
                                  <m:e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𝟎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𝒇</m:t>
                                    </m:r>
                                    <m:d>
                                      <m:dPr>
                                        <m:ctrlP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1" i="1">
                                            <a:solidFill>
                                              <a:srgbClr val="990000"/>
                                            </a:solidFill>
                                            <a:latin typeface="Cambria Math"/>
                                            <a:ea typeface="Cambria Math"/>
                                          </a:rPr>
                                          <m:t>𝒙</m:t>
                                        </m:r>
                                      </m:e>
                                    </m:d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&lt;</m:t>
                                    </m:r>
                                    <m:r>
                                      <a:rPr lang="en-US" b="1" i="1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𝟏</m:t>
                                    </m:r>
                                  </m:e>
                                </m:eqAr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24" y="622300"/>
                <a:ext cx="8964488" cy="6252866"/>
              </a:xfrm>
              <a:prstGeom prst="rect">
                <a:avLst/>
              </a:prstGeom>
              <a:blipFill rotWithShape="1">
                <a:blip r:embed="rId2"/>
                <a:stretch>
                  <a:fillRect t="-585" r="-1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50" b="1" dirty="0">
                <a:solidFill>
                  <a:srgbClr val="002060"/>
                </a:solidFill>
                <a:latin typeface="Georgia" pitchFamily="18" charset="0"/>
              </a:rPr>
              <a:t>Решение  логарифмических  неравенств.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75656" y="764704"/>
            <a:ext cx="76410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/>
              <a:t> </a:t>
            </a:r>
            <a:r>
              <a:rPr lang="ru-RU" sz="2000" b="1" i="1" dirty="0">
                <a:solidFill>
                  <a:srgbClr val="002060"/>
                </a:solidFill>
              </a:rPr>
              <a:t>Имеется не менее 4 принципиально различных типов подхода к решению логарифмических неравенств:</a:t>
            </a:r>
          </a:p>
          <a:p>
            <a:pPr marL="361950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А</a:t>
            </a:r>
            <a:r>
              <a:rPr lang="ru-RU" sz="2000" b="1" i="1" dirty="0" smtClean="0">
                <a:solidFill>
                  <a:srgbClr val="002060"/>
                </a:solidFill>
              </a:rPr>
              <a:t>)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перебор </a:t>
            </a:r>
            <a:r>
              <a:rPr lang="ru-RU" sz="2000" b="1" i="1" dirty="0">
                <a:solidFill>
                  <a:srgbClr val="002060"/>
                </a:solidFill>
              </a:rPr>
              <a:t>случаев «основание больше единицы», «основание меньше единицы»;</a:t>
            </a:r>
          </a:p>
          <a:p>
            <a:pPr marL="361950">
              <a:lnSpc>
                <a:spcPct val="150000"/>
              </a:lnSpc>
            </a:pPr>
            <a:r>
              <a:rPr lang="ru-RU" sz="2000" b="1" i="1" dirty="0">
                <a:solidFill>
                  <a:srgbClr val="002060"/>
                </a:solidFill>
              </a:rPr>
              <a:t>Б</a:t>
            </a:r>
            <a:r>
              <a:rPr lang="ru-RU" sz="2000" b="1" i="1" dirty="0" smtClean="0">
                <a:solidFill>
                  <a:srgbClr val="002060"/>
                </a:solidFill>
              </a:rPr>
              <a:t>)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переход </a:t>
            </a:r>
            <a:r>
              <a:rPr lang="ru-RU" sz="2000" b="1" i="1" dirty="0">
                <a:solidFill>
                  <a:srgbClr val="002060"/>
                </a:solidFill>
              </a:rPr>
              <a:t>к равносильным совокупностям </a:t>
            </a:r>
            <a:r>
              <a:rPr lang="ru-RU" sz="2000" b="1" i="1" dirty="0" smtClean="0">
                <a:solidFill>
                  <a:srgbClr val="002060"/>
                </a:solidFill>
              </a:rPr>
              <a:t>систем</a:t>
            </a:r>
            <a:endParaRPr lang="en-US" sz="2000" b="1" i="1" dirty="0" smtClean="0">
              <a:solidFill>
                <a:srgbClr val="002060"/>
              </a:solidFill>
            </a:endParaRPr>
          </a:p>
          <a:p>
            <a:pPr marL="361950">
              <a:lnSpc>
                <a:spcPct val="15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неравенств</a:t>
            </a:r>
            <a:r>
              <a:rPr lang="ru-RU" sz="2000" b="1" i="1" dirty="0">
                <a:solidFill>
                  <a:srgbClr val="002060"/>
                </a:solidFill>
              </a:rPr>
              <a:t>, не содержащих логарифмов;</a:t>
            </a:r>
          </a:p>
          <a:p>
            <a:pPr marL="361950">
              <a:lnSpc>
                <a:spcPct val="15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В)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обобщенный </a:t>
            </a:r>
            <a:r>
              <a:rPr lang="ru-RU" sz="2000" b="1" i="1" dirty="0">
                <a:solidFill>
                  <a:srgbClr val="002060"/>
                </a:solidFill>
              </a:rPr>
              <a:t>метод интервалов;</a:t>
            </a:r>
          </a:p>
          <a:p>
            <a:pPr marL="361950">
              <a:lnSpc>
                <a:spcPct val="150000"/>
              </a:lnSpc>
            </a:pPr>
            <a:r>
              <a:rPr lang="en-US" sz="2000" b="1" i="1" dirty="0" smtClean="0">
                <a:solidFill>
                  <a:srgbClr val="002060"/>
                </a:solidFill>
              </a:rPr>
              <a:t>                     </a:t>
            </a:r>
            <a:r>
              <a:rPr lang="ru-RU" sz="2000" b="1" i="1" dirty="0" smtClean="0">
                <a:solidFill>
                  <a:srgbClr val="002060"/>
                </a:solidFill>
              </a:rPr>
              <a:t>Г)</a:t>
            </a:r>
            <a:r>
              <a:rPr lang="en-US" sz="2000" b="1" i="1" dirty="0" smtClean="0">
                <a:solidFill>
                  <a:srgbClr val="002060"/>
                </a:solidFill>
              </a:rPr>
              <a:t> </a:t>
            </a:r>
            <a:r>
              <a:rPr lang="ru-RU" sz="2000" b="1" i="1" dirty="0" smtClean="0">
                <a:solidFill>
                  <a:srgbClr val="002060"/>
                </a:solidFill>
              </a:rPr>
              <a:t>графический </a:t>
            </a:r>
            <a:r>
              <a:rPr lang="ru-RU" sz="2000" b="1" i="1" dirty="0">
                <a:solidFill>
                  <a:srgbClr val="002060"/>
                </a:solidFill>
              </a:rPr>
              <a:t>метод.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10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5400092" y="3140968"/>
            <a:ext cx="2700300" cy="1080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887912" y="2996952"/>
            <a:ext cx="4212480" cy="10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50" b="1" dirty="0">
                <a:solidFill>
                  <a:srgbClr val="002060"/>
                </a:solidFill>
                <a:latin typeface="Georgia" pitchFamily="18" charset="0"/>
              </a:rPr>
              <a:t>Решение  логарифмических  неравенств.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259632" y="548680"/>
                <a:ext cx="7884368" cy="23861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000"/>
                  </a:lnSpc>
                </a:pPr>
                <a:r>
                  <a:rPr lang="ru-RU" sz="1900" b="1" u="sng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Пример 1.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Решите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неравенство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𝒍𝒐𝒈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𝟑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&gt;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𝒍𝒐𝒈</m:t>
                                </m:r>
                              </m:e>
                              <m:sub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−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𝟏</m:t>
                                </m:r>
                              </m:e>
                            </m:d>
                          </m:e>
                        </m:func>
                      </m:e>
                    </m:func>
                    <m:r>
                      <a:rPr lang="en-US" sz="2000" b="1" i="1" smtClean="0">
                        <a:solidFill>
                          <a:srgbClr val="990000"/>
                        </a:solidFill>
                        <a:latin typeface="Cambria Math"/>
                      </a:rPr>
                      <m:t>.</m:t>
                    </m:r>
                  </m:oMath>
                </a14:m>
                <a:r>
                  <a:rPr lang="en-US" b="1" i="1" dirty="0" smtClean="0">
                    <a:solidFill>
                      <a:srgbClr val="002060"/>
                    </a:solidFill>
                  </a:rPr>
                  <a:t>      </a:t>
                </a:r>
              </a:p>
              <a:p>
                <a:pPr>
                  <a:lnSpc>
                    <a:spcPts val="3000"/>
                  </a:lnSpc>
                </a:pPr>
                <a:r>
                  <a:rPr lang="ru-RU" b="1" i="1" dirty="0" smtClean="0">
                    <a:solidFill>
                      <a:srgbClr val="002060"/>
                    </a:solidFill>
                  </a:rPr>
                  <a:t>                     В ответе укажите наименьшее целое значение.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ts val="3000"/>
                  </a:lnSpc>
                </a:pPr>
                <a:r>
                  <a:rPr lang="ru-RU" b="1" i="1" dirty="0" smtClean="0">
                    <a:solidFill>
                      <a:srgbClr val="990000"/>
                    </a:solidFill>
                  </a:rPr>
                  <a:t>Решение</a:t>
                </a:r>
                <a:r>
                  <a:rPr lang="ru-RU" b="1" i="1" dirty="0">
                    <a:solidFill>
                      <a:srgbClr val="990000"/>
                    </a:solidFill>
                  </a:rPr>
                  <a:t>.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Данное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неравенство равносильно следующей системе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20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𝟐</m:t>
                              </m: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𝟑</m:t>
                              </m:r>
                              <m:r>
                                <a:rPr lang="ru-RU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𝟏</m:t>
                              </m:r>
                            </m:e>
                            <m:e>
                              <m:d>
                                <m:dPr>
                                  <m:begChr m:val="["/>
                                  <m:endChr m:val=""/>
                                  <m:ctrlPr>
                                    <a:rPr lang="ru-RU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𝟐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+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𝟑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&gt;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  <m:e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𝟏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&gt;</m:t>
                                      </m:r>
                                      <m: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𝟎</m:t>
                                      </m:r>
                                    </m:e>
                                  </m:eqArr>
                                </m:e>
                              </m:d>
                            </m:e>
                          </m:eqArr>
                          <m:r>
                            <a:rPr lang="ru-RU" sz="2000" b="1" i="1" smtClean="0">
                              <a:solidFill>
                                <a:srgbClr val="990000"/>
                              </a:solidFill>
                              <a:latin typeface="Cambria Math"/>
                              <a:ea typeface="Cambria Math"/>
                            </a:rPr>
                            <m:t>&lt;=&gt;</m:t>
                          </m:r>
                          <m:r>
                            <a:rPr lang="en-US" sz="2000" b="1" i="1" smtClean="0">
                              <a:solidFill>
                                <a:srgbClr val="990000"/>
                              </a:solidFill>
                              <a:latin typeface="Cambria Math"/>
                              <a:ea typeface="Cambria Math"/>
                            </a:rPr>
                            <m:t> </m:t>
                          </m:r>
                          <m:d>
                            <m:dPr>
                              <m:begChr m:val="{"/>
                              <m:endChr m:val=""/>
                              <m:ctrlP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eqArrPr>
                                <m:e>
                                  <m: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&gt;−</m:t>
                                  </m:r>
                                  <m: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𝟒</m:t>
                                  </m:r>
                                </m:e>
                                <m:e>
                                  <m:d>
                                    <m:dPr>
                                      <m:begChr m:val="["/>
                                      <m:endChr m:val=""/>
                                      <m:ctrlPr>
                                        <a:rPr lang="en-US" sz="2000" b="1" i="1" smtClean="0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dPr>
                                    <m:e>
                                      <m:eqArr>
                                        <m:eqArrPr>
                                          <m:ctrlP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eqArrPr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𝟐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&gt;−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𝟑</m:t>
                                          </m:r>
                                        </m:e>
                                        <m:e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𝒙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&gt;</m:t>
                                          </m:r>
                                          <m: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  <m:t>𝟏</m:t>
                                          </m:r>
                                        </m:e>
                                      </m:eqArr>
                                    </m:e>
                                  </m:d>
                                </m:e>
                              </m:eqArr>
                              <m:r>
                                <a:rPr lang="en-US" sz="20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 &lt;=&gt; </m:t>
                              </m:r>
                              <m:d>
                                <m:dPr>
                                  <m:begChr m:val="{"/>
                                  <m:endChr m:val=""/>
                                  <m:ctrlPr>
                                    <a:rPr lang="en-US" sz="20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sz="2000" b="1" i="1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eqArrPr>
                                    <m:e>
                                      <m:r>
                                        <a:rPr lang="en-US" sz="2000" b="1" i="1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𝒙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&gt;−</m:t>
                                      </m:r>
                                      <m:r>
                                        <a:rPr lang="en-US" sz="2000" b="1" i="1">
                                          <a:solidFill>
                                            <a:srgbClr val="99000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𝟒</m:t>
                                      </m:r>
                                    </m:e>
                                    <m:e>
                                      <m:d>
                                        <m:dPr>
                                          <m:begChr m:val="["/>
                                          <m:endChr m:val=""/>
                                          <m:ctrlPr>
                                            <a:rPr lang="en-US" sz="2000" b="1" i="1" smtClean="0">
                                              <a:solidFill>
                                                <a:srgbClr val="990000"/>
                                              </a:solidFill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eqArr>
                                            <m:eqArrPr>
                                              <m:ctrlPr>
                                                <a:rPr lang="en-US" sz="2000" b="1" i="1" smtClean="0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eqArrPr>
                                            <m:e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&gt;−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𝟏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,</m:t>
                                              </m:r>
                                              <m:r>
                                                <a:rPr lang="en-US" sz="2000" b="1" i="1" smtClean="0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𝟓</m:t>
                                              </m:r>
                                            </m:e>
                                            <m:e>
                                              <m:r>
                                                <a:rPr lang="en-US" sz="2000" b="1" i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𝒙</m:t>
                                              </m:r>
                                              <m:r>
                                                <a:rPr lang="en-US" sz="2000" b="1" i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&gt;</m:t>
                                              </m:r>
                                              <m:r>
                                                <a:rPr lang="en-US" sz="2000" b="1" i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Cambria Math"/>
                                                  <a:ea typeface="Cambria Math"/>
                                                </a:rPr>
                                                <m:t>𝟏</m:t>
                                              </m:r>
                                            </m:e>
                                          </m:eqArr>
                                        </m:e>
                                      </m:d>
                                    </m:e>
                                  </m:eqArr>
                                </m:e>
                              </m:d>
                            </m:e>
                          </m:d>
                        </m:e>
                      </m:d>
                    </m:oMath>
                  </m:oMathPara>
                </a14:m>
                <a:endParaRPr lang="ru-RU" sz="20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548680"/>
                <a:ext cx="7884368" cy="2386166"/>
              </a:xfrm>
              <a:prstGeom prst="rect">
                <a:avLst/>
              </a:prstGeom>
              <a:blipFill rotWithShape="1">
                <a:blip r:embed="rId2"/>
                <a:stretch>
                  <a:fillRect l="-851" r="-46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Прямоугольник 14"/>
          <p:cNvSpPr/>
          <p:nvPr/>
        </p:nvSpPr>
        <p:spPr>
          <a:xfrm>
            <a:off x="6732240" y="3068960"/>
            <a:ext cx="1368000" cy="122326"/>
          </a:xfrm>
          <a:prstGeom prst="rect">
            <a:avLst/>
          </a:prstGeom>
          <a:solidFill>
            <a:srgbClr val="EA5242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7759927" y="3212976"/>
            <a:ext cx="1204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sz="20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Прямоугольник 17"/>
              <p:cNvSpPr/>
              <p:nvPr/>
            </p:nvSpPr>
            <p:spPr>
              <a:xfrm>
                <a:off x="2915816" y="3718773"/>
                <a:ext cx="6192000" cy="8448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900" b="1" u="sng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Пример 2.</a:t>
                </a:r>
                <a:r>
                  <a:rPr lang="ru-RU" dirty="0" smtClean="0"/>
                  <a:t>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Решите неравенство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2000" b="0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&lt;−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𝟐</m:t>
                        </m:r>
                      </m:e>
                    </m:func>
                  </m:oMath>
                </a14:m>
                <a:r>
                  <a:rPr lang="en-US" sz="2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20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rgbClr val="002060"/>
                    </a:solidFill>
                  </a:rPr>
                  <a:t> </a:t>
                </a:r>
              </a:p>
              <a:p>
                <a:r>
                  <a:rPr lang="en-US" sz="2000" b="1" i="1" dirty="0">
                    <a:solidFill>
                      <a:srgbClr val="002060"/>
                    </a:solidFill>
                  </a:rPr>
                  <a:t> </a:t>
                </a:r>
                <a:r>
                  <a:rPr lang="en-US" sz="2000" b="1" i="1" dirty="0" smtClean="0">
                    <a:solidFill>
                      <a:srgbClr val="002060"/>
                    </a:solidFill>
                  </a:rPr>
                  <a:t>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В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ответе укажите наименьшее целое значение. </a:t>
                </a:r>
              </a:p>
            </p:txBody>
          </p:sp>
        </mc:Choice>
        <mc:Fallback xmlns="">
          <p:sp>
            <p:nvSpPr>
              <p:cNvPr id="18" name="Прямоугольник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816" y="3718773"/>
                <a:ext cx="6192000" cy="844847"/>
              </a:xfrm>
              <a:prstGeom prst="rect">
                <a:avLst/>
              </a:prstGeom>
              <a:blipFill rotWithShape="1">
                <a:blip r:embed="rId3"/>
                <a:stretch>
                  <a:fillRect l="-984" t="-3597" b="-100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2555776" y="3068960"/>
            <a:ext cx="5688632" cy="601216"/>
            <a:chOff x="2627784" y="3068960"/>
            <a:chExt cx="5688632" cy="601216"/>
          </a:xfrm>
        </p:grpSpPr>
        <p:cxnSp>
          <p:nvCxnSpPr>
            <p:cNvPr id="5" name="Прямая со стрелкой 4"/>
            <p:cNvCxnSpPr/>
            <p:nvPr/>
          </p:nvCxnSpPr>
          <p:spPr>
            <a:xfrm>
              <a:off x="2627784" y="3140968"/>
              <a:ext cx="5688632" cy="0"/>
            </a:xfrm>
            <a:prstGeom prst="straightConnector1">
              <a:avLst/>
            </a:prstGeom>
            <a:ln w="31750">
              <a:solidFill>
                <a:srgbClr val="005828"/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Блок-схема: узел 5"/>
            <p:cNvSpPr>
              <a:spLocks noChangeAspect="1"/>
            </p:cNvSpPr>
            <p:nvPr/>
          </p:nvSpPr>
          <p:spPr>
            <a:xfrm>
              <a:off x="5364088" y="3068960"/>
              <a:ext cx="108000" cy="108000"/>
            </a:xfrm>
            <a:prstGeom prst="flowChartConnector">
              <a:avLst/>
            </a:prstGeom>
            <a:solidFill>
              <a:schemeClr val="bg1"/>
            </a:solidFill>
            <a:ln w="44450">
              <a:solidFill>
                <a:srgbClr val="005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Блок-схема: узел 6"/>
            <p:cNvSpPr>
              <a:spLocks noChangeAspect="1"/>
            </p:cNvSpPr>
            <p:nvPr/>
          </p:nvSpPr>
          <p:spPr>
            <a:xfrm>
              <a:off x="6696248" y="3068960"/>
              <a:ext cx="108000" cy="108000"/>
            </a:xfrm>
            <a:prstGeom prst="flowChartConnector">
              <a:avLst/>
            </a:prstGeom>
            <a:solidFill>
              <a:schemeClr val="bg1"/>
            </a:solidFill>
            <a:ln w="44450">
              <a:solidFill>
                <a:srgbClr val="005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Блок-схема: узел 7"/>
            <p:cNvSpPr>
              <a:spLocks noChangeAspect="1"/>
            </p:cNvSpPr>
            <p:nvPr/>
          </p:nvSpPr>
          <p:spPr>
            <a:xfrm>
              <a:off x="3851920" y="3068960"/>
              <a:ext cx="108000" cy="108000"/>
            </a:xfrm>
            <a:prstGeom prst="flowChartConnector">
              <a:avLst/>
            </a:prstGeom>
            <a:solidFill>
              <a:schemeClr val="bg1"/>
            </a:solidFill>
            <a:ln w="44450">
              <a:solidFill>
                <a:srgbClr val="0058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3677320" y="3176960"/>
              <a:ext cx="457200" cy="457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</a:rPr>
                <a:t>- 4</a:t>
              </a:r>
              <a:endParaRPr lang="ru-RU" b="1" dirty="0">
                <a:solidFill>
                  <a:srgbClr val="990000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6521648" y="3212976"/>
              <a:ext cx="457200" cy="457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</a:rPr>
                <a:t>1</a:t>
              </a:r>
              <a:endParaRPr lang="ru-RU" b="1" dirty="0">
                <a:solidFill>
                  <a:srgbClr val="990000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033144" y="3212976"/>
              <a:ext cx="661888" cy="457200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</a:rPr>
                <a:t>- 1,5</a:t>
              </a:r>
              <a:endParaRPr lang="ru-RU" b="1" dirty="0">
                <a:solidFill>
                  <a:srgbClr val="990000"/>
                </a:solidFill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1331640" y="4563620"/>
                <a:ext cx="7776176" cy="207197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900" b="1" dirty="0" smtClean="0">
                    <a:solidFill>
                      <a:srgbClr val="990000"/>
                    </a:solidFill>
                  </a:rPr>
                  <a:t>                       </a:t>
                </a:r>
                <a:r>
                  <a:rPr lang="ru-RU" sz="1900" b="1" dirty="0" smtClean="0">
                    <a:solidFill>
                      <a:srgbClr val="990000"/>
                    </a:solidFill>
                  </a:rPr>
                  <a:t>Решение.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 Представим правую часть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неравенства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в виде логарифма с основанием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𝟏</m:t>
                        </m:r>
                      </m:num>
                      <m:den>
                        <m:r>
                          <a:rPr lang="en-US" sz="2000" b="1" i="1" dirty="0" smtClean="0">
                            <a:solidFill>
                              <a:srgbClr val="990000"/>
                            </a:solidFill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ru-RU" b="1" i="1" dirty="0">
                    <a:solidFill>
                      <a:srgbClr val="002060"/>
                    </a:solidFill>
                  </a:rPr>
                  <a:t>.  Получим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неравенство</a:t>
                </a:r>
                <a:r>
                  <a:rPr lang="en-US" b="1" i="1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000" b="0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den>
                            </m:f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&lt;</m:t>
                        </m:r>
                        <m:func>
                          <m:func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log</m:t>
                                </m:r>
                              </m:e>
                              <m:sub>
                                <m:f>
                                  <m:fPr>
                                    <m:ctrlPr>
                                      <a:rPr lang="en-US" sz="2000" b="0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2</m:t>
                                    </m:r>
                                  </m:den>
                                </m:f>
                              </m:sub>
                            </m:sSub>
                          </m:fName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b="1" i="1" dirty="0" smtClean="0">
                    <a:solidFill>
                      <a:srgbClr val="002060"/>
                    </a:solidFill>
                  </a:rPr>
                  <a:t>,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которое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равносильно следующей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системе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ru-RU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ru-RU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ru-RU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𝟒</m:t>
                            </m:r>
                          </m:e>
                          <m:e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 &lt;=&gt; 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eqArr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𝟗</m:t>
                                </m:r>
                              </m:e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e>
                            </m:eqAr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 &lt;=&gt; </m:t>
                            </m:r>
                            <m:d>
                              <m:dPr>
                                <m:begChr m:val="{"/>
                                <m:endChr m:val=""/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eqArrPr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𝟒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𝟓</m:t>
                                    </m:r>
                                  </m:e>
                                  <m:e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𝒙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&gt;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𝟐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,</m:t>
                                    </m:r>
                                    <m:r>
                                      <a:rPr lang="en-US" sz="2000" b="1" i="1" smtClean="0">
                                        <a:solidFill>
                                          <a:srgbClr val="990000"/>
                                        </a:solidFill>
                                        <a:latin typeface="Cambria Math"/>
                                        <a:ea typeface="Cambria Math"/>
                                      </a:rPr>
                                      <m:t>𝟓</m:t>
                                    </m:r>
                                  </m:e>
                                </m:eqAr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 =&gt;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&gt;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𝟒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𝟓</m:t>
                                </m:r>
                              </m:e>
                            </m:d>
                          </m:e>
                        </m:d>
                      </m:e>
                    </m:d>
                  </m:oMath>
                </a14:m>
                <a:endParaRPr lang="ru-RU" sz="20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4563620"/>
                <a:ext cx="7776176" cy="2071977"/>
              </a:xfrm>
              <a:prstGeom prst="rect">
                <a:avLst/>
              </a:prstGeom>
              <a:blipFill rotWithShape="1">
                <a:blip r:embed="rId4"/>
                <a:stretch>
                  <a:fillRect l="-627" t="-1765" r="-1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Прямоугольник 19"/>
          <p:cNvSpPr/>
          <p:nvPr/>
        </p:nvSpPr>
        <p:spPr>
          <a:xfrm>
            <a:off x="7812360" y="6341258"/>
            <a:ext cx="120456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 </a:t>
            </a:r>
            <a:r>
              <a:rPr lang="ru-RU" b="1" u="sng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Ответ:</a:t>
            </a:r>
            <a:r>
              <a:rPr lang="ru-RU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ru-RU" sz="2000" b="1" i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264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500"/>
                            </p:stCondLst>
                            <p:childTnLst>
                              <p:par>
                                <p:cTn id="41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3" dur="1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75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875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25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2" grpId="0"/>
      <p:bldP spid="15" grpId="0" animBg="1"/>
      <p:bldP spid="17" grpId="0"/>
      <p:bldP spid="18" grpId="0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Прямоугольный треугольник 72"/>
          <p:cNvSpPr/>
          <p:nvPr/>
        </p:nvSpPr>
        <p:spPr>
          <a:xfrm>
            <a:off x="5220072" y="5373216"/>
            <a:ext cx="828104" cy="643263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Прямоугольник 74"/>
          <p:cNvSpPr/>
          <p:nvPr/>
        </p:nvSpPr>
        <p:spPr>
          <a:xfrm>
            <a:off x="5724224" y="5877272"/>
            <a:ext cx="810000" cy="19432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Прямоугольный треугольник 73"/>
          <p:cNvSpPr/>
          <p:nvPr/>
        </p:nvSpPr>
        <p:spPr>
          <a:xfrm rot="16200000">
            <a:off x="8174471" y="5299137"/>
            <a:ext cx="652397" cy="800555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Прямоугольный треугольник 69"/>
          <p:cNvSpPr/>
          <p:nvPr/>
        </p:nvSpPr>
        <p:spPr>
          <a:xfrm rot="16200000">
            <a:off x="3383048" y="4886326"/>
            <a:ext cx="1229521" cy="1040402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угольник 70"/>
          <p:cNvSpPr/>
          <p:nvPr/>
        </p:nvSpPr>
        <p:spPr>
          <a:xfrm>
            <a:off x="2771800" y="5805264"/>
            <a:ext cx="1944216" cy="194320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Прямоугольный треугольник 68"/>
          <p:cNvSpPr/>
          <p:nvPr/>
        </p:nvSpPr>
        <p:spPr>
          <a:xfrm>
            <a:off x="1763688" y="4797152"/>
            <a:ext cx="936104" cy="1240554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Трапеция 66"/>
          <p:cNvSpPr/>
          <p:nvPr/>
        </p:nvSpPr>
        <p:spPr>
          <a:xfrm rot="10800000">
            <a:off x="2339752" y="6021288"/>
            <a:ext cx="1980232" cy="236692"/>
          </a:xfrm>
          <a:prstGeom prst="trapezoid">
            <a:avLst>
              <a:gd name="adj" fmla="val 1539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150" b="1" dirty="0">
                <a:solidFill>
                  <a:srgbClr val="002060"/>
                </a:solidFill>
                <a:latin typeface="Georgia" pitchFamily="18" charset="0"/>
              </a:rPr>
              <a:t>Решение  логарифмических  </a:t>
            </a:r>
            <a:r>
              <a:rPr lang="ru-RU" sz="3150" b="1" dirty="0" smtClean="0">
                <a:solidFill>
                  <a:srgbClr val="002060"/>
                </a:solidFill>
                <a:latin typeface="Georgia" pitchFamily="18" charset="0"/>
              </a:rPr>
              <a:t>неравенств.</a:t>
            </a:r>
            <a:endParaRPr lang="ru-RU" sz="3150" b="1" dirty="0">
              <a:solidFill>
                <a:srgbClr val="002060"/>
              </a:solidFill>
              <a:latin typeface="Georgia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971600" y="692696"/>
                <a:ext cx="8172400" cy="30045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900" b="1" u="sng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Пример 3.</a:t>
                </a:r>
                <a:r>
                  <a:rPr lang="ru-RU" sz="1900" b="1" dirty="0" smtClean="0">
                    <a:solidFill>
                      <a:srgbClr val="990000"/>
                    </a:solidFill>
                  </a:rPr>
                  <a:t> 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Решить неравенство: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𝟐𝟓</m:t>
                                </m:r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20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𝟐𝟓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𝟏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20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</m:e>
                        </m:d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≤</m:t>
                        </m:r>
                        <m:r>
                          <a:rPr lang="en-US" sz="20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func>
                  </m:oMath>
                </a14:m>
                <a:r>
                  <a:rPr lang="ru-RU" b="1" i="1" dirty="0">
                    <a:solidFill>
                      <a:srgbClr val="002060"/>
                    </a:solidFill>
                  </a:rPr>
                  <a:t>  </a:t>
                </a:r>
              </a:p>
              <a:p>
                <a:pPr>
                  <a:lnSpc>
                    <a:spcPts val="2500"/>
                  </a:lnSpc>
                </a:pPr>
                <a:r>
                  <a:rPr lang="ru-RU" sz="1900" b="1" dirty="0" smtClean="0">
                    <a:solidFill>
                      <a:srgbClr val="990000"/>
                    </a:solidFill>
                  </a:rPr>
                  <a:t>          Решение</a:t>
                </a:r>
                <a:r>
                  <a:rPr lang="ru-RU" sz="1900" b="1" dirty="0">
                    <a:solidFill>
                      <a:srgbClr val="990000"/>
                    </a:solidFill>
                  </a:rPr>
                  <a:t>: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 Данное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неравенство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равносильно совокупности          следующих </a:t>
                </a:r>
                <a:r>
                  <a:rPr lang="ru-RU" b="1" i="1" dirty="0">
                    <a:solidFill>
                      <a:srgbClr val="002060"/>
                    </a:solidFill>
                  </a:rPr>
                  <a:t>систем </a:t>
                </a:r>
                <a:r>
                  <a:rPr lang="ru-RU" b="1" i="1" dirty="0" smtClean="0">
                    <a:solidFill>
                      <a:srgbClr val="002060"/>
                    </a:solidFill>
                  </a:rPr>
                  <a:t>неравенств  </a:t>
                </a:r>
                <a:endParaRPr lang="en-US" b="1" i="1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ts val="2500"/>
                  </a:lnSpc>
                </a:pPr>
                <a:endParaRPr lang="en-US" sz="1000" b="1" i="1" dirty="0"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ts val="2500"/>
                  </a:lnSpc>
                </a:pPr>
                <a:endParaRPr lang="en-US" sz="1900" b="1" i="1" dirty="0" smtClean="0">
                  <a:solidFill>
                    <a:srgbClr val="002060"/>
                  </a:solidFill>
                  <a:latin typeface="Cambria Math"/>
                </a:endParaRPr>
              </a:p>
              <a:p>
                <a:pPr>
                  <a:lnSpc>
                    <a:spcPts val="2500"/>
                  </a:lnSpc>
                </a:pPr>
                <a:r>
                  <a:rPr lang="en-US" sz="1900" b="1" dirty="0" smtClean="0">
                    <a:solidFill>
                      <a:srgbClr val="99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𝒙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  <m:e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  <m:sSup>
                              <m:sSupPr>
                                <m:ctrlPr>
                                  <a:rPr lang="en-US" sz="19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900" b="1" i="1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&gt;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1900" b="1" i="1" dirty="0" smtClean="0">
                  <a:solidFill>
                    <a:srgbClr val="990000"/>
                  </a:solidFill>
                </a:endParaRPr>
              </a:p>
              <a:p>
                <a:pPr>
                  <a:lnSpc>
                    <a:spcPts val="2500"/>
                  </a:lnSpc>
                </a:pPr>
                <a:endParaRPr lang="en-US" sz="800" b="1" i="1" dirty="0">
                  <a:solidFill>
                    <a:srgbClr val="990000"/>
                  </a:solidFill>
                </a:endParaRPr>
              </a:p>
              <a:p>
                <a:pPr>
                  <a:lnSpc>
                    <a:spcPts val="2500"/>
                  </a:lnSpc>
                </a:pPr>
                <a:endParaRPr lang="en-US" sz="800" b="1" i="1" dirty="0">
                  <a:solidFill>
                    <a:srgbClr val="990000"/>
                  </a:solidFill>
                </a:endParaRPr>
              </a:p>
              <a:p>
                <a:pPr>
                  <a:lnSpc>
                    <a:spcPts val="2500"/>
                  </a:lnSpc>
                </a:pPr>
                <a:r>
                  <a:rPr lang="en-US" sz="1900" b="1" i="1" dirty="0" smtClean="0">
                    <a:solidFill>
                      <a:srgbClr val="990000"/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1900" b="1" i="1" smtClean="0">
                            <a:solidFill>
                              <a:srgbClr val="990000"/>
                            </a:solidFill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</m:ctrlPr>
                          </m:eqArrPr>
                          <m:e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&lt;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</m:e>
                          <m:e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  <m:sSup>
                              <m:sSupPr>
                                <m:ctrlPr>
                                  <a:rPr lang="en-US" sz="19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19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sz="1900" b="1" i="1" smtClean="0">
                                    <a:solidFill>
                                      <a:srgbClr val="990000"/>
                                    </a:solidFill>
                                    <a:latin typeface="Cambria Math"/>
                                    <a:ea typeface="Cambria Math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𝟐𝟓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+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𝟏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≥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𝟎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,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𝟓</m:t>
                            </m:r>
                            <m:r>
                              <a:rPr lang="en-US" sz="1900" b="1" i="1" smtClean="0">
                                <a:solidFill>
                                  <a:srgbClr val="990000"/>
                                </a:solidFill>
                                <a:latin typeface="Cambria Math"/>
                                <a:ea typeface="Cambria Math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sz="1900" b="1" i="1" dirty="0" smtClean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692696"/>
                <a:ext cx="8172400" cy="3004540"/>
              </a:xfrm>
              <a:prstGeom prst="rect">
                <a:avLst/>
              </a:prstGeom>
              <a:blipFill rotWithShape="1">
                <a:blip r:embed="rId2"/>
                <a:stretch>
                  <a:fillRect l="-746" t="-406" r="-44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Группа 8"/>
          <p:cNvGrpSpPr/>
          <p:nvPr/>
        </p:nvGrpSpPr>
        <p:grpSpPr>
          <a:xfrm>
            <a:off x="2483768" y="1844824"/>
            <a:ext cx="144016" cy="1872208"/>
            <a:chOff x="2771800" y="1844824"/>
            <a:chExt cx="144016" cy="1872208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>
              <a:off x="2771800" y="1844824"/>
              <a:ext cx="0" cy="1872208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>
              <a:off x="2771800" y="1844824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771816" y="3717032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6516216" y="1816778"/>
                <a:ext cx="2592288" cy="19002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9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900" b="1" dirty="0" smtClean="0"/>
              </a:p>
              <a:p>
                <a:pPr algn="ctr"/>
                <a:endParaRPr lang="en-US" sz="1900" b="1" i="1" dirty="0" smtClean="0">
                  <a:solidFill>
                    <a:srgbClr val="99000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9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216" y="1816778"/>
                <a:ext cx="2592288" cy="19002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Прямоугольник 10"/>
              <p:cNvSpPr/>
              <p:nvPr/>
            </p:nvSpPr>
            <p:spPr>
              <a:xfrm>
                <a:off x="5796136" y="2453721"/>
                <a:ext cx="723528" cy="6872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990000"/>
                          </a:solidFill>
                          <a:latin typeface="Cambria Math"/>
                          <a:ea typeface="Cambria Math"/>
                        </a:rPr>
                        <m:t>&lt;=&gt;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11" name="Прямоугольник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2453721"/>
                <a:ext cx="723528" cy="68724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/>
          <p:cNvGrpSpPr/>
          <p:nvPr/>
        </p:nvGrpSpPr>
        <p:grpSpPr>
          <a:xfrm>
            <a:off x="6444208" y="1844824"/>
            <a:ext cx="144016" cy="1872208"/>
            <a:chOff x="2771800" y="1844824"/>
            <a:chExt cx="144016" cy="1872208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>
              <a:off x="2771800" y="1844824"/>
              <a:ext cx="0" cy="1872208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>
              <a:off x="2771800" y="1844824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>
              <a:off x="2771816" y="3717032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3059832" y="3789040"/>
                <a:ext cx="2592288" cy="19002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9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900" b="1" dirty="0" smtClean="0"/>
              </a:p>
              <a:p>
                <a:pPr algn="ctr"/>
                <a:endParaRPr lang="en-US" sz="1000" b="1" i="1" dirty="0" smtClean="0">
                  <a:solidFill>
                    <a:srgbClr val="99000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9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,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𝟑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789040"/>
                <a:ext cx="2592288" cy="19002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8" name="Группа 17"/>
          <p:cNvGrpSpPr/>
          <p:nvPr/>
        </p:nvGrpSpPr>
        <p:grpSpPr>
          <a:xfrm>
            <a:off x="2987824" y="3933056"/>
            <a:ext cx="108000" cy="1620000"/>
            <a:chOff x="2771800" y="1844824"/>
            <a:chExt cx="144016" cy="1872208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>
              <a:off x="2771800" y="1844824"/>
              <a:ext cx="0" cy="1872208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771800" y="1844824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>
              <a:off x="2771816" y="3717032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Прямоугольник 21"/>
              <p:cNvSpPr/>
              <p:nvPr/>
            </p:nvSpPr>
            <p:spPr>
              <a:xfrm>
                <a:off x="5580112" y="4509120"/>
                <a:ext cx="723528" cy="687247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1" i="1" smtClean="0">
                          <a:solidFill>
                            <a:srgbClr val="990000"/>
                          </a:solidFill>
                          <a:latin typeface="Cambria Math"/>
                          <a:ea typeface="Cambria Math"/>
                        </a:rPr>
                        <m:t>&lt;=&gt;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2" name="Прямоугольник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0112" y="4509120"/>
                <a:ext cx="723528" cy="68724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Прямоугольник 22"/>
              <p:cNvSpPr/>
              <p:nvPr/>
            </p:nvSpPr>
            <p:spPr>
              <a:xfrm>
                <a:off x="6228184" y="3789040"/>
                <a:ext cx="2232248" cy="190025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9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𝟓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&gt;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1900" b="1" dirty="0" smtClean="0"/>
              </a:p>
              <a:p>
                <a:pPr algn="ctr"/>
                <a:endParaRPr lang="en-US" sz="1000" b="1" i="1" dirty="0" smtClean="0">
                  <a:solidFill>
                    <a:srgbClr val="99000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ru-RU" sz="1900" b="1" i="1" smtClean="0">
                              <a:solidFill>
                                <a:srgbClr val="99000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</a:rPr>
                                <m:t>𝟎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&lt;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𝟐</m:t>
                              </m:r>
                            </m:e>
                            <m:e>
                              <m:sSup>
                                <m:sSupPr>
                                  <m:ctrlP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1900" b="1" i="1" smtClean="0">
                                      <a:solidFill>
                                        <a:srgbClr val="99000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𝒙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+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≥</m:t>
                              </m:r>
                              <m:r>
                                <a:rPr lang="en-US" sz="1900" b="1" i="1" smtClean="0">
                                  <a:solidFill>
                                    <a:srgbClr val="990000"/>
                                  </a:solidFill>
                                  <a:latin typeface="Cambria Math"/>
                                  <a:ea typeface="Cambria Math"/>
                                </a:rPr>
                                <m:t>𝟎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ru-RU" sz="1900" b="1" dirty="0"/>
              </a:p>
            </p:txBody>
          </p:sp>
        </mc:Choice>
        <mc:Fallback xmlns="">
          <p:sp>
            <p:nvSpPr>
              <p:cNvPr id="23" name="Прямоугольник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184" y="3789040"/>
                <a:ext cx="2232248" cy="19002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Группа 23"/>
          <p:cNvGrpSpPr/>
          <p:nvPr/>
        </p:nvGrpSpPr>
        <p:grpSpPr>
          <a:xfrm>
            <a:off x="6264200" y="3933056"/>
            <a:ext cx="108000" cy="1620000"/>
            <a:chOff x="2771800" y="1844824"/>
            <a:chExt cx="144016" cy="1872208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>
              <a:off x="2771800" y="1844824"/>
              <a:ext cx="0" cy="1872208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2771800" y="1844824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/>
            <p:cNvCxnSpPr/>
            <p:nvPr/>
          </p:nvCxnSpPr>
          <p:spPr>
            <a:xfrm>
              <a:off x="2771816" y="3717032"/>
              <a:ext cx="144000" cy="0"/>
            </a:xfrm>
            <a:prstGeom prst="line">
              <a:avLst/>
            </a:prstGeom>
            <a:ln w="38100">
              <a:solidFill>
                <a:srgbClr val="99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Блок-схема: узел 27"/>
          <p:cNvSpPr/>
          <p:nvPr/>
        </p:nvSpPr>
        <p:spPr>
          <a:xfrm>
            <a:off x="8460432" y="4221088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Блок-схема: узел 28"/>
          <p:cNvSpPr/>
          <p:nvPr/>
        </p:nvSpPr>
        <p:spPr>
          <a:xfrm>
            <a:off x="8460432" y="5085184"/>
            <a:ext cx="457200" cy="457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ru-RU" b="1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65" name="Группа 64"/>
          <p:cNvGrpSpPr/>
          <p:nvPr/>
        </p:nvGrpSpPr>
        <p:grpSpPr>
          <a:xfrm>
            <a:off x="1259632" y="5517232"/>
            <a:ext cx="3672408" cy="939931"/>
            <a:chOff x="1259632" y="5701383"/>
            <a:chExt cx="3672408" cy="939931"/>
          </a:xfrm>
        </p:grpSpPr>
        <p:sp>
          <p:nvSpPr>
            <p:cNvPr id="30" name="Блок-схема: узел 29"/>
            <p:cNvSpPr/>
            <p:nvPr/>
          </p:nvSpPr>
          <p:spPr>
            <a:xfrm>
              <a:off x="1259632" y="5701383"/>
              <a:ext cx="457200" cy="4572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1</a:t>
              </a:r>
              <a:endPara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1259632" y="5805264"/>
              <a:ext cx="3672408" cy="836050"/>
              <a:chOff x="1259632" y="5805264"/>
              <a:chExt cx="3672408" cy="836050"/>
            </a:xfrm>
          </p:grpSpPr>
          <p:grpSp>
            <p:nvGrpSpPr>
              <p:cNvPr id="41" name="Группа 40"/>
              <p:cNvGrpSpPr/>
              <p:nvPr/>
            </p:nvGrpSpPr>
            <p:grpSpPr>
              <a:xfrm>
                <a:off x="1259632" y="5805264"/>
                <a:ext cx="3672408" cy="836050"/>
                <a:chOff x="1259632" y="5833310"/>
                <a:chExt cx="3672408" cy="836050"/>
              </a:xfrm>
            </p:grpSpPr>
            <p:cxnSp>
              <p:nvCxnSpPr>
                <p:cNvPr id="32" name="Прямая со стрелкой 31"/>
                <p:cNvCxnSpPr/>
                <p:nvPr/>
              </p:nvCxnSpPr>
              <p:spPr>
                <a:xfrm>
                  <a:off x="1259632" y="6237312"/>
                  <a:ext cx="3672408" cy="0"/>
                </a:xfrm>
                <a:prstGeom prst="straightConnector1">
                  <a:avLst/>
                </a:prstGeom>
                <a:ln w="31750">
                  <a:solidFill>
                    <a:srgbClr val="005828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7" name="Полилиния 36"/>
                <p:cNvSpPr/>
                <p:nvPr/>
              </p:nvSpPr>
              <p:spPr>
                <a:xfrm>
                  <a:off x="1763688" y="5833310"/>
                  <a:ext cx="3096344" cy="836050"/>
                </a:xfrm>
                <a:custGeom>
                  <a:avLst/>
                  <a:gdLst>
                    <a:gd name="connsiteX0" fmla="*/ 0 w 1446663"/>
                    <a:gd name="connsiteY0" fmla="*/ 0 h 723375"/>
                    <a:gd name="connsiteX1" fmla="*/ 723331 w 1446663"/>
                    <a:gd name="connsiteY1" fmla="*/ 723332 h 723375"/>
                    <a:gd name="connsiteX2" fmla="*/ 1446663 w 1446663"/>
                    <a:gd name="connsiteY2" fmla="*/ 27296 h 72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6663" h="723375">
                      <a:moveTo>
                        <a:pt x="0" y="0"/>
                      </a:moveTo>
                      <a:cubicBezTo>
                        <a:pt x="241110" y="359391"/>
                        <a:pt x="482221" y="718783"/>
                        <a:pt x="723331" y="723332"/>
                      </a:cubicBezTo>
                      <a:cubicBezTo>
                        <a:pt x="964441" y="727881"/>
                        <a:pt x="1205552" y="377588"/>
                        <a:pt x="1446663" y="27296"/>
                      </a:cubicBezTo>
                    </a:path>
                  </a:pathLst>
                </a:custGeom>
                <a:no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" name="Полилиния 37"/>
                <p:cNvSpPr/>
                <p:nvPr/>
              </p:nvSpPr>
              <p:spPr>
                <a:xfrm>
                  <a:off x="2555776" y="5981162"/>
                  <a:ext cx="1080120" cy="510778"/>
                </a:xfrm>
                <a:custGeom>
                  <a:avLst/>
                  <a:gdLst>
                    <a:gd name="connsiteX0" fmla="*/ 0 w 1446663"/>
                    <a:gd name="connsiteY0" fmla="*/ 0 h 723375"/>
                    <a:gd name="connsiteX1" fmla="*/ 723331 w 1446663"/>
                    <a:gd name="connsiteY1" fmla="*/ 723332 h 723375"/>
                    <a:gd name="connsiteX2" fmla="*/ 1446663 w 1446663"/>
                    <a:gd name="connsiteY2" fmla="*/ 27296 h 72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6663" h="723375">
                      <a:moveTo>
                        <a:pt x="0" y="0"/>
                      </a:moveTo>
                      <a:cubicBezTo>
                        <a:pt x="241110" y="359391"/>
                        <a:pt x="482221" y="718783"/>
                        <a:pt x="723331" y="723332"/>
                      </a:cubicBezTo>
                      <a:cubicBezTo>
                        <a:pt x="964441" y="727881"/>
                        <a:pt x="1205552" y="377588"/>
                        <a:pt x="1446663" y="27296"/>
                      </a:cubicBezTo>
                    </a:path>
                  </a:pathLst>
                </a:custGeom>
                <a:no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5" name="Блок-схема: узел 44"/>
              <p:cNvSpPr>
                <a:spLocks noChangeAspect="1"/>
              </p:cNvSpPr>
              <p:nvPr/>
            </p:nvSpPr>
            <p:spPr>
              <a:xfrm>
                <a:off x="4319984" y="6165304"/>
                <a:ext cx="108000" cy="108000"/>
              </a:xfrm>
              <a:prstGeom prst="flowChartConnector">
                <a:avLst/>
              </a:prstGeom>
              <a:solidFill>
                <a:srgbClr val="005828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Блок-схема: узел 45"/>
              <p:cNvSpPr>
                <a:spLocks noChangeAspect="1"/>
              </p:cNvSpPr>
              <p:nvPr/>
            </p:nvSpPr>
            <p:spPr>
              <a:xfrm>
                <a:off x="2231752" y="6165320"/>
                <a:ext cx="108000" cy="108000"/>
              </a:xfrm>
              <a:prstGeom prst="flowChartConnector">
                <a:avLst/>
              </a:prstGeom>
              <a:solidFill>
                <a:srgbClr val="005828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8" name="Блок-схема: узел 47"/>
              <p:cNvSpPr>
                <a:spLocks noChangeAspect="1"/>
              </p:cNvSpPr>
              <p:nvPr/>
            </p:nvSpPr>
            <p:spPr>
              <a:xfrm>
                <a:off x="2699792" y="6165304"/>
                <a:ext cx="108000" cy="1080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Блок-схема: узел 48"/>
              <p:cNvSpPr>
                <a:spLocks noChangeAspect="1"/>
              </p:cNvSpPr>
              <p:nvPr/>
            </p:nvSpPr>
            <p:spPr>
              <a:xfrm>
                <a:off x="3383880" y="6165304"/>
                <a:ext cx="108000" cy="1080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3" name="Блок-схема: узел 52"/>
              <p:cNvSpPr>
                <a:spLocks noChangeAspect="1"/>
              </p:cNvSpPr>
              <p:nvPr/>
            </p:nvSpPr>
            <p:spPr>
              <a:xfrm>
                <a:off x="2087752" y="6275086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1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5" name="Блок-схема: узел 54"/>
              <p:cNvSpPr>
                <a:spLocks noChangeAspect="1"/>
              </p:cNvSpPr>
              <p:nvPr/>
            </p:nvSpPr>
            <p:spPr>
              <a:xfrm>
                <a:off x="2627768" y="6273344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2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7" name="Блок-схема: узел 56"/>
              <p:cNvSpPr>
                <a:spLocks noChangeAspect="1"/>
              </p:cNvSpPr>
              <p:nvPr/>
            </p:nvSpPr>
            <p:spPr>
              <a:xfrm>
                <a:off x="3419872" y="6273344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3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8" name="Блок-схема: узел 57"/>
              <p:cNvSpPr>
                <a:spLocks noChangeAspect="1"/>
              </p:cNvSpPr>
              <p:nvPr/>
            </p:nvSpPr>
            <p:spPr>
              <a:xfrm>
                <a:off x="4392008" y="6273344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6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5063480" y="5565856"/>
            <a:ext cx="3901008" cy="887480"/>
            <a:chOff x="5063480" y="5681826"/>
            <a:chExt cx="3901008" cy="887480"/>
          </a:xfrm>
        </p:grpSpPr>
        <p:sp>
          <p:nvSpPr>
            <p:cNvPr id="43" name="Блок-схема: узел 42"/>
            <p:cNvSpPr/>
            <p:nvPr/>
          </p:nvSpPr>
          <p:spPr>
            <a:xfrm>
              <a:off x="5063480" y="5681826"/>
              <a:ext cx="457200" cy="457200"/>
            </a:xfrm>
            <a:prstGeom prst="flowChartConnector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2</a:t>
              </a:r>
              <a:endParaRPr lang="ru-RU" b="1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61" name="Группа 60"/>
            <p:cNvGrpSpPr/>
            <p:nvPr/>
          </p:nvGrpSpPr>
          <p:grpSpPr>
            <a:xfrm>
              <a:off x="5292080" y="5733256"/>
              <a:ext cx="3672408" cy="836050"/>
              <a:chOff x="5292080" y="5733256"/>
              <a:chExt cx="3672408" cy="836050"/>
            </a:xfrm>
          </p:grpSpPr>
          <p:grpSp>
            <p:nvGrpSpPr>
              <p:cNvPr id="42" name="Группа 41"/>
              <p:cNvGrpSpPr/>
              <p:nvPr/>
            </p:nvGrpSpPr>
            <p:grpSpPr>
              <a:xfrm>
                <a:off x="5292080" y="5733256"/>
                <a:ext cx="3672408" cy="836050"/>
                <a:chOff x="5292080" y="5805264"/>
                <a:chExt cx="3672408" cy="836050"/>
              </a:xfrm>
            </p:grpSpPr>
            <p:cxnSp>
              <p:nvCxnSpPr>
                <p:cNvPr id="39" name="Прямая со стрелкой 38"/>
                <p:cNvCxnSpPr/>
                <p:nvPr/>
              </p:nvCxnSpPr>
              <p:spPr>
                <a:xfrm>
                  <a:off x="5292080" y="6237312"/>
                  <a:ext cx="3672408" cy="0"/>
                </a:xfrm>
                <a:prstGeom prst="straightConnector1">
                  <a:avLst/>
                </a:prstGeom>
                <a:ln w="31750">
                  <a:solidFill>
                    <a:srgbClr val="005828"/>
                  </a:solidFill>
                  <a:tailEnd type="stealth" w="lg" len="lg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0" name="Полилиния 39"/>
                <p:cNvSpPr/>
                <p:nvPr/>
              </p:nvSpPr>
              <p:spPr>
                <a:xfrm>
                  <a:off x="5508104" y="5805264"/>
                  <a:ext cx="3096344" cy="836050"/>
                </a:xfrm>
                <a:custGeom>
                  <a:avLst/>
                  <a:gdLst>
                    <a:gd name="connsiteX0" fmla="*/ 0 w 1446663"/>
                    <a:gd name="connsiteY0" fmla="*/ 0 h 723375"/>
                    <a:gd name="connsiteX1" fmla="*/ 723331 w 1446663"/>
                    <a:gd name="connsiteY1" fmla="*/ 723332 h 723375"/>
                    <a:gd name="connsiteX2" fmla="*/ 1446663 w 1446663"/>
                    <a:gd name="connsiteY2" fmla="*/ 27296 h 72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446663" h="723375">
                      <a:moveTo>
                        <a:pt x="0" y="0"/>
                      </a:moveTo>
                      <a:cubicBezTo>
                        <a:pt x="241110" y="359391"/>
                        <a:pt x="482221" y="718783"/>
                        <a:pt x="723331" y="723332"/>
                      </a:cubicBezTo>
                      <a:cubicBezTo>
                        <a:pt x="964441" y="727881"/>
                        <a:pt x="1205552" y="377588"/>
                        <a:pt x="1446663" y="27296"/>
                      </a:cubicBezTo>
                    </a:path>
                  </a:pathLst>
                </a:custGeom>
                <a:noFill/>
                <a:ln>
                  <a:solidFill>
                    <a:srgbClr val="66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4" name="Блок-схема: узел 43"/>
              <p:cNvSpPr>
                <a:spLocks noChangeAspect="1"/>
              </p:cNvSpPr>
              <p:nvPr/>
            </p:nvSpPr>
            <p:spPr>
              <a:xfrm>
                <a:off x="6048176" y="6129312"/>
                <a:ext cx="108000" cy="108000"/>
              </a:xfrm>
              <a:prstGeom prst="flowChartConnector">
                <a:avLst/>
              </a:prstGeom>
              <a:solidFill>
                <a:srgbClr val="005828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7" name="Блок-схема: узел 46"/>
              <p:cNvSpPr>
                <a:spLocks noChangeAspect="1"/>
              </p:cNvSpPr>
              <p:nvPr/>
            </p:nvSpPr>
            <p:spPr>
              <a:xfrm>
                <a:off x="8028384" y="6129312"/>
                <a:ext cx="108000" cy="108000"/>
              </a:xfrm>
              <a:prstGeom prst="flowChartConnector">
                <a:avLst/>
              </a:prstGeom>
              <a:solidFill>
                <a:srgbClr val="005828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0" name="Блок-схема: узел 49"/>
              <p:cNvSpPr>
                <a:spLocks noChangeAspect="1"/>
              </p:cNvSpPr>
              <p:nvPr/>
            </p:nvSpPr>
            <p:spPr>
              <a:xfrm>
                <a:off x="5616128" y="6129312"/>
                <a:ext cx="108000" cy="1080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1" name="Блок-схема: узел 50"/>
              <p:cNvSpPr>
                <a:spLocks noChangeAspect="1"/>
              </p:cNvSpPr>
              <p:nvPr/>
            </p:nvSpPr>
            <p:spPr>
              <a:xfrm>
                <a:off x="6516216" y="6129312"/>
                <a:ext cx="108000" cy="108000"/>
              </a:xfrm>
              <a:prstGeom prst="flowChartConnector">
                <a:avLst/>
              </a:prstGeom>
              <a:solidFill>
                <a:schemeClr val="bg1"/>
              </a:solidFill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2" name="Блок-схема: узел 51"/>
              <p:cNvSpPr>
                <a:spLocks noChangeAspect="1"/>
              </p:cNvSpPr>
              <p:nvPr/>
            </p:nvSpPr>
            <p:spPr>
              <a:xfrm>
                <a:off x="5544136" y="6248686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0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4" name="Блок-схема: узел 53"/>
              <p:cNvSpPr>
                <a:spLocks noChangeAspect="1"/>
              </p:cNvSpPr>
              <p:nvPr/>
            </p:nvSpPr>
            <p:spPr>
              <a:xfrm>
                <a:off x="5904176" y="6248686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1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6" name="Блок-схема: узел 55"/>
              <p:cNvSpPr>
                <a:spLocks noChangeAspect="1"/>
              </p:cNvSpPr>
              <p:nvPr/>
            </p:nvSpPr>
            <p:spPr>
              <a:xfrm>
                <a:off x="6579666" y="6237312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2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  <p:sp>
            <p:nvSpPr>
              <p:cNvPr id="59" name="Блок-схема: узел 58"/>
              <p:cNvSpPr>
                <a:spLocks noChangeAspect="1"/>
              </p:cNvSpPr>
              <p:nvPr/>
            </p:nvSpPr>
            <p:spPr>
              <a:xfrm>
                <a:off x="8028384" y="6237312"/>
                <a:ext cx="252000" cy="252000"/>
              </a:xfrm>
              <a:prstGeom prst="flowChartConnector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srgbClr val="990000"/>
                    </a:solidFill>
                  </a:rPr>
                  <a:t>6</a:t>
                </a:r>
                <a:endParaRPr lang="ru-RU" b="1" dirty="0">
                  <a:solidFill>
                    <a:srgbClr val="990000"/>
                  </a:solidFill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Прямоугольник 71"/>
              <p:cNvSpPr/>
              <p:nvPr/>
            </p:nvSpPr>
            <p:spPr>
              <a:xfrm>
                <a:off x="1184017" y="6165304"/>
                <a:ext cx="914400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0" smtClean="0">
                          <a:solidFill>
                            <a:srgbClr val="99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0" smtClean="0">
                          <a:solidFill>
                            <a:srgbClr val="99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2000" b="1" i="0" smtClean="0">
                          <a:solidFill>
                            <a:srgbClr val="99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0" smtClean="0">
                          <a:solidFill>
                            <a:srgbClr val="990000"/>
                          </a:solidFill>
                          <a:latin typeface="Cambria Math"/>
                        </a:rPr>
                        <m:t>𝟔</m:t>
                      </m:r>
                      <m:r>
                        <a:rPr lang="en-US" sz="2000" b="1" i="0" smtClean="0">
                          <a:solidFill>
                            <a:srgbClr val="99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000" b="1" dirty="0"/>
              </a:p>
            </p:txBody>
          </p:sp>
        </mc:Choice>
        <mc:Fallback xmlns="">
          <p:sp>
            <p:nvSpPr>
              <p:cNvPr id="72" name="Прямоугольник 7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4017" y="6165304"/>
                <a:ext cx="914400" cy="457200"/>
              </a:xfrm>
              <a:prstGeom prst="rect">
                <a:avLst/>
              </a:prstGeom>
              <a:blipFill rotWithShape="1">
                <a:blip r:embed="rId8"/>
                <a:stretch>
                  <a:fillRect b="-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Прямоугольник 76"/>
              <p:cNvSpPr/>
              <p:nvPr/>
            </p:nvSpPr>
            <p:spPr>
              <a:xfrm>
                <a:off x="8298400" y="6165304"/>
                <a:ext cx="810104" cy="45720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dirty="0" smtClean="0">
                          <a:solidFill>
                            <a:srgbClr val="99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2000" b="1" i="1" dirty="0" smtClean="0">
                          <a:solidFill>
                            <a:srgbClr val="990000"/>
                          </a:solidFill>
                          <a:latin typeface="Cambria Math"/>
                        </a:rPr>
                        <m:t>𝟎</m:t>
                      </m:r>
                      <m:r>
                        <a:rPr lang="en-US" sz="2000" b="1" i="1" dirty="0" smtClean="0">
                          <a:solidFill>
                            <a:srgbClr val="990000"/>
                          </a:solidFill>
                          <a:latin typeface="Cambria Math"/>
                        </a:rPr>
                        <m:t>;</m:t>
                      </m:r>
                      <m:r>
                        <a:rPr lang="en-US" sz="2000" b="1" i="1" dirty="0" smtClean="0">
                          <a:solidFill>
                            <a:srgbClr val="990000"/>
                          </a:solidFill>
                          <a:latin typeface="Cambria Math"/>
                        </a:rPr>
                        <m:t>𝟏</m:t>
                      </m:r>
                      <m:r>
                        <a:rPr lang="en-US" sz="2000" b="1" i="1" dirty="0" smtClean="0">
                          <a:solidFill>
                            <a:srgbClr val="990000"/>
                          </a:solidFill>
                          <a:latin typeface="Cambria Math"/>
                        </a:rPr>
                        <m:t>]</m:t>
                      </m:r>
                    </m:oMath>
                  </m:oMathPara>
                </a14:m>
                <a:endParaRPr lang="ru-RU" sz="2000" b="1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77" name="Прямоугольник 7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400" y="6165304"/>
                <a:ext cx="810104" cy="457200"/>
              </a:xfrm>
              <a:prstGeom prst="rect">
                <a:avLst/>
              </a:prstGeom>
              <a:blipFill rotWithShape="1">
                <a:blip r:embed="rId9"/>
                <a:stretch>
                  <a:fillRect l="-6015" b="-9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Прямоугольник 77"/>
              <p:cNvSpPr/>
              <p:nvPr/>
            </p:nvSpPr>
            <p:spPr>
              <a:xfrm>
                <a:off x="3302430" y="6381328"/>
                <a:ext cx="3573826" cy="44862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u="sng" dirty="0" smtClean="0">
                    <a:solidFill>
                      <a:srgbClr val="9900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Ответ:</a:t>
                </a:r>
                <a:r>
                  <a:rPr lang="ru-RU" sz="2000" b="1" dirty="0" smtClean="0">
                    <a:solidFill>
                      <a:srgbClr val="990000"/>
                    </a:solidFill>
                  </a:rPr>
                  <a:t> </a:t>
                </a:r>
                <a:r>
                  <a:rPr lang="ru-RU" sz="2000" b="1" i="1" dirty="0" smtClean="0">
                    <a:solidFill>
                      <a:srgbClr val="99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</a:rPr>
                      <m:t>𝒙</m:t>
                    </m:r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∈</m:t>
                    </m:r>
                    <m:d>
                      <m:dPr>
                        <m:endChr m:val="]"/>
                        <m:ctrlPr>
                          <a:rPr lang="en-US" sz="24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;</m:t>
                        </m:r>
                        <m:r>
                          <a:rPr lang="en-US" sz="2400" b="1" i="1" smtClean="0">
                            <a:solidFill>
                              <a:srgbClr val="99000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∪(</m:t>
                    </m:r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;</m:t>
                    </m:r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𝟔</m:t>
                    </m:r>
                    <m:r>
                      <a:rPr lang="en-US" sz="2400" b="1" i="1" smtClean="0">
                        <a:solidFill>
                          <a:srgbClr val="990000"/>
                        </a:solidFill>
                        <a:latin typeface="Cambria Math"/>
                        <a:ea typeface="Cambria Math"/>
                      </a:rPr>
                      <m:t>]</m:t>
                    </m:r>
                  </m:oMath>
                </a14:m>
                <a:endParaRPr lang="ru-RU" sz="2400" b="1" u="sng" dirty="0">
                  <a:solidFill>
                    <a:srgbClr val="99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78" name="Прямоугольник 7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430" y="6381328"/>
                <a:ext cx="3573826" cy="448623"/>
              </a:xfrm>
              <a:prstGeom prst="rect">
                <a:avLst/>
              </a:prstGeom>
              <a:blipFill rotWithShape="1">
                <a:blip r:embed="rId10"/>
                <a:stretch>
                  <a:fillRect l="-853" r="-171" b="-315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645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9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1000"/>
                            </p:stCondLst>
                            <p:childTnLst>
                              <p:par>
                                <p:cTn id="6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1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2500"/>
                            </p:stCondLst>
                            <p:childTnLst>
                              <p:par>
                                <p:cTn id="68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0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4500"/>
                            </p:stCondLst>
                            <p:childTnLst>
                              <p:par>
                                <p:cTn id="72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4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6500"/>
                            </p:stCondLst>
                            <p:childTnLst>
                              <p:par>
                                <p:cTn id="7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900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2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15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2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4000"/>
                            </p:stCondLst>
                            <p:childTnLst>
                              <p:par>
                                <p:cTn id="9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3" dur="2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36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2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38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2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41000"/>
                            </p:stCondLst>
                            <p:childTnLst>
                              <p:par>
                                <p:cTn id="10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8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43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2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75" grpId="0" animBg="1"/>
      <p:bldP spid="74" grpId="0" animBg="1"/>
      <p:bldP spid="70" grpId="0" animBg="1"/>
      <p:bldP spid="71" grpId="0" animBg="1"/>
      <p:bldP spid="69" grpId="0" animBg="1"/>
      <p:bldP spid="67" grpId="0" animBg="1"/>
      <p:bldP spid="2" grpId="0"/>
      <p:bldP spid="10" grpId="0"/>
      <p:bldP spid="11" grpId="0"/>
      <p:bldP spid="17" grpId="0"/>
      <p:bldP spid="22" grpId="0"/>
      <p:bldP spid="23" grpId="0"/>
      <p:bldP spid="28" grpId="0" animBg="1"/>
      <p:bldP spid="29" grpId="0" animBg="1"/>
      <p:bldP spid="72" grpId="0"/>
      <p:bldP spid="77" grpId="0"/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Красников\Личная папка\Фото\Фото\Разделители\00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548680"/>
            <a:ext cx="576064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131840" y="2492896"/>
            <a:ext cx="576064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Ни пуха, </a:t>
            </a:r>
          </a:p>
          <a:p>
            <a:pPr algn="ctr"/>
            <a:r>
              <a:rPr lang="ru-RU" sz="80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Georgia" pitchFamily="18" charset="0"/>
              </a:rPr>
              <a:t>ни пера!</a:t>
            </a:r>
            <a:endParaRPr lang="ru-RU" sz="80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4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свиток 1"/>
          <p:cNvSpPr/>
          <p:nvPr/>
        </p:nvSpPr>
        <p:spPr>
          <a:xfrm>
            <a:off x="2339752" y="116632"/>
            <a:ext cx="6696744" cy="6552728"/>
          </a:xfrm>
          <a:prstGeom prst="verticalScroll">
            <a:avLst>
              <a:gd name="adj" fmla="val 7332"/>
            </a:avLst>
          </a:prstGeom>
          <a:gradFill flip="none" rotWithShape="1">
            <a:gsLst>
              <a:gs pos="56650">
                <a:srgbClr val="92D050"/>
              </a:gs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  <a:ln>
            <a:solidFill>
              <a:srgbClr val="6633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endParaRPr lang="ru-RU" sz="2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endParaRPr lang="ru-RU" sz="2000" b="1" u="sng" dirty="0">
              <a:solidFill>
                <a:srgbClr val="002060"/>
              </a:solidFill>
              <a:latin typeface="Calibri" pitchFamily="34" charset="0"/>
              <a:cs typeface="Calibri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2000" b="1" u="sng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Содержание: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Определение логарифма – слайд 3.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Свойства логарифма – слайды 4-5.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Графики </a:t>
            </a:r>
            <a:r>
              <a:rPr lang="ru-RU" sz="20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логарифмической функции – слайды </a:t>
            </a: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6</a:t>
            </a:r>
            <a:r>
              <a:rPr lang="ru-RU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7</a:t>
            </a:r>
            <a:r>
              <a:rPr lang="ru-RU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Логарифмические выражения и их преобразование – слайд </a:t>
            </a: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8</a:t>
            </a:r>
            <a:r>
              <a:rPr lang="ru-RU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ru-RU" sz="2000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Решение логарифмических уравнений – слайды </a:t>
            </a: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9</a:t>
            </a:r>
            <a:r>
              <a:rPr lang="ru-RU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-1</a:t>
            </a:r>
            <a:r>
              <a:rPr lang="en-US" sz="2000" b="1" dirty="0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ru-RU" sz="2000" b="1" dirty="0">
              <a:solidFill>
                <a:srgbClr val="990000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lnSpc>
                <a:spcPct val="150000"/>
              </a:lnSpc>
              <a:buFontTx/>
              <a:buAutoNum type="arabicPeriod"/>
              <a:defRPr/>
            </a:pPr>
            <a:r>
              <a:rPr lang="ru-RU" sz="2000" b="1" dirty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Решение логарифмических неравенств – слайды </a:t>
            </a:r>
            <a:r>
              <a:rPr lang="en-US" sz="2000" b="1" smtClean="0">
                <a:solidFill>
                  <a:srgbClr val="990000"/>
                </a:solidFill>
                <a:latin typeface="Calibri" pitchFamily="34" charset="0"/>
                <a:cs typeface="Calibri" pitchFamily="34" charset="0"/>
              </a:rPr>
              <a:t>13-17</a:t>
            </a:r>
          </a:p>
          <a:p>
            <a:pPr>
              <a:lnSpc>
                <a:spcPct val="150000"/>
              </a:lnSpc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Tx/>
              <a:buAutoNum type="arabicPeriod"/>
              <a:defRPr/>
            </a:pPr>
            <a:endParaRPr lang="ru-RU" sz="2000" b="1" dirty="0">
              <a:solidFill>
                <a:srgbClr val="005828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68538" y="73025"/>
            <a:ext cx="6840537" cy="67405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Определение.</a:t>
            </a:r>
            <a:r>
              <a:rPr lang="ru-RU" sz="2400" b="1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Логарифмом положительного числа </a:t>
            </a:r>
            <a:r>
              <a:rPr lang="ru-RU" sz="2400" b="1" i="1" dirty="0">
                <a:solidFill>
                  <a:srgbClr val="990000"/>
                </a:solidFill>
              </a:rPr>
              <a:t>b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по основанию</a:t>
            </a:r>
            <a:r>
              <a:rPr lang="ru-RU" sz="2400" b="1" dirty="0"/>
              <a:t> </a:t>
            </a:r>
            <a:r>
              <a:rPr lang="ru-RU" sz="2400" b="1" i="1" dirty="0">
                <a:solidFill>
                  <a:srgbClr val="990000"/>
                </a:solidFill>
              </a:rPr>
              <a:t>а</a:t>
            </a:r>
            <a:r>
              <a:rPr lang="ru-RU" sz="2400" b="1" dirty="0"/>
              <a:t> </a:t>
            </a:r>
            <a:r>
              <a:rPr lang="ru-RU" sz="2400" b="1" dirty="0">
                <a:solidFill>
                  <a:srgbClr val="005828"/>
                </a:solidFill>
              </a:rPr>
              <a:t>(а &gt; 0, а  ≠ 1)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называется показатель степени, в который нужно возвести основание</a:t>
            </a:r>
            <a:r>
              <a:rPr lang="ru-RU" sz="2400" b="1" dirty="0"/>
              <a:t> </a:t>
            </a:r>
            <a:r>
              <a:rPr lang="ru-RU" sz="2400" b="1" i="1" dirty="0">
                <a:solidFill>
                  <a:srgbClr val="990000"/>
                </a:solidFill>
              </a:rPr>
              <a:t>а</a:t>
            </a:r>
            <a:r>
              <a:rPr lang="ru-RU" sz="2400" b="1" dirty="0"/>
              <a:t>,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чтобы получить </a:t>
            </a:r>
            <a:r>
              <a:rPr lang="ru-RU" sz="2400" b="1" i="1" dirty="0">
                <a:solidFill>
                  <a:srgbClr val="990000"/>
                </a:solidFill>
              </a:rPr>
              <a:t>b</a:t>
            </a:r>
            <a:r>
              <a:rPr lang="ru-RU" sz="24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i="1" dirty="0">
                <a:solidFill>
                  <a:srgbClr val="005828"/>
                </a:solidFill>
              </a:rPr>
              <a:t>Обозначение:</a:t>
            </a:r>
            <a:r>
              <a:rPr lang="ru-RU" sz="2400" b="1" dirty="0"/>
              <a:t> </a:t>
            </a:r>
            <a:r>
              <a:rPr lang="ru-RU" sz="24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</a:t>
            </a:r>
            <a:r>
              <a:rPr lang="ru-RU" sz="14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b.</a:t>
            </a:r>
            <a:r>
              <a:rPr lang="ru-RU" sz="2400" b="1" dirty="0"/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Десятичный логарифм - логарифм, основание которого равно 10.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i="1" dirty="0">
                <a:solidFill>
                  <a:srgbClr val="005828"/>
                </a:solidFill>
              </a:rPr>
              <a:t>Обозначение:</a:t>
            </a:r>
            <a:r>
              <a:rPr lang="ru-RU" sz="2400" b="1" dirty="0"/>
              <a:t> </a:t>
            </a: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</a:t>
            </a:r>
            <a:r>
              <a:rPr lang="ru-RU" sz="12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</a:t>
            </a: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= </a:t>
            </a:r>
            <a:r>
              <a:rPr lang="ru-RU" sz="24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lg</a:t>
            </a: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ru-RU" sz="2400" b="1" dirty="0"/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Натуральный логарифм - логарифм, основание которого равно </a:t>
            </a:r>
            <a:r>
              <a:rPr lang="ru-RU" sz="2400" b="1" i="1" dirty="0">
                <a:solidFill>
                  <a:srgbClr val="990000"/>
                </a:solidFill>
              </a:rPr>
              <a:t>е</a:t>
            </a:r>
            <a:r>
              <a:rPr lang="ru-RU" sz="2400" b="1" dirty="0"/>
              <a:t> </a:t>
            </a:r>
            <a:r>
              <a:rPr lang="ru-RU" sz="2400" b="1" i="1" dirty="0">
                <a:solidFill>
                  <a:srgbClr val="005828"/>
                </a:solidFill>
              </a:rPr>
              <a:t>≈ 2,7</a:t>
            </a:r>
            <a:r>
              <a:rPr lang="ru-RU" sz="2400" b="1" dirty="0"/>
              <a:t>. </a:t>
            </a:r>
          </a:p>
          <a:p>
            <a:pPr>
              <a:lnSpc>
                <a:spcPct val="150000"/>
              </a:lnSpc>
              <a:defRPr/>
            </a:pPr>
            <a:r>
              <a:rPr lang="ru-RU" sz="2400" b="1" i="1" dirty="0">
                <a:solidFill>
                  <a:srgbClr val="005828"/>
                </a:solidFill>
              </a:rPr>
              <a:t>Обозначение:</a:t>
            </a:r>
            <a:r>
              <a:rPr lang="ru-RU" sz="2400" b="1" dirty="0"/>
              <a:t> </a:t>
            </a:r>
            <a:r>
              <a:rPr lang="ru-RU" sz="24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</a:t>
            </a:r>
            <a:r>
              <a:rPr lang="ru-RU" sz="14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 = </a:t>
            </a:r>
            <a:r>
              <a:rPr lang="ru-RU" sz="2400" b="1" u="sng" dirty="0" err="1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ln</a:t>
            </a: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x</a:t>
            </a:r>
            <a:r>
              <a:rPr lang="ru-RU" sz="2400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87824" y="196873"/>
            <a:ext cx="6048672" cy="6339877"/>
          </a:xfrm>
          <a:prstGeom prst="rect">
            <a:avLst/>
          </a:prstGeom>
          <a:blipFill rotWithShape="1">
            <a:blip r:embed="rId2"/>
            <a:stretch>
              <a:fillRect l="-1613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3" name="8-конечная звезда 2"/>
          <p:cNvSpPr/>
          <p:nvPr/>
        </p:nvSpPr>
        <p:spPr>
          <a:xfrm>
            <a:off x="107950" y="138113"/>
            <a:ext cx="914400" cy="914400"/>
          </a:xfrm>
          <a:prstGeom prst="star8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775" y="231775"/>
            <a:ext cx="3757613" cy="4603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Свойства логарифмов:</a:t>
            </a:r>
            <a:endParaRPr lang="ru-RU" sz="2400" dirty="0"/>
          </a:p>
        </p:txBody>
      </p:sp>
      <p:sp>
        <p:nvSpPr>
          <p:cNvPr id="4" name="Прямоугольник 3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259632" y="766381"/>
            <a:ext cx="7776864" cy="4822859"/>
          </a:xfrm>
          <a:prstGeom prst="rect">
            <a:avLst/>
          </a:prstGeom>
          <a:blipFill rotWithShape="1">
            <a:blip r:embed="rId2"/>
            <a:stretch>
              <a:fillRect l="-706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sp>
        <p:nvSpPr>
          <p:cNvPr id="5" name="8-конечная звезда 4"/>
          <p:cNvSpPr/>
          <p:nvPr/>
        </p:nvSpPr>
        <p:spPr>
          <a:xfrm>
            <a:off x="107950" y="138113"/>
            <a:ext cx="914400" cy="914400"/>
          </a:xfrm>
          <a:prstGeom prst="star8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411760" y="5589240"/>
                <a:ext cx="5760640" cy="1130424"/>
              </a:xfrm>
              <a:prstGeom prst="rect">
                <a:avLst/>
              </a:prstGeom>
              <a:noFill/>
              <a:ln>
                <a:solidFill>
                  <a:srgbClr val="00582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ru-RU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𝒃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  &lt;=&gt; 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𝒙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=</m:t>
                      </m:r>
                      <m:func>
                        <m:func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3200" b="0" i="0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3200" b="1" i="1" smtClean="0">
                                  <a:solidFill>
                                    <a:srgbClr val="FF0000"/>
                                  </a:solidFill>
                                  <a:effectLst>
                                    <a:outerShdw blurRad="38100" dist="38100" dir="2700000" algn="tl">
                                      <a:srgbClr val="000000">
                                        <a:alpha val="43137"/>
                                      </a:srgbClr>
                                    </a:outerShdw>
                                  </a:effectLst>
                                  <a:latin typeface="Cambria Math"/>
                                  <a:ea typeface="Cambria Math"/>
                                </a:rPr>
                                <m:t>𝒂</m:t>
                              </m:r>
                            </m:sub>
                          </m:sSub>
                        </m:fName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</m:func>
                    </m:oMath>
                  </m:oMathPara>
                </a14:m>
                <a:endParaRPr lang="en-US" sz="3200" b="1" dirty="0" smtClean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,  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𝒂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≠</m:t>
                      </m:r>
                      <m:r>
                        <a:rPr lang="en-US" sz="32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  <a:ea typeface="Cambria Math"/>
                        </a:rPr>
                        <m:t>𝟏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5589240"/>
                <a:ext cx="5760640" cy="113042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solidFill>
                  <a:srgbClr val="005828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22350" y="44450"/>
            <a:ext cx="80867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>
                <a:solidFill>
                  <a:srgbClr val="002060"/>
                </a:solidFill>
                <a:latin typeface="Georgia" pitchFamily="18" charset="0"/>
              </a:rPr>
              <a:t>График и свойства логарифмической функции.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1251337"/>
            <a:ext cx="7332457" cy="1169551"/>
          </a:xfrm>
          <a:prstGeom prst="rect">
            <a:avLst/>
          </a:prstGeom>
          <a:blipFill rotWithShape="1">
            <a:blip r:embed="rId2"/>
            <a:stretch>
              <a:fillRect l="-1997" t="-6250" r="-124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2487613"/>
            <a:ext cx="4319587" cy="4321175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</p:spPr>
      </p:pic>
      <p:sp>
        <p:nvSpPr>
          <p:cNvPr id="10" name="8-конечная звезда 9"/>
          <p:cNvSpPr/>
          <p:nvPr/>
        </p:nvSpPr>
        <p:spPr>
          <a:xfrm>
            <a:off x="107950" y="138113"/>
            <a:ext cx="914400" cy="914400"/>
          </a:xfrm>
          <a:prstGeom prst="star8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8-конечная звезда 3"/>
          <p:cNvSpPr/>
          <p:nvPr/>
        </p:nvSpPr>
        <p:spPr>
          <a:xfrm>
            <a:off x="107950" y="138113"/>
            <a:ext cx="914400" cy="914400"/>
          </a:xfrm>
          <a:prstGeom prst="star8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>
                <a:solidFill>
                  <a:srgbClr val="7030A0"/>
                </a:solidFill>
                <a:latin typeface="Bookman Old Style" pitchFamily="18" charset="0"/>
              </a:rPr>
              <a:t>2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022350" y="44450"/>
            <a:ext cx="808672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500" b="1" dirty="0">
                <a:solidFill>
                  <a:srgbClr val="002060"/>
                </a:solidFill>
                <a:latin typeface="Georgia" pitchFamily="18" charset="0"/>
              </a:rPr>
              <a:t>График и свойства логарифмической функции.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691680" y="1251337"/>
            <a:ext cx="7332457" cy="1169551"/>
          </a:xfrm>
          <a:prstGeom prst="rect">
            <a:avLst/>
          </a:prstGeom>
          <a:blipFill rotWithShape="1">
            <a:blip r:embed="rId2"/>
            <a:stretch>
              <a:fillRect l="-1997" t="-6250" r="-1248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59125" y="2493963"/>
            <a:ext cx="4319588" cy="4319587"/>
          </a:xfrm>
          <a:prstGeom prst="rect">
            <a:avLst/>
          </a:prstGeom>
          <a:noFill/>
          <a:ln w="12700">
            <a:solidFill>
              <a:srgbClr val="7030A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withGroup">
                            <p:stCondLst>
                              <p:cond delay="3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Georgia" pitchFamily="18" charset="0"/>
              </a:rPr>
              <a:t>Выражения и их преобразования.</a:t>
            </a:r>
          </a:p>
        </p:txBody>
      </p:sp>
      <p:sp>
        <p:nvSpPr>
          <p:cNvPr id="3" name="Прямоугольник 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51520" y="598213"/>
            <a:ext cx="8892480" cy="6215163"/>
          </a:xfrm>
          <a:prstGeom prst="rect">
            <a:avLst/>
          </a:prstGeom>
          <a:blipFill rotWithShape="1">
            <a:blip r:embed="rId2"/>
            <a:stretch>
              <a:fillRect l="-617" t="-196" b="-1275"/>
            </a:stretch>
          </a:blipFill>
        </p:spPr>
        <p:txBody>
          <a:bodyPr/>
          <a:lstStyle/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0" y="44450"/>
            <a:ext cx="9144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002060"/>
                </a:solidFill>
                <a:latin typeface="Georgia" pitchFamily="18" charset="0"/>
              </a:rPr>
              <a:t>Решение  логарифмических  уравнений.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8175" y="549275"/>
            <a:ext cx="7127875" cy="604678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Calibri" pitchFamily="34" charset="0"/>
              </a:rPr>
              <a:t>Определение.</a:t>
            </a:r>
            <a:r>
              <a:rPr lang="ru-RU" b="1" dirty="0">
                <a:solidFill>
                  <a:srgbClr val="002060"/>
                </a:solidFill>
                <a:latin typeface="Georgia" pitchFamily="18" charset="0"/>
                <a:cs typeface="Calibri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Логарифмическим уравнением называется уравнение,              в котором неизвестная находится только под знаком логарифма или в основании логарифма (или то и другое одновременно).</a:t>
            </a:r>
          </a:p>
          <a:p>
            <a:pPr>
              <a:lnSpc>
                <a:spcPct val="150000"/>
              </a:lnSpc>
            </a:pPr>
            <a:r>
              <a:rPr lang="ru-RU" sz="20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При решении  логарифмических  уравнений наиболее  употребительны  следующие методы:</a:t>
            </a:r>
          </a:p>
          <a:p>
            <a:pPr defTabSz="363538"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1)	</a:t>
            </a:r>
            <a:r>
              <a:rPr lang="ru-RU" b="1" i="1" dirty="0">
                <a:solidFill>
                  <a:srgbClr val="002060"/>
                </a:solidFill>
              </a:rPr>
              <a:t>решение уравнений, основанное на определении логарифма;</a:t>
            </a:r>
          </a:p>
          <a:p>
            <a:pPr defTabSz="363538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2)	решение с помощью операции потенцирования;</a:t>
            </a:r>
          </a:p>
          <a:p>
            <a:pPr defTabSz="363538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3)	применение основного логарифмического тождества;</a:t>
            </a:r>
          </a:p>
          <a:p>
            <a:pPr defTabSz="363538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4)	использование операции логарифмирования;</a:t>
            </a:r>
          </a:p>
          <a:p>
            <a:pPr defTabSz="363538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5)	переход к логарифму по новому основанию;</a:t>
            </a:r>
          </a:p>
          <a:p>
            <a:pPr defTabSz="363538">
              <a:lnSpc>
                <a:spcPct val="150000"/>
              </a:lnSpc>
            </a:pPr>
            <a:r>
              <a:rPr lang="ru-RU" b="1" i="1" dirty="0">
                <a:solidFill>
                  <a:srgbClr val="002060"/>
                </a:solidFill>
              </a:rPr>
              <a:t>6)	введение нового неизвестного.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</TotalTime>
  <Words>1533</Words>
  <Application>Microsoft Office PowerPoint</Application>
  <PresentationFormat>Экран (4:3)</PresentationFormat>
  <Paragraphs>156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Diseño predeterminado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Siracusa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Mariajose</dc:creator>
  <cp:lastModifiedBy>Admin</cp:lastModifiedBy>
  <cp:revision>130</cp:revision>
  <dcterms:created xsi:type="dcterms:W3CDTF">2009-03-01T01:28:01Z</dcterms:created>
  <dcterms:modified xsi:type="dcterms:W3CDTF">2016-01-09T05:23:56Z</dcterms:modified>
</cp:coreProperties>
</file>