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8" r:id="rId2"/>
    <p:sldId id="277" r:id="rId3"/>
    <p:sldId id="269" r:id="rId4"/>
    <p:sldId id="271" r:id="rId5"/>
    <p:sldId id="272" r:id="rId6"/>
    <p:sldId id="273" r:id="rId7"/>
    <p:sldId id="274" r:id="rId8"/>
    <p:sldId id="275" r:id="rId9"/>
    <p:sldId id="276" r:id="rId10"/>
    <p:sldId id="278" r:id="rId11"/>
    <p:sldId id="279" r:id="rId12"/>
    <p:sldId id="280" r:id="rId13"/>
    <p:sldId id="281" r:id="rId14"/>
    <p:sldId id="282" r:id="rId15"/>
    <p:sldId id="283" r:id="rId16"/>
    <p:sldId id="284" r:id="rId17"/>
    <p:sldId id="285"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18" autoAdjust="0"/>
    <p:restoredTop sz="97420" autoAdjust="0"/>
  </p:normalViewPr>
  <p:slideViewPr>
    <p:cSldViewPr>
      <p:cViewPr>
        <p:scale>
          <a:sx n="100" d="100"/>
          <a:sy n="100" d="100"/>
        </p:scale>
        <p:origin x="-210"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54FF04-DFB0-444B-8CD2-308BDE2BA55D}" type="datetimeFigureOut">
              <a:rPr lang="ru-RU" smtClean="0"/>
              <a:pPr/>
              <a:t>17.01.2016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9A5707-8A48-43D0-BBEB-58D4582714D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99A5707-8A48-43D0-BBEB-58D4582714DE}"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61E79A7-DC84-4119-B068-A9901442484A}" type="datetimeFigureOut">
              <a:rPr lang="ru-RU" smtClean="0"/>
              <a:pPr/>
              <a:t>17.01.2016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12D760-553F-4855-A122-85988BF7880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1E79A7-DC84-4119-B068-A9901442484A}" type="datetimeFigureOut">
              <a:rPr lang="ru-RU" smtClean="0"/>
              <a:pPr/>
              <a:t>17.01.2016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2D760-553F-4855-A122-85988BF7880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layer.myshared.ru/990060/data/images/img0.jpg"/>
          <p:cNvPicPr>
            <a:picLocks noChangeAspect="1" noChangeArrowheads="1"/>
          </p:cNvPicPr>
          <p:nvPr/>
        </p:nvPicPr>
        <p:blipFill>
          <a:blip r:embed="rId3"/>
          <a:srcRect/>
          <a:stretch>
            <a:fillRect/>
          </a:stretch>
        </p:blipFill>
        <p:spPr bwMode="auto">
          <a:xfrm>
            <a:off x="0" y="-357214"/>
            <a:ext cx="9144000" cy="7215214"/>
          </a:xfrm>
          <a:prstGeom prst="rect">
            <a:avLst/>
          </a:prstGeom>
          <a:noFill/>
        </p:spPr>
      </p:pic>
      <p:sp>
        <p:nvSpPr>
          <p:cNvPr id="2" name="Заголовок 1"/>
          <p:cNvSpPr>
            <a:spLocks noGrp="1"/>
          </p:cNvSpPr>
          <p:nvPr>
            <p:ph type="ctrTitle"/>
          </p:nvPr>
        </p:nvSpPr>
        <p:spPr>
          <a:xfrm>
            <a:off x="571472" y="0"/>
            <a:ext cx="7929618" cy="5214950"/>
          </a:xfrm>
        </p:spPr>
        <p:txBody>
          <a:bodyPr>
            <a:noAutofit/>
          </a:bodyPr>
          <a:lstStyle/>
          <a:p>
            <a:r>
              <a:rPr lang="ru-RU" sz="3200" b="1" dirty="0" smtClean="0"/>
              <a:t> </a:t>
            </a:r>
            <a:endParaRPr lang="ru-RU" sz="3200" dirty="0"/>
          </a:p>
        </p:txBody>
      </p:sp>
      <p:sp>
        <p:nvSpPr>
          <p:cNvPr id="3" name="Подзаголовок 2"/>
          <p:cNvSpPr>
            <a:spLocks noGrp="1"/>
          </p:cNvSpPr>
          <p:nvPr>
            <p:ph type="subTitle" idx="1"/>
          </p:nvPr>
        </p:nvSpPr>
        <p:spPr>
          <a:xfrm>
            <a:off x="1357290" y="285728"/>
            <a:ext cx="6400800" cy="5500726"/>
          </a:xfrm>
        </p:spPr>
        <p:txBody>
          <a:bodyPr>
            <a:noAutofit/>
          </a:bodyPr>
          <a:lstStyle/>
          <a:p>
            <a:r>
              <a:rPr lang="ru-RU" sz="5400" b="1" dirty="0" smtClean="0">
                <a:solidFill>
                  <a:srgbClr val="0070C0"/>
                </a:solidFill>
              </a:rPr>
              <a:t> </a:t>
            </a:r>
            <a:r>
              <a:rPr lang="ru-RU" sz="2400" b="1" dirty="0" smtClean="0">
                <a:solidFill>
                  <a:schemeClr val="tx1"/>
                </a:solidFill>
              </a:rPr>
              <a:t>МБДОУ «Детский сад № 18»</a:t>
            </a:r>
          </a:p>
          <a:p>
            <a:endParaRPr lang="ru-RU" sz="4400" b="1" dirty="0" smtClean="0">
              <a:solidFill>
                <a:schemeClr val="tx1"/>
              </a:solidFill>
            </a:endParaRPr>
          </a:p>
          <a:p>
            <a:r>
              <a:rPr lang="ru-RU" sz="4400" b="1" dirty="0" smtClean="0">
                <a:solidFill>
                  <a:schemeClr val="tx1"/>
                </a:solidFill>
              </a:rPr>
              <a:t>Проект</a:t>
            </a:r>
          </a:p>
          <a:p>
            <a:r>
              <a:rPr lang="ru-RU" sz="4400" b="1" dirty="0" smtClean="0">
                <a:solidFill>
                  <a:schemeClr val="tx1"/>
                </a:solidFill>
              </a:rPr>
              <a:t>«Красавица-зима»</a:t>
            </a:r>
          </a:p>
          <a:p>
            <a:endParaRPr lang="ru-RU" sz="4400" b="1" dirty="0" smtClean="0">
              <a:solidFill>
                <a:schemeClr val="tx1"/>
              </a:solidFill>
            </a:endParaRPr>
          </a:p>
          <a:p>
            <a:endParaRPr lang="ru-RU" sz="4400" b="1" dirty="0" smtClean="0">
              <a:solidFill>
                <a:schemeClr val="tx1"/>
              </a:solidFill>
            </a:endParaRPr>
          </a:p>
          <a:p>
            <a:r>
              <a:rPr lang="ru-RU" sz="2000" b="1" smtClean="0">
                <a:solidFill>
                  <a:schemeClr val="tx1"/>
                </a:solidFill>
              </a:rPr>
              <a:t>                               </a:t>
            </a:r>
            <a:endParaRPr lang="ru-RU" sz="2000" b="1" smtClean="0">
              <a:solidFill>
                <a:schemeClr val="tx1"/>
              </a:solidFill>
            </a:endParaRPr>
          </a:p>
          <a:p>
            <a:endParaRPr lang="ru-RU" sz="4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428728" y="1214422"/>
            <a:ext cx="5857916" cy="4093428"/>
          </a:xfrm>
          <a:prstGeom prst="rect">
            <a:avLst/>
          </a:prstGeom>
        </p:spPr>
        <p:txBody>
          <a:bodyPr wrap="square">
            <a:spAutoFit/>
          </a:bodyPr>
          <a:lstStyle/>
          <a:p>
            <a:pPr algn="ctr"/>
            <a:r>
              <a:rPr lang="ru-RU" sz="2000" dirty="0" smtClean="0">
                <a:solidFill>
                  <a:srgbClr val="0070C0"/>
                </a:solidFill>
              </a:rPr>
              <a:t>Продуктивная деятельность.</a:t>
            </a:r>
          </a:p>
          <a:p>
            <a:pPr algn="ctr"/>
            <a:endParaRPr lang="ru-RU" sz="2000" dirty="0" smtClean="0">
              <a:solidFill>
                <a:srgbClr val="0070C0"/>
              </a:solidFill>
            </a:endParaRPr>
          </a:p>
          <a:p>
            <a:pPr algn="ctr"/>
            <a:r>
              <a:rPr lang="ru-RU" sz="2000" dirty="0" smtClean="0">
                <a:solidFill>
                  <a:srgbClr val="0070C0"/>
                </a:solidFill>
              </a:rPr>
              <a:t>Рисование:</a:t>
            </a:r>
          </a:p>
          <a:p>
            <a:pPr algn="ctr"/>
            <a:r>
              <a:rPr lang="ru-RU" sz="2000" dirty="0" smtClean="0"/>
              <a:t>«Деревья в снегу»,</a:t>
            </a:r>
          </a:p>
          <a:p>
            <a:pPr algn="ctr"/>
            <a:r>
              <a:rPr lang="ru-RU" sz="2000" dirty="0" smtClean="0"/>
              <a:t>«Вьюга-завируха»</a:t>
            </a:r>
          </a:p>
          <a:p>
            <a:pPr algn="ctr"/>
            <a:endParaRPr lang="ru-RU" sz="2000" dirty="0" smtClean="0"/>
          </a:p>
          <a:p>
            <a:pPr algn="ctr"/>
            <a:r>
              <a:rPr lang="ru-RU" sz="2000" dirty="0" smtClean="0">
                <a:solidFill>
                  <a:srgbClr val="0070C0"/>
                </a:solidFill>
              </a:rPr>
              <a:t>Лепка:</a:t>
            </a:r>
          </a:p>
          <a:p>
            <a:pPr algn="ctr"/>
            <a:r>
              <a:rPr lang="ru-RU" sz="2000" dirty="0" smtClean="0"/>
              <a:t>«Елочка зеленая»,</a:t>
            </a:r>
          </a:p>
          <a:p>
            <a:pPr algn="ctr"/>
            <a:r>
              <a:rPr lang="ru-RU" sz="2000" dirty="0" smtClean="0"/>
              <a:t>«Снежинка»</a:t>
            </a:r>
          </a:p>
          <a:p>
            <a:pPr algn="ctr"/>
            <a:endParaRPr lang="ru-RU" sz="2000" dirty="0" smtClean="0"/>
          </a:p>
          <a:p>
            <a:pPr algn="ctr"/>
            <a:r>
              <a:rPr lang="ru-RU" sz="2000" dirty="0" smtClean="0">
                <a:solidFill>
                  <a:srgbClr val="0070C0"/>
                </a:solidFill>
              </a:rPr>
              <a:t>Аппликация/Конструирование:</a:t>
            </a:r>
          </a:p>
          <a:p>
            <a:pPr algn="ctr"/>
            <a:r>
              <a:rPr lang="ru-RU" sz="2000" dirty="0" smtClean="0"/>
              <a:t>«Маленькой елочке холодно зимой»,</a:t>
            </a:r>
          </a:p>
          <a:p>
            <a:pPr algn="ctr"/>
            <a:r>
              <a:rPr lang="ru-RU" sz="2000" dirty="0" smtClean="0"/>
              <a:t>«Зимушка-зима»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428728" y="1214422"/>
            <a:ext cx="5857916" cy="4708981"/>
          </a:xfrm>
          <a:prstGeom prst="rect">
            <a:avLst/>
          </a:prstGeom>
        </p:spPr>
        <p:txBody>
          <a:bodyPr wrap="square">
            <a:spAutoFit/>
          </a:bodyPr>
          <a:lstStyle/>
          <a:p>
            <a:pPr algn="ctr"/>
            <a:r>
              <a:rPr lang="ru-RU" sz="2000" b="1" dirty="0" smtClean="0"/>
              <a:t>Познавательное развитие.</a:t>
            </a:r>
          </a:p>
          <a:p>
            <a:pPr algn="ctr"/>
            <a:endParaRPr lang="ru-RU" sz="2000" b="1" dirty="0" smtClean="0"/>
          </a:p>
          <a:p>
            <a:pPr lvl="0" algn="ctr"/>
            <a:r>
              <a:rPr lang="ru-RU" sz="2000" dirty="0" smtClean="0">
                <a:solidFill>
                  <a:srgbClr val="0070C0"/>
                </a:solidFill>
              </a:rPr>
              <a:t>Просмотр презентаций: </a:t>
            </a:r>
          </a:p>
          <a:p>
            <a:pPr lvl="0" algn="ctr"/>
            <a:r>
              <a:rPr lang="ru-RU" sz="2000" dirty="0" smtClean="0"/>
              <a:t>«Путешествие в зимний лес»,</a:t>
            </a:r>
          </a:p>
          <a:p>
            <a:pPr algn="ctr"/>
            <a:r>
              <a:rPr lang="ru-RU" sz="2000" dirty="0" smtClean="0"/>
              <a:t> «Жизнь диких животных зимой».</a:t>
            </a:r>
          </a:p>
          <a:p>
            <a:pPr algn="ctr"/>
            <a:endParaRPr lang="ru-RU" sz="2000" dirty="0" smtClean="0"/>
          </a:p>
          <a:p>
            <a:pPr algn="ctr"/>
            <a:r>
              <a:rPr lang="ru-RU" sz="2000" dirty="0" smtClean="0">
                <a:solidFill>
                  <a:srgbClr val="0070C0"/>
                </a:solidFill>
              </a:rPr>
              <a:t> Труд на участке:</a:t>
            </a:r>
            <a:endParaRPr lang="ru-RU" sz="2000" dirty="0" smtClean="0"/>
          </a:p>
          <a:p>
            <a:pPr algn="ctr"/>
            <a:r>
              <a:rPr lang="ru-RU" sz="2000" dirty="0" smtClean="0"/>
              <a:t>расчистка дорожек от снега во время прогулки;</a:t>
            </a:r>
          </a:p>
          <a:p>
            <a:pPr algn="ctr"/>
            <a:r>
              <a:rPr lang="ru-RU" sz="2000" dirty="0" smtClean="0"/>
              <a:t> посыпание дорожек песком;</a:t>
            </a:r>
          </a:p>
          <a:p>
            <a:pPr algn="ctr"/>
            <a:r>
              <a:rPr lang="ru-RU" sz="2000" dirty="0" smtClean="0"/>
              <a:t>очистка места для игр от снега;</a:t>
            </a:r>
          </a:p>
          <a:p>
            <a:pPr algn="ctr"/>
            <a:r>
              <a:rPr lang="ru-RU" sz="2000" dirty="0" smtClean="0"/>
              <a:t>  лепка различных форм из снега;</a:t>
            </a:r>
          </a:p>
          <a:p>
            <a:pPr algn="ctr"/>
            <a:r>
              <a:rPr lang="ru-RU" sz="2000" dirty="0" smtClean="0"/>
              <a:t>«окучивание» снегом деревьев.</a:t>
            </a:r>
          </a:p>
          <a:p>
            <a:pPr lvl="0" algn="ctr"/>
            <a:endParaRPr lang="ru-RU" altLang="zh-CN" sz="2000" dirty="0" smtClean="0">
              <a:cs typeface="Arial" pitchFamily="34" charset="0"/>
            </a:endParaRPr>
          </a:p>
          <a:p>
            <a:pPr algn="ctr"/>
            <a:endParaRPr lang="ru-RU" sz="2000" b="1" dirty="0" smtClean="0"/>
          </a:p>
          <a:p>
            <a:pPr algn="ctr"/>
            <a:endParaRPr lang="ru-RU" sz="20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428728" y="785794"/>
            <a:ext cx="5857916" cy="5909310"/>
          </a:xfrm>
          <a:prstGeom prst="rect">
            <a:avLst/>
          </a:prstGeom>
        </p:spPr>
        <p:txBody>
          <a:bodyPr wrap="square">
            <a:spAutoFit/>
          </a:bodyPr>
          <a:lstStyle/>
          <a:p>
            <a:pPr algn="ctr"/>
            <a:endParaRPr lang="ru-RU" sz="2000" dirty="0" smtClean="0">
              <a:solidFill>
                <a:srgbClr val="0070C0"/>
              </a:solidFill>
            </a:endParaRPr>
          </a:p>
          <a:p>
            <a:pPr algn="ctr"/>
            <a:r>
              <a:rPr lang="ru-RU" sz="2000" dirty="0" smtClean="0">
                <a:solidFill>
                  <a:srgbClr val="0070C0"/>
                </a:solidFill>
              </a:rPr>
              <a:t>Исследовательская деятельность.</a:t>
            </a:r>
            <a:r>
              <a:rPr lang="ru-RU" sz="2000" b="1" dirty="0" smtClean="0">
                <a:solidFill>
                  <a:srgbClr val="0070C0"/>
                </a:solidFill>
              </a:rPr>
              <a:t> </a:t>
            </a:r>
          </a:p>
          <a:p>
            <a:pPr algn="ctr"/>
            <a:r>
              <a:rPr lang="ru-RU" sz="2000" dirty="0" smtClean="0">
                <a:solidFill>
                  <a:srgbClr val="0070C0"/>
                </a:solidFill>
              </a:rPr>
              <a:t> </a:t>
            </a:r>
          </a:p>
          <a:p>
            <a:pPr algn="ctr"/>
            <a:r>
              <a:rPr lang="ru-RU" sz="2000" dirty="0" smtClean="0">
                <a:solidFill>
                  <a:srgbClr val="0070C0"/>
                </a:solidFill>
              </a:rPr>
              <a:t>Опыты:</a:t>
            </a:r>
          </a:p>
          <a:p>
            <a:pPr algn="ctr"/>
            <a:r>
              <a:rPr lang="ru-RU" sz="2000" dirty="0" smtClean="0"/>
              <a:t> «Снег и лед – вода изменившая свое состояние под действием температуры»,</a:t>
            </a:r>
          </a:p>
          <a:p>
            <a:pPr algn="ctr"/>
            <a:r>
              <a:rPr lang="ru-RU" sz="2000" dirty="0" smtClean="0"/>
              <a:t>   «Установление зависимости свойства снега от температуры»,</a:t>
            </a:r>
          </a:p>
          <a:p>
            <a:pPr algn="ctr"/>
            <a:r>
              <a:rPr lang="ru-RU" sz="2000" dirty="0" smtClean="0"/>
              <a:t>  «Защитные свойства снега»</a:t>
            </a:r>
          </a:p>
          <a:p>
            <a:pPr algn="ctr"/>
            <a:endParaRPr lang="ru-RU" sz="2000" dirty="0" smtClean="0"/>
          </a:p>
          <a:p>
            <a:pPr algn="ctr"/>
            <a:r>
              <a:rPr lang="ru-RU" sz="2000" dirty="0" smtClean="0">
                <a:solidFill>
                  <a:srgbClr val="0070C0"/>
                </a:solidFill>
              </a:rPr>
              <a:t> Экспериментирование:</a:t>
            </a:r>
          </a:p>
          <a:p>
            <a:pPr algn="ctr"/>
            <a:r>
              <a:rPr lang="ru-RU" sz="2000" dirty="0" smtClean="0"/>
              <a:t>«Тает – не тает», </a:t>
            </a:r>
          </a:p>
          <a:p>
            <a:pPr algn="ctr"/>
            <a:r>
              <a:rPr lang="ru-RU" sz="2000" dirty="0" smtClean="0"/>
              <a:t>«Превращение рыхлого снега в липкий», «Цветной снежок».</a:t>
            </a:r>
          </a:p>
          <a:p>
            <a:pPr algn="ctr"/>
            <a:endParaRPr lang="ru-RU" dirty="0" smtClean="0"/>
          </a:p>
          <a:p>
            <a:pPr algn="ctr"/>
            <a:endParaRPr lang="ru-RU" sz="2000" dirty="0" smtClean="0"/>
          </a:p>
          <a:p>
            <a:pPr algn="ctr"/>
            <a:endParaRPr lang="ru-RU" altLang="zh-CN" sz="2000" dirty="0" smtClean="0">
              <a:cs typeface="Arial" pitchFamily="34" charset="0"/>
            </a:endParaRPr>
          </a:p>
          <a:p>
            <a:pPr algn="ctr"/>
            <a:endParaRPr lang="ru-RU" sz="2000" b="1" dirty="0" smtClean="0"/>
          </a:p>
          <a:p>
            <a:pPr algn="ctr"/>
            <a:endParaRPr lang="ru-RU" sz="2000" b="1" dirty="0"/>
          </a:p>
        </p:txBody>
      </p:sp>
      <p:sp>
        <p:nvSpPr>
          <p:cNvPr id="7" name="Прямоугольник 6"/>
          <p:cNvSpPr/>
          <p:nvPr/>
        </p:nvSpPr>
        <p:spPr>
          <a:xfrm>
            <a:off x="2000232" y="3500438"/>
            <a:ext cx="4857768" cy="923330"/>
          </a:xfrm>
          <a:prstGeom prst="rect">
            <a:avLst/>
          </a:prstGeom>
        </p:spPr>
        <p:txBody>
          <a:bodyPr wrap="square">
            <a:spAutoFit/>
          </a:bodyPr>
          <a:lstStyle/>
          <a:p>
            <a:pPr algn="ctr"/>
            <a:endParaRPr lang="ru-RU" dirty="0" smtClean="0">
              <a:solidFill>
                <a:srgbClr val="0070C0"/>
              </a:solidFill>
            </a:endParaRPr>
          </a:p>
          <a:p>
            <a:pPr algn="ctr"/>
            <a:endParaRPr lang="ru-RU" dirty="0" smtClean="0">
              <a:solidFill>
                <a:srgbClr val="0070C0"/>
              </a:solidFill>
            </a:endParaRPr>
          </a:p>
          <a:p>
            <a:pPr algn="ctr"/>
            <a:endParaRPr lang="ru-RU" dirty="0" smtClean="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428728" y="785794"/>
            <a:ext cx="5857916" cy="6217087"/>
          </a:xfrm>
          <a:prstGeom prst="rect">
            <a:avLst/>
          </a:prstGeom>
        </p:spPr>
        <p:txBody>
          <a:bodyPr wrap="square">
            <a:spAutoFit/>
          </a:bodyPr>
          <a:lstStyle/>
          <a:p>
            <a:r>
              <a:rPr lang="ru-RU" sz="2000" dirty="0" smtClean="0">
                <a:solidFill>
                  <a:srgbClr val="0070C0"/>
                </a:solidFill>
              </a:rPr>
              <a:t> </a:t>
            </a:r>
          </a:p>
          <a:p>
            <a:r>
              <a:rPr lang="ru-RU" sz="2000" dirty="0" smtClean="0"/>
              <a:t>                           </a:t>
            </a:r>
            <a:r>
              <a:rPr lang="ru-RU" sz="2000" b="1" dirty="0" smtClean="0"/>
              <a:t>Физическое развитие.</a:t>
            </a:r>
          </a:p>
          <a:p>
            <a:endParaRPr lang="ru-RU" sz="2000" b="1" dirty="0" smtClean="0"/>
          </a:p>
          <a:p>
            <a:pPr algn="ctr"/>
            <a:r>
              <a:rPr lang="ru-RU" sz="2000" dirty="0" smtClean="0">
                <a:solidFill>
                  <a:srgbClr val="0070C0"/>
                </a:solidFill>
              </a:rPr>
              <a:t>Подвижные игры:</a:t>
            </a:r>
          </a:p>
          <a:p>
            <a:pPr algn="ctr"/>
            <a:r>
              <a:rPr lang="ru-RU" sz="2000" dirty="0" smtClean="0"/>
              <a:t> «Мороз - красный нос»,</a:t>
            </a:r>
          </a:p>
          <a:p>
            <a:pPr algn="ctr"/>
            <a:r>
              <a:rPr lang="ru-RU" sz="2000" dirty="0" smtClean="0"/>
              <a:t>«Снежинки и ветер», «Птички в гнездышках», «Зайка беленький сидит», «Устроим снегопад», «Прокати снежок»</a:t>
            </a:r>
          </a:p>
          <a:p>
            <a:pPr algn="ctr"/>
            <a:r>
              <a:rPr lang="ru-RU" sz="2000" dirty="0" smtClean="0"/>
              <a:t>                       </a:t>
            </a:r>
          </a:p>
          <a:p>
            <a:pPr algn="ctr"/>
            <a:r>
              <a:rPr lang="ru-RU" sz="2000" dirty="0" smtClean="0">
                <a:solidFill>
                  <a:srgbClr val="0070C0"/>
                </a:solidFill>
              </a:rPr>
              <a:t>Игровые упражнения: </a:t>
            </a:r>
          </a:p>
          <a:p>
            <a:pPr algn="ctr"/>
            <a:r>
              <a:rPr lang="ru-RU" sz="2000" dirty="0" smtClean="0"/>
              <a:t>«Снежинки кружатся», «Поймай снежинку», «По снежному лабиринту», «Сосульки».</a:t>
            </a:r>
          </a:p>
          <a:p>
            <a:r>
              <a:rPr lang="ru-RU" sz="2000" dirty="0" smtClean="0"/>
              <a:t> </a:t>
            </a:r>
          </a:p>
          <a:p>
            <a:r>
              <a:rPr lang="ru-RU" sz="2000" dirty="0" smtClean="0"/>
              <a:t> </a:t>
            </a:r>
            <a:endParaRPr lang="ru-RU" sz="2000" dirty="0" smtClean="0">
              <a:solidFill>
                <a:srgbClr val="0070C0"/>
              </a:solidFill>
            </a:endParaRPr>
          </a:p>
          <a:p>
            <a:pPr algn="ctr"/>
            <a:endParaRPr lang="ru-RU" sz="2000" dirty="0" smtClean="0">
              <a:solidFill>
                <a:srgbClr val="0070C0"/>
              </a:solidFill>
            </a:endParaRPr>
          </a:p>
          <a:p>
            <a:pPr algn="ctr"/>
            <a:r>
              <a:rPr lang="ru-RU" sz="2000" b="1" dirty="0" smtClean="0">
                <a:solidFill>
                  <a:srgbClr val="0070C0"/>
                </a:solidFill>
              </a:rPr>
              <a:t> </a:t>
            </a:r>
            <a:r>
              <a:rPr lang="ru-RU" sz="2000" dirty="0" smtClean="0">
                <a:solidFill>
                  <a:srgbClr val="0070C0"/>
                </a:solidFill>
              </a:rPr>
              <a:t> </a:t>
            </a:r>
          </a:p>
          <a:p>
            <a:pPr algn="ctr"/>
            <a:endParaRPr lang="ru-RU" sz="2000" dirty="0" smtClean="0"/>
          </a:p>
          <a:p>
            <a:pPr algn="ctr"/>
            <a:endParaRPr lang="ru-RU" altLang="zh-CN" sz="2000" dirty="0" smtClean="0">
              <a:cs typeface="Arial" pitchFamily="34" charset="0"/>
            </a:endParaRPr>
          </a:p>
          <a:p>
            <a:pPr algn="ctr"/>
            <a:endParaRPr lang="ru-RU" sz="2000" b="1" dirty="0" smtClean="0"/>
          </a:p>
          <a:p>
            <a:pPr algn="ctr"/>
            <a:endParaRPr lang="ru-RU" sz="2000" b="1" dirty="0"/>
          </a:p>
        </p:txBody>
      </p:sp>
      <p:sp>
        <p:nvSpPr>
          <p:cNvPr id="7" name="Прямоугольник 6"/>
          <p:cNvSpPr/>
          <p:nvPr/>
        </p:nvSpPr>
        <p:spPr>
          <a:xfrm>
            <a:off x="2000232" y="3500438"/>
            <a:ext cx="4857768" cy="369332"/>
          </a:xfrm>
          <a:prstGeom prst="rect">
            <a:avLst/>
          </a:prstGeom>
        </p:spPr>
        <p:txBody>
          <a:bodyPr wrap="square">
            <a:spAutoFit/>
          </a:bodyPr>
          <a:lstStyle/>
          <a:p>
            <a:pPr algn="ctr"/>
            <a:r>
              <a:rPr lang="ru-RU"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857356" y="785794"/>
            <a:ext cx="5072098" cy="7171194"/>
          </a:xfrm>
          <a:prstGeom prst="rect">
            <a:avLst/>
          </a:prstGeom>
        </p:spPr>
        <p:txBody>
          <a:bodyPr wrap="square">
            <a:spAutoFit/>
          </a:bodyPr>
          <a:lstStyle/>
          <a:p>
            <a:r>
              <a:rPr lang="ru-RU" sz="2000" dirty="0" smtClean="0">
                <a:solidFill>
                  <a:srgbClr val="0070C0"/>
                </a:solidFill>
              </a:rPr>
              <a:t> </a:t>
            </a:r>
          </a:p>
          <a:p>
            <a:r>
              <a:rPr lang="ru-RU" sz="2000" dirty="0" smtClean="0"/>
              <a:t>                       </a:t>
            </a:r>
            <a:r>
              <a:rPr lang="ru-RU" sz="2000" b="1" dirty="0" smtClean="0"/>
              <a:t>  Речевое развитие.</a:t>
            </a:r>
          </a:p>
          <a:p>
            <a:endParaRPr lang="ru-RU" sz="2000" b="1" dirty="0" smtClean="0"/>
          </a:p>
          <a:p>
            <a:pPr algn="ctr"/>
            <a:r>
              <a:rPr lang="ru-RU" sz="2000" b="1" dirty="0" smtClean="0">
                <a:solidFill>
                  <a:srgbClr val="0070C0"/>
                </a:solidFill>
              </a:rPr>
              <a:t>Беседы:</a:t>
            </a:r>
          </a:p>
          <a:p>
            <a:pPr algn="ctr"/>
            <a:r>
              <a:rPr lang="ru-RU" sz="2000" dirty="0" smtClean="0"/>
              <a:t>«Идёт зима, аукает», «Зимующие птицы», «Зимний лес», «Как зимуют звери», «Зима в нашем крае» «Почему мне нравится зима»,  «Зачем зимой снег», «Помоги птицам», «Осторожно! Зимние травмы», «Как заботиться о здоровье зимой», «Откуда идёт снег».</a:t>
            </a:r>
          </a:p>
          <a:p>
            <a:endParaRPr lang="ru-RU" sz="2000" b="1" dirty="0" smtClean="0"/>
          </a:p>
          <a:p>
            <a:endParaRPr lang="ru-RU" sz="2000" b="1" dirty="0" smtClean="0"/>
          </a:p>
          <a:p>
            <a:endParaRPr lang="ru-RU" sz="2000" b="1" dirty="0" smtClean="0"/>
          </a:p>
          <a:p>
            <a:pPr algn="ctr"/>
            <a:r>
              <a:rPr lang="ru-RU" sz="2000" dirty="0" smtClean="0">
                <a:solidFill>
                  <a:srgbClr val="0070C0"/>
                </a:solidFill>
              </a:rPr>
              <a:t> </a:t>
            </a:r>
            <a:endParaRPr lang="ru-RU" sz="2000" dirty="0" smtClean="0"/>
          </a:p>
          <a:p>
            <a:r>
              <a:rPr lang="ru-RU" sz="2000" dirty="0" smtClean="0"/>
              <a:t> </a:t>
            </a:r>
          </a:p>
          <a:p>
            <a:r>
              <a:rPr lang="ru-RU" sz="2000" dirty="0" smtClean="0"/>
              <a:t> </a:t>
            </a:r>
            <a:endParaRPr lang="ru-RU" sz="2000" dirty="0" smtClean="0">
              <a:solidFill>
                <a:srgbClr val="0070C0"/>
              </a:solidFill>
            </a:endParaRPr>
          </a:p>
          <a:p>
            <a:pPr algn="ctr"/>
            <a:endParaRPr lang="ru-RU" sz="2000" dirty="0" smtClean="0">
              <a:solidFill>
                <a:srgbClr val="0070C0"/>
              </a:solidFill>
            </a:endParaRPr>
          </a:p>
          <a:p>
            <a:pPr algn="ctr"/>
            <a:r>
              <a:rPr lang="ru-RU" sz="2000" b="1" dirty="0" smtClean="0">
                <a:solidFill>
                  <a:srgbClr val="0070C0"/>
                </a:solidFill>
              </a:rPr>
              <a:t> </a:t>
            </a:r>
            <a:r>
              <a:rPr lang="ru-RU" sz="2000" dirty="0" smtClean="0">
                <a:solidFill>
                  <a:srgbClr val="0070C0"/>
                </a:solidFill>
              </a:rPr>
              <a:t> </a:t>
            </a:r>
          </a:p>
          <a:p>
            <a:pPr algn="ctr"/>
            <a:endParaRPr lang="ru-RU" sz="2000" dirty="0" smtClean="0"/>
          </a:p>
          <a:p>
            <a:pPr algn="ctr"/>
            <a:endParaRPr lang="ru-RU" altLang="zh-CN" sz="2000" dirty="0" smtClean="0">
              <a:cs typeface="Arial" pitchFamily="34" charset="0"/>
            </a:endParaRPr>
          </a:p>
          <a:p>
            <a:pPr algn="ctr"/>
            <a:endParaRPr lang="ru-RU" sz="2000" b="1" dirty="0" smtClean="0"/>
          </a:p>
          <a:p>
            <a:pPr algn="ctr"/>
            <a:endParaRPr lang="ru-RU"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357290" y="785794"/>
            <a:ext cx="5857916" cy="8279190"/>
          </a:xfrm>
          <a:prstGeom prst="rect">
            <a:avLst/>
          </a:prstGeom>
        </p:spPr>
        <p:txBody>
          <a:bodyPr wrap="square">
            <a:spAutoFit/>
          </a:bodyPr>
          <a:lstStyle/>
          <a:p>
            <a:r>
              <a:rPr lang="ru-RU" sz="2000" dirty="0" smtClean="0">
                <a:solidFill>
                  <a:srgbClr val="0070C0"/>
                </a:solidFill>
              </a:rPr>
              <a:t> </a:t>
            </a:r>
          </a:p>
          <a:p>
            <a:r>
              <a:rPr lang="ru-RU" sz="2000" dirty="0" smtClean="0"/>
              <a:t> </a:t>
            </a:r>
            <a:r>
              <a:rPr lang="ru-RU" sz="2000" b="1" dirty="0" smtClean="0"/>
              <a:t>            </a:t>
            </a:r>
            <a:r>
              <a:rPr lang="ru-RU" sz="2000" dirty="0" smtClean="0">
                <a:solidFill>
                  <a:srgbClr val="0070C0"/>
                </a:solidFill>
              </a:rPr>
              <a:t> Чтение художественной литературы:</a:t>
            </a:r>
          </a:p>
          <a:p>
            <a:pPr lvl="0" algn="ctr" fontAlgn="base">
              <a:spcBef>
                <a:spcPct val="0"/>
              </a:spcBef>
              <a:spcAft>
                <a:spcPct val="0"/>
              </a:spcAft>
            </a:pPr>
            <a:endParaRPr lang="ru-RU" sz="2000" dirty="0" smtClean="0">
              <a:solidFill>
                <a:srgbClr val="0070C0"/>
              </a:solidFill>
              <a:latin typeface="Calibri" pitchFamily="34" charset="0"/>
              <a:cs typeface="Times New Roman" pitchFamily="18" charset="0"/>
            </a:endParaRPr>
          </a:p>
          <a:p>
            <a:pPr lvl="0" algn="ctr" fontAlgn="base">
              <a:spcBef>
                <a:spcPct val="0"/>
              </a:spcBef>
              <a:spcAft>
                <a:spcPct val="0"/>
              </a:spcAft>
            </a:pPr>
            <a:r>
              <a:rPr lang="ru-RU" sz="2000" dirty="0" smtClean="0">
                <a:latin typeface="Calibri" pitchFamily="34" charset="0"/>
                <a:ea typeface="Times New Roman" pitchFamily="18" charset="0"/>
                <a:cs typeface="Times New Roman" pitchFamily="18" charset="0"/>
              </a:rPr>
              <a:t>«</a:t>
            </a:r>
            <a:r>
              <a:rPr lang="ru-RU" sz="2000" dirty="0" err="1" smtClean="0">
                <a:latin typeface="Calibri" pitchFamily="34" charset="0"/>
                <a:ea typeface="Times New Roman" pitchFamily="18" charset="0"/>
                <a:cs typeface="Times New Roman" pitchFamily="18" charset="0"/>
              </a:rPr>
              <a:t>Морозко</a:t>
            </a:r>
            <a:r>
              <a:rPr lang="ru-RU" sz="2000" dirty="0" smtClean="0">
                <a:latin typeface="Calibri" pitchFamily="34" charset="0"/>
                <a:ea typeface="Times New Roman" pitchFamily="18" charset="0"/>
                <a:cs typeface="Times New Roman" pitchFamily="18" charset="0"/>
              </a:rPr>
              <a:t>»,«12 месяцев», «Мороз Иванович», «Два мороза», «Снегурочка», «Зимовье зверей», «Серебряное копытце» П. Бажова,</a:t>
            </a:r>
          </a:p>
          <a:p>
            <a:pPr lvl="0" algn="ctr" fontAlgn="base">
              <a:spcBef>
                <a:spcPct val="0"/>
              </a:spcBef>
              <a:spcAft>
                <a:spcPct val="0"/>
              </a:spcAft>
            </a:pPr>
            <a:r>
              <a:rPr lang="ru-RU" sz="2000" dirty="0" smtClean="0">
                <a:latin typeface="Calibri" pitchFamily="34" charset="0"/>
                <a:ea typeface="Times New Roman" pitchFamily="18" charset="0"/>
                <a:cs typeface="Times New Roman" pitchFamily="18" charset="0"/>
              </a:rPr>
              <a:t> «Кто как зимует» Г. </a:t>
            </a:r>
            <a:r>
              <a:rPr lang="ru-RU" sz="2000" dirty="0" err="1" smtClean="0">
                <a:latin typeface="Calibri" pitchFamily="34" charset="0"/>
                <a:ea typeface="Times New Roman" pitchFamily="18" charset="0"/>
                <a:cs typeface="Times New Roman" pitchFamily="18" charset="0"/>
              </a:rPr>
              <a:t>Сребицкий</a:t>
            </a:r>
            <a:r>
              <a:rPr lang="ru-RU" sz="2000" dirty="0" smtClean="0">
                <a:latin typeface="Calibri" pitchFamily="34" charset="0"/>
                <a:ea typeface="Times New Roman" pitchFamily="18" charset="0"/>
                <a:cs typeface="Times New Roman" pitchFamily="18" charset="0"/>
              </a:rPr>
              <a:t>,</a:t>
            </a:r>
            <a:endParaRPr lang="ru-RU" sz="1200" dirty="0" smtClean="0">
              <a:latin typeface="Arial" pitchFamily="34" charset="0"/>
              <a:cs typeface="Arial" pitchFamily="34" charset="0"/>
            </a:endParaRPr>
          </a:p>
          <a:p>
            <a:pPr lvl="0" algn="ctr" eaLnBrk="0" fontAlgn="base" hangingPunct="0">
              <a:spcBef>
                <a:spcPct val="0"/>
              </a:spcBef>
              <a:spcAft>
                <a:spcPct val="0"/>
              </a:spcAft>
            </a:pPr>
            <a:r>
              <a:rPr lang="ru-RU" sz="2000" dirty="0" smtClean="0">
                <a:latin typeface="Calibri" pitchFamily="34" charset="0"/>
                <a:ea typeface="Times New Roman" pitchFamily="18" charset="0"/>
                <a:cs typeface="Times New Roman" pitchFamily="18" charset="0"/>
              </a:rPr>
              <a:t>«Отважный </a:t>
            </a:r>
            <a:r>
              <a:rPr lang="ru-RU" sz="2000" dirty="0" err="1" smtClean="0">
                <a:latin typeface="Calibri" pitchFamily="34" charset="0"/>
                <a:ea typeface="Times New Roman" pitchFamily="18" charset="0"/>
                <a:cs typeface="Times New Roman" pitchFamily="18" charset="0"/>
              </a:rPr>
              <a:t>пингвинёнок</a:t>
            </a:r>
            <a:r>
              <a:rPr lang="ru-RU" sz="2000" dirty="0" smtClean="0">
                <a:latin typeface="Calibri" pitchFamily="34" charset="0"/>
                <a:ea typeface="Times New Roman" pitchFamily="18" charset="0"/>
                <a:cs typeface="Times New Roman" pitchFamily="18" charset="0"/>
              </a:rPr>
              <a:t>» Г. Снегирёв,</a:t>
            </a:r>
          </a:p>
          <a:p>
            <a:pPr lvl="0" algn="ctr" eaLnBrk="0" fontAlgn="base" hangingPunct="0">
              <a:spcBef>
                <a:spcPct val="0"/>
              </a:spcBef>
              <a:spcAft>
                <a:spcPct val="0"/>
              </a:spcAft>
            </a:pPr>
            <a:r>
              <a:rPr lang="ru-RU" sz="2000" dirty="0" smtClean="0">
                <a:latin typeface="Calibri" pitchFamily="34" charset="0"/>
                <a:ea typeface="Times New Roman" pitchFamily="18" charset="0"/>
                <a:cs typeface="Times New Roman" pitchFamily="18" charset="0"/>
              </a:rPr>
              <a:t> «На горке» Н. Носов,</a:t>
            </a:r>
            <a:endParaRPr lang="ru-RU" sz="1200" dirty="0" smtClean="0">
              <a:latin typeface="Arial" pitchFamily="34" charset="0"/>
              <a:cs typeface="Arial" pitchFamily="34" charset="0"/>
            </a:endParaRPr>
          </a:p>
          <a:p>
            <a:pPr lvl="0" algn="ctr" eaLnBrk="0" fontAlgn="base" hangingPunct="0">
              <a:spcBef>
                <a:spcPct val="0"/>
              </a:spcBef>
              <a:spcAft>
                <a:spcPct val="0"/>
              </a:spcAft>
            </a:pPr>
            <a:r>
              <a:rPr lang="ru-RU" sz="2000" dirty="0" smtClean="0"/>
              <a:t>«Снеговик-почтовик» В. </a:t>
            </a:r>
            <a:r>
              <a:rPr lang="ru-RU" sz="2000" dirty="0" err="1" smtClean="0"/>
              <a:t>Сутеев</a:t>
            </a:r>
            <a:r>
              <a:rPr lang="ru-RU" sz="2000" dirty="0" smtClean="0"/>
              <a:t>, </a:t>
            </a:r>
            <a:r>
              <a:rPr lang="ru-RU" sz="2000" dirty="0" smtClean="0">
                <a:latin typeface="Calibri" pitchFamily="34" charset="0"/>
                <a:ea typeface="Times New Roman" pitchFamily="18" charset="0"/>
                <a:cs typeface="Times New Roman" pitchFamily="18" charset="0"/>
              </a:rPr>
              <a:t> </a:t>
            </a:r>
            <a:endParaRPr lang="ru-RU" sz="2000" dirty="0" smtClean="0">
              <a:latin typeface="Arial" pitchFamily="34" charset="0"/>
              <a:ea typeface="Times New Roman" pitchFamily="18" charset="0"/>
              <a:cs typeface="Arial" pitchFamily="34" charset="0"/>
            </a:endParaRPr>
          </a:p>
          <a:p>
            <a:pPr algn="ctr" eaLnBrk="0" fontAlgn="base" hangingPunct="0">
              <a:spcBef>
                <a:spcPct val="0"/>
              </a:spcBef>
              <a:spcAft>
                <a:spcPct val="0"/>
              </a:spcAft>
            </a:pPr>
            <a:r>
              <a:rPr lang="ru-RU" sz="2000" dirty="0" smtClean="0"/>
              <a:t> «Старик – Годовик» В. Даль,</a:t>
            </a:r>
          </a:p>
          <a:p>
            <a:pPr algn="ctr" eaLnBrk="0" fontAlgn="base" hangingPunct="0">
              <a:spcBef>
                <a:spcPct val="0"/>
              </a:spcBef>
              <a:spcAft>
                <a:spcPct val="0"/>
              </a:spcAft>
            </a:pPr>
            <a:r>
              <a:rPr lang="ru-RU" sz="2000" dirty="0" smtClean="0"/>
              <a:t>«Откуда приходит Новый год?» А. Усачев  </a:t>
            </a:r>
          </a:p>
          <a:p>
            <a:pPr lvl="0" algn="ctr" eaLnBrk="0" fontAlgn="base" hangingPunct="0">
              <a:spcBef>
                <a:spcPct val="0"/>
              </a:spcBef>
              <a:spcAft>
                <a:spcPct val="0"/>
              </a:spcAft>
            </a:pPr>
            <a:endParaRPr lang="ru-RU" sz="3200" dirty="0" smtClean="0">
              <a:latin typeface="Arial" pitchFamily="34" charset="0"/>
              <a:cs typeface="Arial" pitchFamily="34" charset="0"/>
            </a:endParaRPr>
          </a:p>
          <a:p>
            <a:endParaRPr lang="ru-RU" sz="2000" dirty="0" smtClean="0">
              <a:solidFill>
                <a:srgbClr val="0070C0"/>
              </a:solidFill>
            </a:endParaRPr>
          </a:p>
          <a:p>
            <a:endParaRPr lang="ru-RU" sz="2000" dirty="0" smtClean="0">
              <a:solidFill>
                <a:srgbClr val="0070C0"/>
              </a:solidFill>
            </a:endParaRPr>
          </a:p>
          <a:p>
            <a:endParaRPr lang="ru-RU" sz="2000" b="1" dirty="0" smtClean="0"/>
          </a:p>
          <a:p>
            <a:endParaRPr lang="ru-RU" sz="2000" b="1" dirty="0" smtClean="0"/>
          </a:p>
          <a:p>
            <a:pPr algn="ctr"/>
            <a:r>
              <a:rPr lang="ru-RU" sz="2000" dirty="0" smtClean="0">
                <a:solidFill>
                  <a:srgbClr val="0070C0"/>
                </a:solidFill>
              </a:rPr>
              <a:t> </a:t>
            </a:r>
            <a:endParaRPr lang="ru-RU" sz="2000" dirty="0" smtClean="0"/>
          </a:p>
          <a:p>
            <a:r>
              <a:rPr lang="ru-RU" sz="2000" dirty="0" smtClean="0"/>
              <a:t> </a:t>
            </a:r>
          </a:p>
          <a:p>
            <a:r>
              <a:rPr lang="ru-RU" sz="2000" dirty="0" smtClean="0"/>
              <a:t> </a:t>
            </a:r>
            <a:endParaRPr lang="ru-RU" sz="2000" dirty="0" smtClean="0">
              <a:solidFill>
                <a:srgbClr val="0070C0"/>
              </a:solidFill>
            </a:endParaRPr>
          </a:p>
          <a:p>
            <a:pPr algn="ctr"/>
            <a:endParaRPr lang="ru-RU" sz="2000" dirty="0" smtClean="0">
              <a:solidFill>
                <a:srgbClr val="0070C0"/>
              </a:solidFill>
            </a:endParaRPr>
          </a:p>
          <a:p>
            <a:pPr algn="ctr"/>
            <a:r>
              <a:rPr lang="ru-RU" sz="2000" b="1" dirty="0" smtClean="0">
                <a:solidFill>
                  <a:srgbClr val="0070C0"/>
                </a:solidFill>
              </a:rPr>
              <a:t> </a:t>
            </a:r>
            <a:r>
              <a:rPr lang="ru-RU" sz="2000" dirty="0" smtClean="0">
                <a:solidFill>
                  <a:srgbClr val="0070C0"/>
                </a:solidFill>
              </a:rPr>
              <a:t> </a:t>
            </a:r>
          </a:p>
          <a:p>
            <a:pPr algn="ctr"/>
            <a:endParaRPr lang="ru-RU" sz="2000" dirty="0" smtClean="0"/>
          </a:p>
          <a:p>
            <a:pPr algn="ctr"/>
            <a:endParaRPr lang="ru-RU" altLang="zh-CN" sz="2000" dirty="0" smtClean="0">
              <a:cs typeface="Arial" pitchFamily="34" charset="0"/>
            </a:endParaRPr>
          </a:p>
          <a:p>
            <a:pPr algn="ctr"/>
            <a:endParaRPr lang="ru-RU" sz="2000" b="1" dirty="0" smtClean="0"/>
          </a:p>
          <a:p>
            <a:pPr algn="ctr"/>
            <a:endParaRPr lang="ru-RU"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357290" y="785794"/>
            <a:ext cx="5857916" cy="9202519"/>
          </a:xfrm>
          <a:prstGeom prst="rect">
            <a:avLst/>
          </a:prstGeom>
        </p:spPr>
        <p:txBody>
          <a:bodyPr wrap="square">
            <a:spAutoFit/>
          </a:bodyPr>
          <a:lstStyle/>
          <a:p>
            <a:r>
              <a:rPr lang="ru-RU" sz="2000" dirty="0" smtClean="0">
                <a:solidFill>
                  <a:srgbClr val="0070C0"/>
                </a:solidFill>
              </a:rPr>
              <a:t> </a:t>
            </a:r>
          </a:p>
          <a:p>
            <a:r>
              <a:rPr lang="ru-RU" sz="2000" b="1" dirty="0" smtClean="0">
                <a:latin typeface="+mj-lt"/>
              </a:rPr>
              <a:t>             </a:t>
            </a:r>
            <a:r>
              <a:rPr lang="ru-RU" sz="2000" b="1" dirty="0" smtClean="0">
                <a:solidFill>
                  <a:srgbClr val="0070C0"/>
                </a:solidFill>
                <a:latin typeface="+mj-lt"/>
              </a:rPr>
              <a:t>                </a:t>
            </a:r>
            <a:r>
              <a:rPr lang="ru-RU" sz="2000" b="1" dirty="0" smtClean="0">
                <a:latin typeface="+mj-lt"/>
                <a:ea typeface="Times New Roman" pitchFamily="18" charset="0"/>
                <a:cs typeface="Times New Roman" pitchFamily="18" charset="0"/>
              </a:rPr>
              <a:t> Работа с родителями.</a:t>
            </a:r>
          </a:p>
          <a:p>
            <a:endParaRPr lang="ru-RU" sz="2000" b="1" dirty="0" smtClean="0">
              <a:latin typeface="+mj-lt"/>
              <a:ea typeface="Times New Roman" pitchFamily="18" charset="0"/>
              <a:cs typeface="Times New Roman" pitchFamily="18" charset="0"/>
            </a:endParaRPr>
          </a:p>
          <a:p>
            <a:pPr algn="ctr"/>
            <a:r>
              <a:rPr lang="ru-RU" sz="2000" dirty="0" smtClean="0">
                <a:solidFill>
                  <a:srgbClr val="0070C0"/>
                </a:solidFill>
                <a:latin typeface="+mj-lt"/>
                <a:cs typeface="Times New Roman" pitchFamily="18" charset="0"/>
              </a:rPr>
              <a:t>Консультации:</a:t>
            </a:r>
            <a:r>
              <a:rPr lang="ru-RU" sz="2000" dirty="0" smtClean="0">
                <a:solidFill>
                  <a:srgbClr val="0070C0"/>
                </a:solidFill>
              </a:rPr>
              <a:t> </a:t>
            </a:r>
          </a:p>
          <a:p>
            <a:pPr algn="ctr"/>
            <a:r>
              <a:rPr lang="ru-RU" sz="2000" dirty="0" smtClean="0"/>
              <a:t>«Как одевать ребенка зимой»,</a:t>
            </a:r>
          </a:p>
          <a:p>
            <a:pPr algn="ctr"/>
            <a:r>
              <a:rPr lang="ru-RU" sz="2000" dirty="0" smtClean="0"/>
              <a:t>«Зимние травмы».</a:t>
            </a:r>
          </a:p>
          <a:p>
            <a:pPr algn="ctr"/>
            <a:endParaRPr lang="ru-RU" sz="2000" dirty="0" smtClean="0"/>
          </a:p>
          <a:p>
            <a:pPr lvl="0" algn="ctr"/>
            <a:r>
              <a:rPr lang="ru-RU" sz="2000" dirty="0" smtClean="0">
                <a:solidFill>
                  <a:srgbClr val="0070C0"/>
                </a:solidFill>
              </a:rPr>
              <a:t> Папки-передвижки :</a:t>
            </a:r>
          </a:p>
          <a:p>
            <a:pPr lvl="0" algn="ctr"/>
            <a:r>
              <a:rPr lang="ru-RU" sz="2000" dirty="0" smtClean="0"/>
              <a:t>«Зимняя прогулка», </a:t>
            </a:r>
          </a:p>
          <a:p>
            <a:pPr lvl="0" algn="ctr"/>
            <a:r>
              <a:rPr lang="ru-RU" sz="2000" dirty="0" smtClean="0"/>
              <a:t>«Новый год для детей. Как устроить праздник», «Зимние приметы».</a:t>
            </a:r>
          </a:p>
          <a:p>
            <a:pPr algn="ctr"/>
            <a:endParaRPr lang="ru-RU" sz="2000" dirty="0" smtClean="0"/>
          </a:p>
          <a:p>
            <a:endParaRPr lang="ru-RU" sz="2000" b="1" dirty="0" smtClean="0">
              <a:latin typeface="+mj-lt"/>
              <a:cs typeface="Times New Roman" pitchFamily="18" charset="0"/>
            </a:endParaRPr>
          </a:p>
          <a:p>
            <a:endParaRPr lang="ru-RU" sz="2000" b="1" dirty="0" smtClean="0">
              <a:latin typeface="+mj-lt"/>
            </a:endParaRPr>
          </a:p>
          <a:p>
            <a:pPr lvl="0" algn="ctr" eaLnBrk="0" fontAlgn="base" hangingPunct="0">
              <a:spcBef>
                <a:spcPct val="0"/>
              </a:spcBef>
              <a:spcAft>
                <a:spcPct val="0"/>
              </a:spcAft>
            </a:pPr>
            <a:endParaRPr lang="ru-RU" sz="3200" dirty="0" smtClean="0">
              <a:latin typeface="Arial" pitchFamily="34" charset="0"/>
              <a:cs typeface="Arial" pitchFamily="34" charset="0"/>
            </a:endParaRPr>
          </a:p>
          <a:p>
            <a:endParaRPr lang="ru-RU" sz="2000" dirty="0" smtClean="0">
              <a:solidFill>
                <a:srgbClr val="0070C0"/>
              </a:solidFill>
            </a:endParaRPr>
          </a:p>
          <a:p>
            <a:endParaRPr lang="ru-RU" sz="2000" dirty="0" smtClean="0">
              <a:solidFill>
                <a:srgbClr val="0070C0"/>
              </a:solidFill>
            </a:endParaRPr>
          </a:p>
          <a:p>
            <a:endParaRPr lang="ru-RU" sz="2000" b="1" dirty="0" smtClean="0"/>
          </a:p>
          <a:p>
            <a:endParaRPr lang="ru-RU" sz="2000" b="1" dirty="0" smtClean="0"/>
          </a:p>
          <a:p>
            <a:pPr algn="ctr"/>
            <a:r>
              <a:rPr lang="ru-RU" sz="2000" dirty="0" smtClean="0">
                <a:solidFill>
                  <a:srgbClr val="0070C0"/>
                </a:solidFill>
              </a:rPr>
              <a:t> </a:t>
            </a:r>
            <a:endParaRPr lang="ru-RU" sz="2000" dirty="0" smtClean="0"/>
          </a:p>
          <a:p>
            <a:r>
              <a:rPr lang="ru-RU" sz="2000" dirty="0" smtClean="0"/>
              <a:t> </a:t>
            </a:r>
          </a:p>
          <a:p>
            <a:r>
              <a:rPr lang="ru-RU" sz="2000" dirty="0" smtClean="0"/>
              <a:t> </a:t>
            </a:r>
            <a:endParaRPr lang="ru-RU" sz="2000" dirty="0" smtClean="0">
              <a:solidFill>
                <a:srgbClr val="0070C0"/>
              </a:solidFill>
            </a:endParaRPr>
          </a:p>
          <a:p>
            <a:pPr algn="ctr"/>
            <a:endParaRPr lang="ru-RU" sz="2000" dirty="0" smtClean="0">
              <a:solidFill>
                <a:srgbClr val="0070C0"/>
              </a:solidFill>
            </a:endParaRPr>
          </a:p>
          <a:p>
            <a:pPr algn="ctr"/>
            <a:r>
              <a:rPr lang="ru-RU" sz="2000" b="1" dirty="0" smtClean="0">
                <a:solidFill>
                  <a:srgbClr val="0070C0"/>
                </a:solidFill>
              </a:rPr>
              <a:t> </a:t>
            </a:r>
            <a:r>
              <a:rPr lang="ru-RU" sz="2000" dirty="0" smtClean="0">
                <a:solidFill>
                  <a:srgbClr val="0070C0"/>
                </a:solidFill>
              </a:rPr>
              <a:t> </a:t>
            </a:r>
          </a:p>
          <a:p>
            <a:pPr algn="ctr"/>
            <a:endParaRPr lang="ru-RU" sz="2000" dirty="0" smtClean="0"/>
          </a:p>
          <a:p>
            <a:pPr algn="ctr"/>
            <a:endParaRPr lang="ru-RU" altLang="zh-CN" sz="2000" dirty="0" smtClean="0">
              <a:cs typeface="Arial" pitchFamily="34" charset="0"/>
            </a:endParaRPr>
          </a:p>
          <a:p>
            <a:pPr algn="ctr"/>
            <a:endParaRPr lang="ru-RU" sz="2000" b="1" dirty="0" smtClean="0"/>
          </a:p>
          <a:p>
            <a:pPr algn="ctr"/>
            <a:endParaRPr lang="ru-RU"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357290" y="785794"/>
            <a:ext cx="5929354" cy="11110734"/>
          </a:xfrm>
          <a:prstGeom prst="rect">
            <a:avLst/>
          </a:prstGeom>
        </p:spPr>
        <p:txBody>
          <a:bodyPr wrap="square">
            <a:spAutoFit/>
          </a:bodyPr>
          <a:lstStyle/>
          <a:p>
            <a:r>
              <a:rPr lang="ru-RU" sz="2000" dirty="0" smtClean="0">
                <a:solidFill>
                  <a:srgbClr val="0070C0"/>
                </a:solidFill>
              </a:rPr>
              <a:t>                                       </a:t>
            </a:r>
            <a:r>
              <a:rPr lang="ru-RU" sz="2000" b="1" dirty="0" smtClean="0">
                <a:latin typeface="+mj-lt"/>
                <a:ea typeface="Times New Roman" pitchFamily="18" charset="0"/>
                <a:cs typeface="Times New Roman" pitchFamily="18" charset="0"/>
              </a:rPr>
              <a:t>  </a:t>
            </a:r>
            <a:r>
              <a:rPr lang="ru-RU" sz="2000" b="1" dirty="0" smtClean="0"/>
              <a:t>3 этап.</a:t>
            </a:r>
          </a:p>
          <a:p>
            <a:pPr lvl="0"/>
            <a:r>
              <a:rPr lang="ru-RU" sz="2000" b="1" dirty="0" smtClean="0"/>
              <a:t>                                 Заключительный.</a:t>
            </a:r>
            <a:r>
              <a:rPr lang="ru-RU" sz="2000" dirty="0" smtClean="0"/>
              <a:t> </a:t>
            </a:r>
          </a:p>
          <a:p>
            <a:pPr lvl="0" algn="ctr"/>
            <a:r>
              <a:rPr lang="ru-RU" dirty="0" smtClean="0"/>
              <a:t>Проведение новогоднего утренника «В гостях у сказки», </a:t>
            </a:r>
          </a:p>
          <a:p>
            <a:pPr lvl="0" algn="ctr"/>
            <a:r>
              <a:rPr lang="ru-RU" dirty="0" smtClean="0"/>
              <a:t> участие в конкурсе «Мастерская Деда Мороза»,</a:t>
            </a:r>
          </a:p>
          <a:p>
            <a:pPr lvl="0" algn="ctr"/>
            <a:r>
              <a:rPr lang="ru-RU" dirty="0" smtClean="0"/>
              <a:t>«</a:t>
            </a:r>
            <a:r>
              <a:rPr lang="ru-RU" dirty="0" err="1" smtClean="0"/>
              <a:t>Суперстоловая</a:t>
            </a:r>
            <a:r>
              <a:rPr lang="ru-RU" dirty="0" smtClean="0"/>
              <a:t> для птиц" - изготовление совместно с родителями кормушек.</a:t>
            </a:r>
          </a:p>
          <a:p>
            <a:pPr lvl="0" algn="ctr"/>
            <a:r>
              <a:rPr lang="ru-RU" b="1" dirty="0" smtClean="0"/>
              <a:t> Выводы:</a:t>
            </a:r>
          </a:p>
          <a:p>
            <a:pPr lvl="0" algn="ctr"/>
            <a:r>
              <a:rPr lang="ru-RU" dirty="0" smtClean="0"/>
              <a:t>каждый ребенок участвовал в проекте с желанием, проявляя инициативу. У детей появились высказывания: «нужно помогать птицам в холодное время года», «нужно осторожно вести себя на катке, на горке», «зима – очень веселое время года!» Больше всего в проекте детям понравилась продуктивная и исследовательская деятельность. По окончанию проекта дети могут самостоятельно устанавливать зависимость жизни растений и животных от изменений в природе. Расширились знания детей о природе зимой.    –  . Родители стали активнее принимать участие в жизни детского сада. Все с удовольствием приняли участие в Новогоднем утреннике.  </a:t>
            </a:r>
          </a:p>
          <a:p>
            <a:endParaRPr lang="ru-RU" sz="2000" b="1" dirty="0" smtClean="0"/>
          </a:p>
          <a:p>
            <a:endParaRPr lang="ru-RU" sz="2000" b="1" dirty="0" smtClean="0">
              <a:latin typeface="+mj-lt"/>
              <a:cs typeface="Times New Roman" pitchFamily="18" charset="0"/>
            </a:endParaRPr>
          </a:p>
          <a:p>
            <a:endParaRPr lang="ru-RU" sz="2000" b="1" dirty="0" smtClean="0">
              <a:latin typeface="+mj-lt"/>
            </a:endParaRPr>
          </a:p>
          <a:p>
            <a:pPr lvl="0" algn="ctr" eaLnBrk="0" fontAlgn="base" hangingPunct="0">
              <a:spcBef>
                <a:spcPct val="0"/>
              </a:spcBef>
              <a:spcAft>
                <a:spcPct val="0"/>
              </a:spcAft>
            </a:pPr>
            <a:endParaRPr lang="ru-RU" sz="3200" dirty="0" smtClean="0">
              <a:latin typeface="Arial" pitchFamily="34" charset="0"/>
              <a:cs typeface="Arial" pitchFamily="34" charset="0"/>
            </a:endParaRPr>
          </a:p>
          <a:p>
            <a:endParaRPr lang="ru-RU" sz="2000" dirty="0" smtClean="0">
              <a:solidFill>
                <a:srgbClr val="0070C0"/>
              </a:solidFill>
            </a:endParaRPr>
          </a:p>
          <a:p>
            <a:endParaRPr lang="ru-RU" sz="2000" dirty="0" smtClean="0">
              <a:solidFill>
                <a:srgbClr val="0070C0"/>
              </a:solidFill>
            </a:endParaRPr>
          </a:p>
          <a:p>
            <a:endParaRPr lang="ru-RU" sz="2000" b="1" dirty="0" smtClean="0"/>
          </a:p>
          <a:p>
            <a:endParaRPr lang="ru-RU" sz="2000" b="1" dirty="0" smtClean="0"/>
          </a:p>
          <a:p>
            <a:pPr algn="ctr"/>
            <a:r>
              <a:rPr lang="ru-RU" sz="2000" dirty="0" smtClean="0">
                <a:solidFill>
                  <a:srgbClr val="0070C0"/>
                </a:solidFill>
              </a:rPr>
              <a:t> </a:t>
            </a:r>
            <a:endParaRPr lang="ru-RU" sz="2000" dirty="0" smtClean="0"/>
          </a:p>
          <a:p>
            <a:r>
              <a:rPr lang="ru-RU" sz="2000" dirty="0" smtClean="0"/>
              <a:t> </a:t>
            </a:r>
          </a:p>
          <a:p>
            <a:r>
              <a:rPr lang="ru-RU" sz="2000" dirty="0" smtClean="0"/>
              <a:t> </a:t>
            </a:r>
            <a:endParaRPr lang="ru-RU" sz="2000" dirty="0" smtClean="0">
              <a:solidFill>
                <a:srgbClr val="0070C0"/>
              </a:solidFill>
            </a:endParaRPr>
          </a:p>
          <a:p>
            <a:pPr algn="ctr"/>
            <a:endParaRPr lang="ru-RU" sz="2000" dirty="0" smtClean="0">
              <a:solidFill>
                <a:srgbClr val="0070C0"/>
              </a:solidFill>
            </a:endParaRPr>
          </a:p>
          <a:p>
            <a:pPr algn="ctr"/>
            <a:r>
              <a:rPr lang="ru-RU" sz="2000" b="1" dirty="0" smtClean="0">
                <a:solidFill>
                  <a:srgbClr val="0070C0"/>
                </a:solidFill>
              </a:rPr>
              <a:t> </a:t>
            </a:r>
            <a:r>
              <a:rPr lang="ru-RU" sz="2000" dirty="0" smtClean="0">
                <a:solidFill>
                  <a:srgbClr val="0070C0"/>
                </a:solidFill>
              </a:rPr>
              <a:t> </a:t>
            </a:r>
          </a:p>
          <a:p>
            <a:pPr algn="ctr"/>
            <a:endParaRPr lang="ru-RU" sz="2000" dirty="0" smtClean="0"/>
          </a:p>
          <a:p>
            <a:pPr algn="ctr"/>
            <a:endParaRPr lang="ru-RU" altLang="zh-CN" sz="2000" dirty="0" smtClean="0">
              <a:cs typeface="Arial" pitchFamily="34" charset="0"/>
            </a:endParaRPr>
          </a:p>
          <a:p>
            <a:pPr algn="ctr"/>
            <a:endParaRPr lang="ru-RU" sz="2000" b="1" dirty="0" smtClean="0"/>
          </a:p>
          <a:p>
            <a:pPr algn="ctr"/>
            <a:endParaRPr lang="ru-RU"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player.myshared.ru/990060/data/images/img0.jpg"/>
          <p:cNvPicPr>
            <a:picLocks noChangeAspect="1" noChangeArrowheads="1"/>
          </p:cNvPicPr>
          <p:nvPr/>
        </p:nvPicPr>
        <p:blipFill>
          <a:blip r:embed="rId3"/>
          <a:srcRect/>
          <a:stretch>
            <a:fillRect/>
          </a:stretch>
        </p:blipFill>
        <p:spPr bwMode="auto">
          <a:xfrm>
            <a:off x="0" y="-357214"/>
            <a:ext cx="9144000" cy="7215214"/>
          </a:xfrm>
          <a:prstGeom prst="rect">
            <a:avLst/>
          </a:prstGeom>
          <a:noFill/>
        </p:spPr>
      </p:pic>
      <p:sp>
        <p:nvSpPr>
          <p:cNvPr id="2" name="Заголовок 1"/>
          <p:cNvSpPr>
            <a:spLocks noGrp="1"/>
          </p:cNvSpPr>
          <p:nvPr>
            <p:ph type="ctrTitle"/>
          </p:nvPr>
        </p:nvSpPr>
        <p:spPr>
          <a:xfrm>
            <a:off x="571472" y="0"/>
            <a:ext cx="7929618" cy="5214950"/>
          </a:xfrm>
        </p:spPr>
        <p:txBody>
          <a:bodyPr>
            <a:noAutofit/>
          </a:bodyPr>
          <a:lstStyle/>
          <a:p>
            <a:r>
              <a:rPr lang="ru-RU" sz="3200" b="1" dirty="0" smtClean="0"/>
              <a:t>Тематика проекта:</a:t>
            </a:r>
            <a:r>
              <a:rPr lang="ru-RU" sz="3200" dirty="0" smtClean="0"/>
              <a:t/>
            </a:r>
            <a:br>
              <a:rPr lang="ru-RU" sz="3200" dirty="0" smtClean="0"/>
            </a:br>
            <a:r>
              <a:rPr lang="ru-RU" sz="3200" dirty="0" smtClean="0"/>
              <a:t>информационный.</a:t>
            </a:r>
            <a:br>
              <a:rPr lang="ru-RU" sz="3200" dirty="0" smtClean="0"/>
            </a:br>
            <a:r>
              <a:rPr lang="ru-RU" sz="3200" b="1" dirty="0" smtClean="0"/>
              <a:t>Вид проекта:</a:t>
            </a:r>
            <a:r>
              <a:rPr lang="ru-RU" sz="3200" dirty="0" smtClean="0"/>
              <a:t/>
            </a:r>
            <a:br>
              <a:rPr lang="ru-RU" sz="3200" dirty="0" smtClean="0"/>
            </a:br>
            <a:r>
              <a:rPr lang="ru-RU" sz="3200" dirty="0" smtClean="0"/>
              <a:t>групповой, фронтальный .</a:t>
            </a:r>
            <a:br>
              <a:rPr lang="ru-RU" sz="3200" dirty="0" smtClean="0"/>
            </a:br>
            <a:r>
              <a:rPr lang="ru-RU" sz="3200" b="1" dirty="0" smtClean="0"/>
              <a:t>Продолжительность проекта:</a:t>
            </a:r>
            <a:r>
              <a:rPr lang="ru-RU" sz="3200" dirty="0" smtClean="0"/>
              <a:t/>
            </a:r>
            <a:br>
              <a:rPr lang="ru-RU" sz="3200" dirty="0" smtClean="0"/>
            </a:br>
            <a:r>
              <a:rPr lang="ru-RU" sz="3200" dirty="0" smtClean="0"/>
              <a:t>краткосрочный (2 недели).</a:t>
            </a:r>
            <a:br>
              <a:rPr lang="ru-RU" sz="3200" dirty="0" smtClean="0"/>
            </a:br>
            <a:r>
              <a:rPr lang="ru-RU" sz="3200" b="1" dirty="0" smtClean="0"/>
              <a:t>Участники проекта:</a:t>
            </a:r>
            <a:r>
              <a:rPr lang="ru-RU" sz="3200" dirty="0" smtClean="0"/>
              <a:t/>
            </a:r>
            <a:br>
              <a:rPr lang="ru-RU" sz="3200" dirty="0" smtClean="0"/>
            </a:br>
            <a:r>
              <a:rPr lang="ru-RU" sz="3200" dirty="0" smtClean="0"/>
              <a:t>воспитатели, дети, родители.</a:t>
            </a:r>
            <a:endParaRPr lang="ru-RU" sz="32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071538" y="571480"/>
            <a:ext cx="6429420" cy="5078313"/>
          </a:xfrm>
          <a:prstGeom prst="rect">
            <a:avLst/>
          </a:prstGeom>
        </p:spPr>
        <p:txBody>
          <a:bodyPr wrap="square">
            <a:spAutoFit/>
          </a:bodyPr>
          <a:lstStyle/>
          <a:p>
            <a:pPr algn="ctr"/>
            <a:r>
              <a:rPr lang="ru-RU" sz="3600" b="1" dirty="0" smtClean="0"/>
              <a:t>  Актуальность проекта.</a:t>
            </a:r>
          </a:p>
          <a:p>
            <a:pPr algn="ctr"/>
            <a:endParaRPr lang="ru-RU" sz="3600" b="1" dirty="0" smtClean="0"/>
          </a:p>
          <a:p>
            <a:pPr algn="ctr"/>
            <a:r>
              <a:rPr lang="ru-RU" dirty="0" smtClean="0"/>
              <a:t>Все дети любят зиму, но не все задумываются, почему времена года сменяют друг друга, всем ли хорошо зимой, что было бы, если бы зимой не было снега. Предоставить детям возможность получить ответы на интересующие их вопросы.</a:t>
            </a:r>
          </a:p>
          <a:p>
            <a:pPr algn="ctr"/>
            <a:r>
              <a:rPr lang="ru-RU" dirty="0" smtClean="0"/>
              <a:t>          Поддерживая стремления детей к творчеству, проект поможет детям обогатить имеющиеся знания и навыки, даст возможность использовать их, пережить радость открытий, побед и успеха. Исходя из потребностей, интересов и предпочтений детей, работа над проектом позволит каждому ребенку продвинуться вперед и обеспечить выход каждого на свой более высокий уровень. Проект «Красавица-зима» предоставляет большие возможности для творчества, развивает активность, самостоятельность, умение планировать, работать в коллективе.</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071538" y="571480"/>
            <a:ext cx="6429420" cy="646331"/>
          </a:xfrm>
          <a:prstGeom prst="rect">
            <a:avLst/>
          </a:prstGeom>
        </p:spPr>
        <p:txBody>
          <a:bodyPr wrap="square">
            <a:spAutoFit/>
          </a:bodyPr>
          <a:lstStyle/>
          <a:p>
            <a:pPr algn="ctr"/>
            <a:r>
              <a:rPr lang="ru-RU" sz="3600" b="1" dirty="0" smtClean="0"/>
              <a:t> </a:t>
            </a:r>
            <a:endParaRPr lang="ru-RU" dirty="0"/>
          </a:p>
        </p:txBody>
      </p:sp>
      <p:sp>
        <p:nvSpPr>
          <p:cNvPr id="7" name="Прямоугольник 6"/>
          <p:cNvSpPr/>
          <p:nvPr/>
        </p:nvSpPr>
        <p:spPr>
          <a:xfrm>
            <a:off x="1000100" y="642918"/>
            <a:ext cx="6715172" cy="4902881"/>
          </a:xfrm>
          <a:prstGeom prst="rect">
            <a:avLst/>
          </a:prstGeom>
        </p:spPr>
        <p:txBody>
          <a:bodyPr wrap="square">
            <a:spAutoFit/>
          </a:bodyPr>
          <a:lstStyle/>
          <a:p>
            <a:pPr algn="ctr"/>
            <a:r>
              <a:rPr lang="ru-RU" sz="2400" b="1" spc="100" dirty="0" smtClean="0"/>
              <a:t>Цель проекта:</a:t>
            </a:r>
          </a:p>
          <a:p>
            <a:pPr algn="ctr"/>
            <a:endParaRPr lang="ru-RU" spc="100" dirty="0" smtClean="0"/>
          </a:p>
          <a:p>
            <a:pPr algn="ctr"/>
            <a:r>
              <a:rPr lang="ru-RU" spc="100" dirty="0" smtClean="0"/>
              <a:t>расширение представления о зиме через различные виды детской деятельности и приобщение родителей к созданию единого образовательного пространства вокруг ребенка.</a:t>
            </a:r>
          </a:p>
          <a:p>
            <a:pPr algn="ctr"/>
            <a:endParaRPr lang="ru-RU" spc="100" dirty="0" smtClean="0"/>
          </a:p>
          <a:p>
            <a:pPr algn="ctr"/>
            <a:r>
              <a:rPr lang="ru-RU" sz="2400" b="1" dirty="0" smtClean="0"/>
              <a:t>Задачи проекта:</a:t>
            </a:r>
          </a:p>
          <a:p>
            <a:pPr algn="ctr"/>
            <a:endParaRPr lang="ru-RU" dirty="0" smtClean="0"/>
          </a:p>
          <a:p>
            <a:pPr lvl="0" algn="ctr">
              <a:lnSpc>
                <a:spcPct val="110000"/>
              </a:lnSpc>
            </a:pPr>
            <a:r>
              <a:rPr lang="ru-RU" dirty="0" smtClean="0"/>
              <a:t>1.Сформировать у ребенка представление о русской зиме.</a:t>
            </a:r>
          </a:p>
          <a:p>
            <a:pPr lvl="0" algn="ctr">
              <a:lnSpc>
                <a:spcPct val="110000"/>
              </a:lnSpc>
            </a:pPr>
            <a:r>
              <a:rPr lang="ru-RU" dirty="0" smtClean="0"/>
              <a:t>2.Создать условия для участия родителей в образовательном процессе.</a:t>
            </a:r>
          </a:p>
          <a:p>
            <a:pPr lvl="0" algn="ctr">
              <a:lnSpc>
                <a:spcPct val="110000"/>
              </a:lnSpc>
            </a:pPr>
            <a:r>
              <a:rPr lang="ru-RU" dirty="0" smtClean="0"/>
              <a:t>3.Формировать позитивное, уважительное отношение к родному краю.</a:t>
            </a:r>
          </a:p>
          <a:p>
            <a:pPr lvl="0" algn="ctr">
              <a:lnSpc>
                <a:spcPct val="110000"/>
              </a:lnSpc>
            </a:pPr>
            <a:r>
              <a:rPr lang="ru-RU" dirty="0" smtClean="0"/>
              <a:t>    4.Развивать творческие способности детей и родителей в продуктивной и музыкальной деятельности.</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071538"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071538" y="1071546"/>
            <a:ext cx="6357982" cy="3847207"/>
          </a:xfrm>
          <a:prstGeom prst="rect">
            <a:avLst/>
          </a:prstGeom>
        </p:spPr>
        <p:txBody>
          <a:bodyPr wrap="square">
            <a:spAutoFit/>
          </a:bodyPr>
          <a:lstStyle/>
          <a:p>
            <a:pPr algn="ctr"/>
            <a:r>
              <a:rPr lang="ru-RU" sz="2400" b="1" dirty="0" smtClean="0"/>
              <a:t>Ожидаемые результаты:</a:t>
            </a:r>
          </a:p>
          <a:p>
            <a:pPr algn="ctr"/>
            <a:endParaRPr lang="ru-RU" sz="2000" b="1" dirty="0" smtClean="0"/>
          </a:p>
          <a:p>
            <a:pPr algn="ctr"/>
            <a:r>
              <a:rPr lang="ru-RU" sz="2000" dirty="0" smtClean="0"/>
              <a:t>1.Формирование у детей разносторонних знаний о взаимосвязи живой и неживой природы в зимний период, о празднике «Новый год»</a:t>
            </a:r>
          </a:p>
          <a:p>
            <a:pPr algn="ctr"/>
            <a:r>
              <a:rPr lang="ru-RU" sz="2000" dirty="0" smtClean="0"/>
              <a:t>2.Воспитание бережного отношения к природе, умение замечать красоту родного края.</a:t>
            </a:r>
          </a:p>
          <a:p>
            <a:pPr algn="ctr"/>
            <a:r>
              <a:rPr lang="ru-RU" sz="2000" dirty="0" smtClean="0"/>
              <a:t>3.Привлечение родителей воспитанников к сотрудничеству и взаимодействию.</a:t>
            </a:r>
          </a:p>
          <a:p>
            <a:pPr algn="ctr"/>
            <a:r>
              <a:rPr lang="ru-RU" sz="2000" dirty="0" smtClean="0"/>
              <a:t> 4.Приобщение детей к здоровому образу жизни: проявление интереса и желания к играм на свежем воздухе.</a:t>
            </a: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071538" y="571480"/>
            <a:ext cx="6429420" cy="646331"/>
          </a:xfrm>
          <a:prstGeom prst="rect">
            <a:avLst/>
          </a:prstGeom>
        </p:spPr>
        <p:txBody>
          <a:bodyPr wrap="square">
            <a:spAutoFit/>
          </a:bodyPr>
          <a:lstStyle/>
          <a:p>
            <a:pPr algn="ctr"/>
            <a:r>
              <a:rPr lang="ru-RU" sz="3600" b="1" dirty="0" smtClean="0"/>
              <a:t> </a:t>
            </a:r>
            <a:endParaRPr lang="ru-RU" dirty="0"/>
          </a:p>
        </p:txBody>
      </p:sp>
      <p:sp>
        <p:nvSpPr>
          <p:cNvPr id="7" name="Прямоугольник 6"/>
          <p:cNvSpPr/>
          <p:nvPr/>
        </p:nvSpPr>
        <p:spPr>
          <a:xfrm>
            <a:off x="1071538" y="857232"/>
            <a:ext cx="6500858" cy="3785652"/>
          </a:xfrm>
          <a:prstGeom prst="rect">
            <a:avLst/>
          </a:prstGeom>
        </p:spPr>
        <p:txBody>
          <a:bodyPr wrap="square">
            <a:spAutoFit/>
          </a:bodyPr>
          <a:lstStyle/>
          <a:p>
            <a:pPr algn="ctr"/>
            <a:r>
              <a:rPr lang="ru-RU" sz="2400" b="1" dirty="0" smtClean="0"/>
              <a:t>1 этап</a:t>
            </a:r>
          </a:p>
          <a:p>
            <a:pPr algn="ctr"/>
            <a:r>
              <a:rPr lang="ru-RU" sz="2400" b="1" dirty="0" smtClean="0"/>
              <a:t>Подготовительный.</a:t>
            </a:r>
          </a:p>
          <a:p>
            <a:pPr algn="ctr"/>
            <a:r>
              <a:rPr lang="ru-RU" sz="2400" b="1" dirty="0" smtClean="0"/>
              <a:t> </a:t>
            </a:r>
            <a:endParaRPr lang="ru-RU" sz="2400" dirty="0" smtClean="0"/>
          </a:p>
          <a:p>
            <a:pPr algn="ctr"/>
            <a:r>
              <a:rPr lang="ru-RU" sz="2400" dirty="0" smtClean="0"/>
              <a:t>1.Создание необходимых условий для реализации проекта.</a:t>
            </a:r>
          </a:p>
          <a:p>
            <a:pPr algn="ctr"/>
            <a:r>
              <a:rPr lang="ru-RU" sz="2400" dirty="0" smtClean="0"/>
              <a:t>2.Разработка и накопление методических материалов.</a:t>
            </a:r>
          </a:p>
          <a:p>
            <a:pPr algn="ctr"/>
            <a:r>
              <a:rPr lang="ru-RU" sz="2400" dirty="0" smtClean="0"/>
              <a:t>3.Создание развивающей среды.</a:t>
            </a:r>
          </a:p>
          <a:p>
            <a:pPr algn="ctr"/>
            <a:r>
              <a:rPr lang="ru-RU" sz="2400" dirty="0" smtClean="0"/>
              <a:t>4.Подбор художественной литературы по теме.</a:t>
            </a:r>
          </a:p>
          <a:p>
            <a:pPr algn="ctr"/>
            <a:r>
              <a:rPr lang="ru-RU" sz="2400" dirty="0" smtClean="0"/>
              <a:t>5.Разработка мероприятий.</a:t>
            </a: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928662" y="982177"/>
            <a:ext cx="6858048" cy="3477875"/>
          </a:xfrm>
          <a:prstGeom prst="rect">
            <a:avLst/>
          </a:prstGeom>
        </p:spPr>
        <p:txBody>
          <a:bodyPr wrap="square">
            <a:spAutoFit/>
          </a:bodyPr>
          <a:lstStyle/>
          <a:p>
            <a:pPr algn="ctr"/>
            <a:r>
              <a:rPr lang="ru-RU" sz="2000" b="1" dirty="0" smtClean="0"/>
              <a:t> 2 этап</a:t>
            </a:r>
          </a:p>
          <a:p>
            <a:pPr algn="ctr"/>
            <a:r>
              <a:rPr lang="ru-RU" sz="2000" b="1" dirty="0" smtClean="0"/>
              <a:t>Содержательный.</a:t>
            </a:r>
          </a:p>
          <a:p>
            <a:pPr algn="ctr"/>
            <a:endParaRPr lang="ru-RU" sz="2000" dirty="0" smtClean="0"/>
          </a:p>
          <a:p>
            <a:pPr algn="ctr"/>
            <a:r>
              <a:rPr lang="ru-RU" sz="2000" b="1" dirty="0" smtClean="0"/>
              <a:t>Социально- коммуникативное развитие</a:t>
            </a:r>
            <a:r>
              <a:rPr lang="ru-RU" sz="2000" dirty="0" smtClean="0"/>
              <a:t> .</a:t>
            </a:r>
          </a:p>
          <a:p>
            <a:pPr algn="ctr"/>
            <a:endParaRPr lang="ru-RU" sz="2000" dirty="0" smtClean="0"/>
          </a:p>
          <a:p>
            <a:pPr lvl="0" algn="ctr"/>
            <a:r>
              <a:rPr lang="ru-RU" sz="2000" dirty="0" smtClean="0">
                <a:solidFill>
                  <a:srgbClr val="0070C0"/>
                </a:solidFill>
              </a:rPr>
              <a:t>Дидактические игры: </a:t>
            </a:r>
          </a:p>
          <a:p>
            <a:pPr lvl="0" algn="ctr"/>
            <a:r>
              <a:rPr lang="ru-RU" sz="2000" dirty="0" smtClean="0"/>
              <a:t>«Времена года», «Когда это бывает?», «Назови дерево», «Кто, где живет?», «Зима - лето», «Назови птиц», «К дереву беги»;  «Подбери рифму»;«Доскажи словечко»; «Разложи картинки»; «Что напутал Буратино»;«Где снежинки».</a:t>
            </a:r>
          </a:p>
          <a:p>
            <a:pPr lvl="0" algn="ctr"/>
            <a:r>
              <a:rPr lang="ru-RU" sz="2000"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7" name="Прямоугольник 6"/>
          <p:cNvSpPr/>
          <p:nvPr/>
        </p:nvSpPr>
        <p:spPr>
          <a:xfrm>
            <a:off x="1142976" y="928670"/>
            <a:ext cx="6357982" cy="4093428"/>
          </a:xfrm>
          <a:prstGeom prst="rect">
            <a:avLst/>
          </a:prstGeom>
        </p:spPr>
        <p:txBody>
          <a:bodyPr wrap="square">
            <a:spAutoFit/>
          </a:bodyPr>
          <a:lstStyle/>
          <a:p>
            <a:pPr algn="ctr"/>
            <a:endParaRPr lang="ru-RU" sz="2000" b="1" dirty="0" smtClean="0"/>
          </a:p>
          <a:p>
            <a:pPr algn="ctr"/>
            <a:r>
              <a:rPr lang="ru-RU" sz="2000" b="1" dirty="0" smtClean="0">
                <a:solidFill>
                  <a:srgbClr val="0070C0"/>
                </a:solidFill>
              </a:rPr>
              <a:t> </a:t>
            </a:r>
            <a:r>
              <a:rPr lang="ru-RU" sz="2000" dirty="0" smtClean="0">
                <a:solidFill>
                  <a:srgbClr val="0070C0"/>
                </a:solidFill>
              </a:rPr>
              <a:t>Сюжетно-ролевые игры:</a:t>
            </a:r>
          </a:p>
          <a:p>
            <a:pPr algn="ctr"/>
            <a:r>
              <a:rPr lang="ru-RU" sz="2000" dirty="0" smtClean="0"/>
              <a:t>«Путешествие в зимний лес», «Зоопарк зимой», «В магазин за подарками», «Приглашаем друзей на праздник»</a:t>
            </a:r>
          </a:p>
          <a:p>
            <a:pPr algn="ctr"/>
            <a:endParaRPr lang="ru-RU" sz="2000" dirty="0" smtClean="0"/>
          </a:p>
          <a:p>
            <a:pPr algn="ctr"/>
            <a:endParaRPr lang="ru-RU" sz="2000" dirty="0" smtClean="0"/>
          </a:p>
          <a:p>
            <a:pPr algn="ctr"/>
            <a:r>
              <a:rPr lang="ru-RU" sz="2000" dirty="0" smtClean="0">
                <a:solidFill>
                  <a:srgbClr val="0070C0"/>
                </a:solidFill>
              </a:rPr>
              <a:t>Настольно-печатные игры:</a:t>
            </a:r>
          </a:p>
          <a:p>
            <a:pPr algn="ctr"/>
            <a:r>
              <a:rPr lang="ru-RU" sz="2000" dirty="0" smtClean="0"/>
              <a:t>«Подбери картинку», «Чей домик?», «Чей малыш?», «Дикие и домашние животные», «Найди пару», «Разрезные картинки».</a:t>
            </a:r>
            <a:endParaRPr lang="ru-RU" sz="2000" b="1" dirty="0" smtClean="0"/>
          </a:p>
          <a:p>
            <a:pPr algn="ctr"/>
            <a:endParaRPr lang="ru-RU" sz="2000" dirty="0" smtClean="0"/>
          </a:p>
          <a:p>
            <a:pPr algn="ctr"/>
            <a:endParaRPr lang="ru-RU"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7929618" cy="5214950"/>
          </a:xfrm>
        </p:spPr>
        <p:txBody>
          <a:bodyPr>
            <a:noAutofit/>
          </a:bodyPr>
          <a:lstStyle/>
          <a:p>
            <a:r>
              <a:rPr lang="ru-RU" sz="3600" b="1" dirty="0" smtClean="0"/>
              <a:t>Тематика проекта:</a:t>
            </a:r>
            <a:r>
              <a:rPr lang="ru-RU" sz="3600" dirty="0" smtClean="0"/>
              <a:t/>
            </a:r>
            <a:br>
              <a:rPr lang="ru-RU" sz="3600" dirty="0" smtClean="0"/>
            </a:br>
            <a:r>
              <a:rPr lang="ru-RU" sz="3600" dirty="0" smtClean="0"/>
              <a:t>информационный.</a:t>
            </a:r>
            <a:br>
              <a:rPr lang="ru-RU" sz="3600" dirty="0" smtClean="0"/>
            </a:br>
            <a:r>
              <a:rPr lang="ru-RU" sz="3600" b="1" dirty="0" smtClean="0"/>
              <a:t>Вид проекта:</a:t>
            </a:r>
            <a:r>
              <a:rPr lang="ru-RU" sz="3600" dirty="0" smtClean="0"/>
              <a:t/>
            </a:r>
            <a:br>
              <a:rPr lang="ru-RU" sz="3600" dirty="0" smtClean="0"/>
            </a:br>
            <a:r>
              <a:rPr lang="ru-RU" sz="3600" dirty="0" smtClean="0"/>
              <a:t>групповой, фронтальный .</a:t>
            </a:r>
            <a:br>
              <a:rPr lang="ru-RU" sz="3600" dirty="0" smtClean="0"/>
            </a:br>
            <a:r>
              <a:rPr lang="ru-RU" sz="3600" b="1" dirty="0" smtClean="0"/>
              <a:t>Продолжительность проекта:</a:t>
            </a:r>
            <a:r>
              <a:rPr lang="ru-RU" sz="3600" dirty="0" smtClean="0"/>
              <a:t/>
            </a:r>
            <a:br>
              <a:rPr lang="ru-RU" sz="3600" dirty="0" smtClean="0"/>
            </a:br>
            <a:r>
              <a:rPr lang="ru-RU" sz="3600" dirty="0" smtClean="0"/>
              <a:t>краткосрочный (2 недели).</a:t>
            </a:r>
            <a:br>
              <a:rPr lang="ru-RU" sz="3600" dirty="0" smtClean="0"/>
            </a:br>
            <a:r>
              <a:rPr lang="ru-RU" sz="3600" b="1" dirty="0" smtClean="0"/>
              <a:t>Участники проекта:</a:t>
            </a:r>
            <a:r>
              <a:rPr lang="ru-RU" sz="3600" dirty="0" smtClean="0"/>
              <a:t/>
            </a:r>
            <a:br>
              <a:rPr lang="ru-RU" sz="3600" dirty="0" smtClean="0"/>
            </a:br>
            <a:r>
              <a:rPr lang="ru-RU" sz="3600" dirty="0" smtClean="0"/>
              <a:t>воспитатели, дети, родители.</a:t>
            </a:r>
            <a:endParaRPr lang="ru-RU" sz="3600" dirty="0"/>
          </a:p>
        </p:txBody>
      </p:sp>
      <p:sp>
        <p:nvSpPr>
          <p:cNvPr id="3" name="Подзаголовок 2"/>
          <p:cNvSpPr>
            <a:spLocks noGrp="1"/>
          </p:cNvSpPr>
          <p:nvPr>
            <p:ph type="subTitle" idx="1"/>
          </p:nvPr>
        </p:nvSpPr>
        <p:spPr>
          <a:xfrm>
            <a:off x="1357290" y="285728"/>
            <a:ext cx="6400800" cy="214314"/>
          </a:xfrm>
        </p:spPr>
        <p:txBody>
          <a:bodyPr>
            <a:noAutofit/>
          </a:bodyPr>
          <a:lstStyle/>
          <a:p>
            <a:r>
              <a:rPr lang="ru-RU" sz="5400" b="1" dirty="0" smtClean="0">
                <a:solidFill>
                  <a:srgbClr val="0070C0"/>
                </a:solidFill>
              </a:rPr>
              <a:t> </a:t>
            </a:r>
            <a:endParaRPr lang="ru-RU" sz="5400" b="1" dirty="0">
              <a:solidFill>
                <a:srgbClr val="0070C0"/>
              </a:solidFill>
            </a:endParaRPr>
          </a:p>
        </p:txBody>
      </p:sp>
      <p:pic>
        <p:nvPicPr>
          <p:cNvPr id="5" name="Picture 2" descr="http://player.myshared.ru/990060/data/images/img0.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Прямоугольник 5"/>
          <p:cNvSpPr/>
          <p:nvPr/>
        </p:nvSpPr>
        <p:spPr>
          <a:xfrm>
            <a:off x="1142976" y="571480"/>
            <a:ext cx="6429420" cy="646331"/>
          </a:xfrm>
          <a:prstGeom prst="rect">
            <a:avLst/>
          </a:prstGeom>
        </p:spPr>
        <p:txBody>
          <a:bodyPr wrap="square">
            <a:spAutoFit/>
          </a:bodyPr>
          <a:lstStyle/>
          <a:p>
            <a:pPr algn="ctr"/>
            <a:r>
              <a:rPr lang="ru-RU" sz="3600" b="1" dirty="0" smtClean="0"/>
              <a:t> </a:t>
            </a:r>
            <a:endParaRPr lang="ru-RU" dirty="0"/>
          </a:p>
        </p:txBody>
      </p:sp>
      <p:sp>
        <p:nvSpPr>
          <p:cNvPr id="8" name="Прямоугольник 7"/>
          <p:cNvSpPr/>
          <p:nvPr/>
        </p:nvSpPr>
        <p:spPr>
          <a:xfrm>
            <a:off x="1428728" y="1214422"/>
            <a:ext cx="5857916" cy="4093428"/>
          </a:xfrm>
          <a:prstGeom prst="rect">
            <a:avLst/>
          </a:prstGeom>
        </p:spPr>
        <p:txBody>
          <a:bodyPr wrap="square">
            <a:spAutoFit/>
          </a:bodyPr>
          <a:lstStyle/>
          <a:p>
            <a:pPr algn="ctr"/>
            <a:r>
              <a:rPr lang="ru-RU" sz="2000" b="1" dirty="0" smtClean="0"/>
              <a:t>   Художественно-эстетическое развитие.</a:t>
            </a:r>
          </a:p>
          <a:p>
            <a:pPr algn="ctr"/>
            <a:endParaRPr lang="ru-RU" sz="2000" b="1" dirty="0" smtClean="0"/>
          </a:p>
          <a:p>
            <a:pPr algn="ctr"/>
            <a:r>
              <a:rPr lang="ru-RU" sz="2000" dirty="0" smtClean="0">
                <a:solidFill>
                  <a:srgbClr val="0070C0"/>
                </a:solidFill>
              </a:rPr>
              <a:t>Слушание  музыки:</a:t>
            </a:r>
          </a:p>
          <a:p>
            <a:pPr algn="ctr"/>
            <a:r>
              <a:rPr lang="ru-RU" sz="2000" dirty="0" smtClean="0"/>
              <a:t>«Времена года» П.И.Чайковского, </a:t>
            </a:r>
          </a:p>
          <a:p>
            <a:pPr algn="ctr"/>
            <a:r>
              <a:rPr lang="ru-RU" sz="2000" dirty="0" smtClean="0"/>
              <a:t>«Вальс снежных хлопьев» из балета «Щелкунчик» П.И.Чайковского.</a:t>
            </a:r>
          </a:p>
          <a:p>
            <a:pPr algn="ctr"/>
            <a:endParaRPr lang="ru-RU" sz="2000" dirty="0" smtClean="0"/>
          </a:p>
          <a:p>
            <a:pPr algn="ctr"/>
            <a:r>
              <a:rPr lang="ru-RU" sz="2000" dirty="0" smtClean="0">
                <a:solidFill>
                  <a:srgbClr val="0070C0"/>
                </a:solidFill>
              </a:rPr>
              <a:t>Театрализация сказок: </a:t>
            </a:r>
          </a:p>
          <a:p>
            <a:pPr algn="ctr"/>
            <a:r>
              <a:rPr lang="ru-RU" sz="2000" dirty="0" smtClean="0"/>
              <a:t>«Зимовье зверей»,</a:t>
            </a:r>
          </a:p>
          <a:p>
            <a:pPr algn="ctr"/>
            <a:r>
              <a:rPr lang="ru-RU" sz="2000" dirty="0" smtClean="0"/>
              <a:t> «</a:t>
            </a:r>
            <a:r>
              <a:rPr lang="ru-RU" sz="2000" dirty="0" err="1" smtClean="0"/>
              <a:t>Заюшкина</a:t>
            </a:r>
            <a:r>
              <a:rPr lang="ru-RU" sz="2000" dirty="0" smtClean="0"/>
              <a:t>  избушка», </a:t>
            </a:r>
          </a:p>
          <a:p>
            <a:pPr algn="ctr"/>
            <a:r>
              <a:rPr lang="ru-RU" sz="2000" dirty="0" smtClean="0"/>
              <a:t>«Волк и лиса», </a:t>
            </a:r>
          </a:p>
          <a:p>
            <a:pPr algn="ctr"/>
            <a:r>
              <a:rPr lang="ru-RU" sz="2000" dirty="0" smtClean="0"/>
              <a:t>«Рукавичка»</a:t>
            </a:r>
          </a:p>
          <a:p>
            <a:pPr algn="ctr"/>
            <a:endParaRPr lang="ru-RU" sz="20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950</Words>
  <Application>Microsoft Office PowerPoint</Application>
  <PresentationFormat>Экран (4:3)</PresentationFormat>
  <Paragraphs>266</Paragraphs>
  <Slides>17</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lpstr>Тематика проекта: информационный. Вид проекта: групповой, фронтальный . Продолжительность проекта: краткосрочный (2 недели). Участники проекта: воспитатели, дети, родители.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МБДОУ «Детский сад №18»</dc:title>
  <dc:creator>Admin</dc:creator>
  <cp:lastModifiedBy>Admin</cp:lastModifiedBy>
  <cp:revision>37</cp:revision>
  <dcterms:created xsi:type="dcterms:W3CDTF">2015-12-13T13:19:44Z</dcterms:created>
  <dcterms:modified xsi:type="dcterms:W3CDTF">2016-01-17T07:33:11Z</dcterms:modified>
</cp:coreProperties>
</file>