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91" r:id="rId4"/>
    <p:sldId id="292" r:id="rId5"/>
    <p:sldId id="285" r:id="rId6"/>
    <p:sldId id="280" r:id="rId7"/>
    <p:sldId id="293" r:id="rId8"/>
    <p:sldId id="277" r:id="rId9"/>
    <p:sldId id="295" r:id="rId10"/>
    <p:sldId id="287" r:id="rId11"/>
    <p:sldId id="289" r:id="rId12"/>
    <p:sldId id="288" r:id="rId13"/>
    <p:sldId id="296" r:id="rId14"/>
    <p:sldId id="290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FEFEFE"/>
    <a:srgbClr val="FF9900"/>
    <a:srgbClr val="FFFF00"/>
    <a:srgbClr val="009900"/>
    <a:srgbClr val="66FF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9778240-D23A-47EA-9AF6-E3D15B8D357E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5506E6C-A45D-47BE-A9B1-FEACDAD48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71E2-1CA6-486D-969A-6F3591C39BBC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4FAA-B334-488E-8D24-702293E9C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F1C7-5CF8-448B-A56C-AE7D38304E79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C6F6-038B-4FEC-BE12-F77103151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6F98-6E19-47FD-B30F-A911B63A14FF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6434-037E-4A9B-88EF-CC2CECF8C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86A3-40FC-4EE1-9E7D-6F690DBECCFD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0D62-E136-44C9-B140-0D8FA9D64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A976-7997-4014-B55A-06795093871A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D38A-9345-4D9C-9B16-1121F1DE3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E9B3-4EDF-48FB-9F05-A3EC5AEDE9FA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5EBA-0651-4B85-B23B-FFCABA5FA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D992-BD37-4076-8724-84894B7C10F5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8E75-D45D-4FCE-A703-99D9FA241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1924-DDFA-45E9-A01A-50290E9DD9A0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DD60-9963-4A68-9B5D-27FA20DBD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4E2D-8A5D-4E28-AE13-BCB028084950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FCEE-64C3-4CFD-A196-F87D23C57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17ED-7F8A-4FCC-87F9-31BA69EEC16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C4E5-41EA-4375-8398-465F9B287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9DA5-95AB-47FA-8A3B-30267B8ECDEC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8324-5ADC-4CBC-B75A-A863405E2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7282E0-A9F5-4BB6-A40E-2354749B54C4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8B8610-B2EA-4EFF-BB02-2C86A1B6D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hcolonoc.r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portal.ru/" TargetMode="External"/><Relationship Id="rId4" Type="http://schemas.openxmlformats.org/officeDocument/2006/relationships/hyperlink" Target="http://www.i-deti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8616950" cy="2332037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chemeClr val="tx2"/>
                </a:solidFill>
              </a:rPr>
              <a:t>Особенности формирования социально- коммуникативных компетенций  у детей с нарушениями речи в игре.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40237" cy="1657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Презентацию  подготовила                             учитель логопед        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chemeClr val="tx2"/>
                </a:solidFill>
              </a:rPr>
              <a:t>            </a:t>
            </a:r>
            <a:r>
              <a:rPr lang="ru-RU" sz="1800" err="1" smtClean="0">
                <a:solidFill>
                  <a:schemeClr val="tx2"/>
                </a:solidFill>
              </a:rPr>
              <a:t>И</a:t>
            </a:r>
            <a:r>
              <a:rPr lang="ru-RU" sz="1800" smtClean="0">
                <a:solidFill>
                  <a:schemeClr val="tx2"/>
                </a:solidFill>
              </a:rPr>
              <a:t>. Н. </a:t>
            </a:r>
            <a:r>
              <a:rPr lang="ru-RU" sz="1800" dirty="0" err="1" smtClean="0">
                <a:solidFill>
                  <a:schemeClr val="tx2"/>
                </a:solidFill>
              </a:rPr>
              <a:t>Белевцева</a:t>
            </a: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              детский   сад  № 50 г. Ставрополя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Содержимое 5" descr="SAM_3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57496"/>
            <a:ext cx="4039985" cy="3029989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84213" y="404813"/>
            <a:ext cx="7848600" cy="720725"/>
          </a:xfrm>
        </p:spPr>
        <p:txBody>
          <a:bodyPr/>
          <a:lstStyle/>
          <a:p>
            <a:r>
              <a:rPr lang="ru-RU" sz="3000" b="1" u="sng" dirty="0" smtClean="0">
                <a:solidFill>
                  <a:schemeClr val="tx2"/>
                </a:solidFill>
              </a:rPr>
              <a:t>Игры на умение вступать в контакт, оказывать внимание сверстникам</a:t>
            </a:r>
            <a:r>
              <a:rPr lang="ru-RU" sz="3000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435975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«Ласковое  имя»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Дети стоят в кругу, передают друг другу эстафету (цветок, “волшебную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палочку”). При этом называют друг друга ласковым именем (например,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Танюша, </a:t>
            </a:r>
            <a:r>
              <a:rPr lang="ru-RU" sz="2000" dirty="0" err="1" smtClean="0">
                <a:solidFill>
                  <a:schemeClr val="tx2"/>
                </a:solidFill>
              </a:rPr>
              <a:t>Алёнушка</a:t>
            </a:r>
            <a:r>
              <a:rPr lang="ru-RU" sz="2000" dirty="0" smtClean="0">
                <a:solidFill>
                  <a:schemeClr val="tx2"/>
                </a:solidFill>
              </a:rPr>
              <a:t>, Димочка  и т.д.) Воспитатель обращает внимание детей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на ласковую интонацию.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«Комплимент»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 Дети садятся в круг. Каждый участник говорит соседу справа (или слева)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фразу, которая начинается со слов: «Мне нравится в тебе…».  Упражнение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помогает ребенку увидеть свои положительные стороны и почувствовать,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что он принимаем другими детьми.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«Секрет»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Всем участникам ведущий раздает по «секрету» из красивого сундучка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(пуговицу, бусинку, брошку, старые часы и т. д.), кладет в ладошку 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зажимает кулачок. Участники ходят по помещению и, разъедаемые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любопытством, находят способы уговорить каждого показать ему свой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секрет.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u="sng" dirty="0" smtClean="0">
                <a:solidFill>
                  <a:schemeClr val="tx2"/>
                </a:solidFill>
              </a:rPr>
              <a:t>Игры на развитие умения пользоваться невербальными средствам общения</a:t>
            </a:r>
            <a:r>
              <a:rPr lang="ru-RU" sz="3000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«Зеркало»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Детям предлагается представить, что они вошли в магазин зеркал. Одна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половина группы — зеркала, другая — разные зверушки. Зверушки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ходят мимо зеркал, прыгают, строят рожицы — зеркала должны точно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отражать движения и выражение лиц зверушек.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«На что похоже настроение?»</a:t>
            </a:r>
            <a:r>
              <a:rPr lang="ru-RU" sz="2000" dirty="0" smtClean="0">
                <a:solidFill>
                  <a:schemeClr val="tx2"/>
                </a:solidFill>
              </a:rPr>
              <a:t>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Участники игры по очереди мимикой показывают свое настроение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Другие участники угадывают его.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«День  наступает, всё  оживает»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Ведущий произносит первую половину зачина, все участники начинают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двигаться по комнате в хаотическом порядке. Когда  ведущий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произносит вторую половину зачина, все застывают в причудливых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позах. Затем по выбору ведущего отдельные участники “отмирают” 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придуманным способом оправдывают позу.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066800"/>
          </a:xfrm>
        </p:spPr>
        <p:txBody>
          <a:bodyPr/>
          <a:lstStyle/>
          <a:p>
            <a:r>
              <a:rPr lang="ru-RU" sz="3000" b="1" u="sng" dirty="0" smtClean="0">
                <a:solidFill>
                  <a:schemeClr val="tx2"/>
                </a:solidFill>
              </a:rPr>
              <a:t>Игры на взаимодействие,                                             умение действовать сообща.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79388" y="1484313"/>
            <a:ext cx="8785225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«Ладонь в ладонь»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Дети становятся попарно, прижимая правую ладонь к левой ладони и левую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 ладонь к правой ладони друга. Соединенные таким образом, они должны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 передвигаться по комнате, обходя различные препятствия: стол,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 стулья, кровать, гору, реку (в виде детской железной дороги) и т. д.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«Тропинка»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Возьмитесь за руки. По команде «гуляем» - идут по кругу.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 «Тропинка» — дети кладут руки на плечи впереди стоящему и наклоняют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 головы вниз. «Копна» — дети поднимают руки над головой. «Кочки!» — все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приседают.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«Рукавички»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Для игры нужны вырезанные из бумаги рукавички, количество пар равно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 количеству пар участников игры. Ведущий раскидывает рукавички с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 одинаковым орнаментом, но не раскрашенным, по помещению. Дети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отыскивают свою «пару» и с помощью карандашей раскрашивают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</a:rPr>
              <a:t>совершенно одинаково рукавички.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kern="10" dirty="0" smtClean="0">
              <a:ln w="12700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4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179388" y="620713"/>
            <a:ext cx="8507412" cy="550545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ru-RU" sz="3000" b="1" dirty="0" smtClean="0">
                <a:solidFill>
                  <a:schemeClr val="tx2"/>
                </a:solidFill>
              </a:rPr>
              <a:t>Литература: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1. Н.Л. </a:t>
            </a:r>
            <a:r>
              <a:rPr lang="ru-RU" sz="2000" dirty="0" err="1" smtClean="0">
                <a:solidFill>
                  <a:schemeClr val="tx2"/>
                </a:solidFill>
              </a:rPr>
              <a:t>Кряжева</a:t>
            </a:r>
            <a:r>
              <a:rPr lang="ru-RU" sz="2000" dirty="0" smtClean="0">
                <a:solidFill>
                  <a:schemeClr val="tx2"/>
                </a:solidFill>
              </a:rPr>
              <a:t> «Развитие эмоционального мира детей», Ярославль, 1997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2. М.Ю. </a:t>
            </a:r>
            <a:r>
              <a:rPr lang="ru-RU" sz="2000" dirty="0" err="1" smtClean="0">
                <a:solidFill>
                  <a:schemeClr val="tx2"/>
                </a:solidFill>
              </a:rPr>
              <a:t>Картушина</a:t>
            </a:r>
            <a:r>
              <a:rPr lang="ru-RU" sz="2000" dirty="0" smtClean="0">
                <a:solidFill>
                  <a:schemeClr val="tx2"/>
                </a:solidFill>
              </a:rPr>
              <a:t> «Коммуникативные игры для дошкольников», М., 2003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3. Г. А. Широкова «Развитие эмоций и чувств у детей дошкольного возраста», М., 2005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4. Н. В. Клюева, Ю.В. Касаткина «Учим детей общению. Характер, коммуникабельность», Ярославль, 1977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5. </a:t>
            </a:r>
            <a:r>
              <a:rPr lang="ru-RU" sz="2000" dirty="0" err="1" smtClean="0">
                <a:solidFill>
                  <a:schemeClr val="tx2"/>
                </a:solidFill>
              </a:rPr>
              <a:t>Фопель</a:t>
            </a:r>
            <a:r>
              <a:rPr lang="ru-RU" sz="2000" dirty="0" smtClean="0">
                <a:solidFill>
                  <a:schemeClr val="tx2"/>
                </a:solidFill>
              </a:rPr>
              <a:t> К. «Как научить детей сотрудничать»,  М., 1999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6. Е.К. Лютова, Г.Б. Монина «Тренинг эффективного взаимодействия с детьми», СПб., 2003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7. А.Г. </a:t>
            </a:r>
            <a:r>
              <a:rPr lang="ru-RU" sz="2000" dirty="0" err="1" smtClean="0">
                <a:solidFill>
                  <a:schemeClr val="tx2"/>
                </a:solidFill>
              </a:rPr>
              <a:t>Арушанова</a:t>
            </a:r>
            <a:r>
              <a:rPr lang="ru-RU" sz="2000" dirty="0" smtClean="0">
                <a:solidFill>
                  <a:schemeClr val="tx2"/>
                </a:solidFill>
              </a:rPr>
              <a:t> «Речь и речевое общение детей», М., 1999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8. А.Г. </a:t>
            </a:r>
            <a:r>
              <a:rPr lang="ru-RU" sz="2000" dirty="0" err="1" smtClean="0">
                <a:solidFill>
                  <a:schemeClr val="tx2"/>
                </a:solidFill>
              </a:rPr>
              <a:t>Арушанова</a:t>
            </a:r>
            <a:r>
              <a:rPr lang="ru-RU" sz="2000" dirty="0" smtClean="0">
                <a:solidFill>
                  <a:schemeClr val="tx2"/>
                </a:solidFill>
              </a:rPr>
              <a:t> «Развитие коммуникативных способностей дошкольников», М. 2011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9. Л.М. Шипицына и др. «Азбука общения»,  СПб., 1998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10. В.В. </a:t>
            </a:r>
            <a:r>
              <a:rPr lang="ru-RU" sz="2000" dirty="0" err="1" smtClean="0">
                <a:solidFill>
                  <a:schemeClr val="tx2"/>
                </a:solidFill>
              </a:rPr>
              <a:t>Гербова</a:t>
            </a:r>
            <a:r>
              <a:rPr lang="ru-RU" sz="2000" dirty="0" smtClean="0">
                <a:solidFill>
                  <a:schemeClr val="tx2"/>
                </a:solidFill>
              </a:rPr>
              <a:t> «Коммуникация. Развитие речи и общения»,М., 2005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11. </a:t>
            </a:r>
            <a:r>
              <a:rPr lang="ru-RU" sz="2000" u="sng" dirty="0" smtClean="0">
                <a:solidFill>
                  <a:schemeClr val="tx2"/>
                </a:solidFill>
                <a:latin typeface="Garamond" pitchFamily="18" charset="0"/>
                <a:hlinkClick r:id="rId3"/>
              </a:rPr>
              <a:t>http://dohcolonoc.ru/</a:t>
            </a:r>
            <a:r>
              <a:rPr lang="ru-RU" sz="2000" u="sng" dirty="0" smtClean="0">
                <a:solidFill>
                  <a:schemeClr val="tx2"/>
                </a:solidFill>
                <a:latin typeface="Garamond" pitchFamily="18" charset="0"/>
              </a:rPr>
              <a:t>  </a:t>
            </a:r>
            <a:r>
              <a:rPr lang="ru-RU" sz="2000" u="sng" dirty="0" smtClean="0">
                <a:solidFill>
                  <a:schemeClr val="tx2"/>
                </a:solidFill>
                <a:latin typeface="Garamond" pitchFamily="18" charset="0"/>
                <a:hlinkClick r:id="rId4"/>
              </a:rPr>
              <a:t>http://www.i-deti.ru/</a:t>
            </a:r>
            <a:r>
              <a:rPr lang="ru-RU" sz="2000" u="sng" dirty="0" smtClean="0">
                <a:solidFill>
                  <a:schemeClr val="tx2"/>
                </a:solidFill>
                <a:latin typeface="Garamond" pitchFamily="18" charset="0"/>
                <a:hlinkClick r:id="rId5"/>
              </a:rPr>
              <a:t>http://nsportal.ru/</a:t>
            </a:r>
            <a:endParaRPr lang="ru-RU" sz="20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428604"/>
            <a:ext cx="72152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Формирование социально-коммуникативной компетентности у детей с </a:t>
            </a:r>
            <a:r>
              <a:rPr lang="ru-RU" dirty="0" smtClean="0">
                <a:solidFill>
                  <a:schemeClr val="tx2"/>
                </a:solidFill>
              </a:rPr>
              <a:t>ОНР способствует  </a:t>
            </a:r>
            <a:r>
              <a:rPr lang="ru-RU" b="1" dirty="0" smtClean="0">
                <a:solidFill>
                  <a:schemeClr val="tx2"/>
                </a:solidFill>
              </a:rPr>
              <a:t>успешной социализации </a:t>
            </a:r>
            <a:r>
              <a:rPr lang="ru-RU" dirty="0">
                <a:solidFill>
                  <a:schemeClr val="tx2"/>
                </a:solidFill>
              </a:rPr>
              <a:t>личности в основных сферах жизнедеятельности: межличностной, познавательной, поведенческой, эмоциональной, этико-нравственной.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ОНР сопровождается </a:t>
            </a:r>
            <a:r>
              <a:rPr lang="ru-RU" b="1" dirty="0">
                <a:solidFill>
                  <a:schemeClr val="tx2"/>
                </a:solidFill>
              </a:rPr>
              <a:t>незрелостью отдельных психических функций, эмоциональной неустойчивостью, </a:t>
            </a:r>
            <a:r>
              <a:rPr lang="ru-RU" dirty="0" smtClean="0">
                <a:solidFill>
                  <a:schemeClr val="tx2"/>
                </a:solidFill>
              </a:rPr>
              <a:t>что затрудняет</a:t>
            </a:r>
            <a:r>
              <a:rPr lang="ru-RU" dirty="0">
                <a:solidFill>
                  <a:schemeClr val="tx2"/>
                </a:solidFill>
              </a:rPr>
              <a:t>, а иногда вообще делает невозможным развитие коммуникативной компетентности детей. </a:t>
            </a:r>
            <a:r>
              <a:rPr lang="ru-RU" dirty="0" smtClean="0">
                <a:solidFill>
                  <a:schemeClr val="tx2"/>
                </a:solidFill>
              </a:rPr>
              <a:t>                                Недоразвитие </a:t>
            </a:r>
            <a:r>
              <a:rPr lang="ru-RU" dirty="0">
                <a:solidFill>
                  <a:schemeClr val="tx2"/>
                </a:solidFill>
              </a:rPr>
              <a:t>речевых средств </a:t>
            </a:r>
            <a:r>
              <a:rPr lang="ru-RU" dirty="0" smtClean="0">
                <a:solidFill>
                  <a:schemeClr val="tx2"/>
                </a:solidFill>
              </a:rPr>
              <a:t>порождает </a:t>
            </a:r>
            <a:r>
              <a:rPr lang="ru-RU" b="1" dirty="0">
                <a:solidFill>
                  <a:schemeClr val="tx2"/>
                </a:solidFill>
              </a:rPr>
              <a:t>специфические черты общего и речевого поведения.  </a:t>
            </a:r>
            <a:r>
              <a:rPr lang="ru-RU" b="1" dirty="0" smtClean="0">
                <a:solidFill>
                  <a:schemeClr val="tx2"/>
                </a:solidFill>
              </a:rPr>
              <a:t>         </a:t>
            </a:r>
            <a:r>
              <a:rPr lang="ru-RU" dirty="0" smtClean="0">
                <a:solidFill>
                  <a:schemeClr val="tx2"/>
                </a:solidFill>
              </a:rPr>
              <a:t>                               Формирование </a:t>
            </a:r>
            <a:r>
              <a:rPr lang="ru-RU" dirty="0">
                <a:solidFill>
                  <a:schemeClr val="tx2"/>
                </a:solidFill>
              </a:rPr>
              <a:t>коммуникативной потребности у детей </a:t>
            </a:r>
            <a:r>
              <a:rPr lang="ru-RU" dirty="0" smtClean="0">
                <a:solidFill>
                  <a:schemeClr val="tx2"/>
                </a:solidFill>
              </a:rPr>
              <a:t>с ОНР </a:t>
            </a:r>
            <a:r>
              <a:rPr lang="ru-RU" dirty="0">
                <a:solidFill>
                  <a:schemeClr val="tx2"/>
                </a:solidFill>
              </a:rPr>
              <a:t>является </a:t>
            </a:r>
            <a:r>
              <a:rPr lang="ru-RU" dirty="0" smtClean="0">
                <a:solidFill>
                  <a:schemeClr val="tx2"/>
                </a:solidFill>
              </a:rPr>
              <a:t>актуальным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b="1" dirty="0">
                <a:solidFill>
                  <a:schemeClr val="tx2"/>
                </a:solidFill>
              </a:rPr>
              <a:t>так как у данной категории детей самостоятельно она не формируется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52"/>
            <a:ext cx="90011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solidFill>
                <a:schemeClr val="tx2"/>
              </a:solidFill>
            </a:endParaRPr>
          </a:p>
          <a:p>
            <a:endParaRPr lang="ru-RU" sz="1800" dirty="0">
              <a:solidFill>
                <a:schemeClr val="tx2"/>
              </a:solidFill>
            </a:endParaRPr>
          </a:p>
          <a:p>
            <a:pPr lvl="1"/>
            <a:r>
              <a:rPr lang="ru-RU" sz="2400" b="1" i="1" dirty="0" smtClean="0">
                <a:solidFill>
                  <a:schemeClr val="tx2"/>
                </a:solidFill>
              </a:rPr>
              <a:t>- снижение </a:t>
            </a:r>
            <a:r>
              <a:rPr lang="ru-RU" sz="2400" b="1" i="1" dirty="0">
                <a:solidFill>
                  <a:schemeClr val="tx2"/>
                </a:solidFill>
              </a:rPr>
              <a:t>потребности в </a:t>
            </a:r>
            <a:r>
              <a:rPr lang="ru-RU" sz="2400" b="1" i="1" dirty="0" smtClean="0">
                <a:solidFill>
                  <a:schemeClr val="tx2"/>
                </a:solidFill>
              </a:rPr>
              <a:t>общении.                         </a:t>
            </a:r>
          </a:p>
          <a:p>
            <a:pPr lvl="1"/>
            <a:r>
              <a:rPr lang="ru-RU" sz="2400" b="1" i="1" dirty="0" smtClean="0">
                <a:solidFill>
                  <a:schemeClr val="tx2"/>
                </a:solidFill>
              </a:rPr>
              <a:t>- эмоциональная неуравновешенность. </a:t>
            </a:r>
          </a:p>
          <a:p>
            <a:pPr lvl="1"/>
            <a:r>
              <a:rPr lang="ru-RU" sz="2400" b="1" i="1" dirty="0" smtClean="0">
                <a:solidFill>
                  <a:schemeClr val="tx2"/>
                </a:solidFill>
              </a:rPr>
              <a:t>- трудности </a:t>
            </a:r>
            <a:r>
              <a:rPr lang="ru-RU" sz="2400" b="1" i="1" dirty="0">
                <a:solidFill>
                  <a:schemeClr val="tx2"/>
                </a:solidFill>
              </a:rPr>
              <a:t>в организации речевого поведения.</a:t>
            </a:r>
          </a:p>
          <a:p>
            <a:pPr lvl="1">
              <a:buFontTx/>
              <a:buChar char="-"/>
            </a:pPr>
            <a:r>
              <a:rPr lang="ru-RU" sz="2400" b="1" i="1" dirty="0" smtClean="0">
                <a:solidFill>
                  <a:schemeClr val="tx2"/>
                </a:solidFill>
              </a:rPr>
              <a:t>неумение </a:t>
            </a:r>
            <a:r>
              <a:rPr lang="ru-RU" sz="2400" b="1" i="1" dirty="0">
                <a:solidFill>
                  <a:schemeClr val="tx2"/>
                </a:solidFill>
              </a:rPr>
              <a:t>пользоваться </a:t>
            </a:r>
            <a:r>
              <a:rPr lang="ru-RU" sz="2400" b="1" i="1" dirty="0" smtClean="0">
                <a:solidFill>
                  <a:schemeClr val="tx2"/>
                </a:solidFill>
              </a:rPr>
              <a:t>средствами </a:t>
            </a:r>
            <a:r>
              <a:rPr lang="ru-RU" sz="2400" b="1" i="1" dirty="0">
                <a:solidFill>
                  <a:schemeClr val="tx2"/>
                </a:solidFill>
              </a:rPr>
              <a:t>общения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lvl="1"/>
            <a:r>
              <a:rPr lang="ru-RU" sz="2400" b="1" dirty="0" smtClean="0">
                <a:solidFill>
                  <a:srgbClr val="7030A0"/>
                </a:solidFill>
              </a:rPr>
              <a:t>Психологические трудности</a:t>
            </a:r>
          </a:p>
          <a:p>
            <a:pPr lvl="1">
              <a:buFontTx/>
              <a:buChar char="-"/>
            </a:pPr>
            <a:r>
              <a:rPr lang="ru-RU" sz="2400" b="1" i="1" dirty="0" smtClean="0">
                <a:solidFill>
                  <a:schemeClr val="tx2"/>
                </a:solidFill>
              </a:rPr>
              <a:t> стеснительность</a:t>
            </a:r>
            <a:r>
              <a:rPr lang="ru-RU" sz="2400" b="1" i="1" dirty="0">
                <a:solidFill>
                  <a:schemeClr val="tx2"/>
                </a:solidFill>
              </a:rPr>
              <a:t>, застенчивость, нерешительность, </a:t>
            </a:r>
            <a:r>
              <a:rPr lang="ru-RU" sz="2400" b="1" i="1" dirty="0" smtClean="0">
                <a:solidFill>
                  <a:schemeClr val="tx2"/>
                </a:solidFill>
              </a:rPr>
              <a:t>                                                         -  робость</a:t>
            </a:r>
            <a:r>
              <a:rPr lang="ru-RU" sz="2400" b="1" i="1" dirty="0">
                <a:solidFill>
                  <a:schemeClr val="tx2"/>
                </a:solidFill>
              </a:rPr>
              <a:t>, замкнутость, </a:t>
            </a:r>
            <a:r>
              <a:rPr lang="ru-RU" sz="2400" b="1" i="1" dirty="0" smtClean="0">
                <a:solidFill>
                  <a:schemeClr val="tx2"/>
                </a:solidFill>
              </a:rPr>
              <a:t>ограниченная контактность</a:t>
            </a:r>
            <a:r>
              <a:rPr lang="ru-RU" sz="2400" b="1" i="1" dirty="0">
                <a:solidFill>
                  <a:schemeClr val="tx2"/>
                </a:solidFill>
              </a:rPr>
              <a:t>, </a:t>
            </a:r>
            <a:r>
              <a:rPr lang="ru-RU" sz="2400" b="1" i="1" dirty="0" smtClean="0">
                <a:solidFill>
                  <a:schemeClr val="tx2"/>
                </a:solidFill>
              </a:rPr>
              <a:t>замедленная включаемость </a:t>
            </a:r>
            <a:r>
              <a:rPr lang="ru-RU" sz="2400" b="1" i="1" dirty="0">
                <a:solidFill>
                  <a:schemeClr val="tx2"/>
                </a:solidFill>
              </a:rPr>
              <a:t>в ситуацию общения, </a:t>
            </a:r>
            <a:r>
              <a:rPr lang="ru-RU" sz="2400" b="1" i="1" dirty="0" smtClean="0">
                <a:solidFill>
                  <a:schemeClr val="tx2"/>
                </a:solidFill>
              </a:rPr>
              <a:t>неумение  </a:t>
            </a:r>
            <a:r>
              <a:rPr lang="ru-RU" sz="2400" b="1" i="1" dirty="0">
                <a:solidFill>
                  <a:schemeClr val="tx2"/>
                </a:solidFill>
              </a:rPr>
              <a:t>поддерживать </a:t>
            </a:r>
            <a:r>
              <a:rPr lang="ru-RU" sz="2400" b="1" i="1" dirty="0" smtClean="0">
                <a:solidFill>
                  <a:schemeClr val="tx2"/>
                </a:solidFill>
              </a:rPr>
              <a:t>беседу.                                         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           Это неизбежно </a:t>
            </a:r>
            <a:r>
              <a:rPr lang="ru-RU" sz="2400" dirty="0">
                <a:solidFill>
                  <a:schemeClr val="tx2"/>
                </a:solidFill>
              </a:rPr>
              <a:t>приводит к снижению 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коммуникативной </a:t>
            </a:r>
            <a:r>
              <a:rPr lang="ru-RU" sz="2400" dirty="0" smtClean="0">
                <a:solidFill>
                  <a:schemeClr val="tx2"/>
                </a:solidFill>
              </a:rPr>
              <a:t>активности, к </a:t>
            </a:r>
            <a:r>
              <a:rPr lang="ru-RU" sz="2400" dirty="0">
                <a:solidFill>
                  <a:schemeClr val="tx2"/>
                </a:solidFill>
              </a:rPr>
              <a:t>ограничению процесса свободного общения и </a:t>
            </a:r>
            <a:r>
              <a:rPr lang="ru-RU" sz="2400" dirty="0" smtClean="0">
                <a:solidFill>
                  <a:schemeClr val="tx2"/>
                </a:solidFill>
              </a:rPr>
              <a:t>затрудняет развитие </a:t>
            </a:r>
            <a:r>
              <a:rPr lang="ru-RU" sz="2400" dirty="0">
                <a:solidFill>
                  <a:schemeClr val="tx2"/>
                </a:solidFill>
              </a:rPr>
              <a:t>речемыслительной и познавательной деятельности </a:t>
            </a:r>
            <a:r>
              <a:rPr lang="ru-RU" sz="2400" dirty="0" smtClean="0">
                <a:solidFill>
                  <a:schemeClr val="tx2"/>
                </a:solidFill>
              </a:rPr>
              <a:t>детей.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Коммуникативные трудности дошкольников с ОНР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 Формирование социально-коммуникативных компетенций у детей с ОНР это процесс</a:t>
            </a:r>
            <a:r>
              <a:rPr lang="ru-RU" i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связанный с отработкой</a:t>
            </a:r>
            <a:r>
              <a:rPr lang="ru-RU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языковых навыков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речевых умений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форм специально усвоенного поведения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, который включает в себя 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-</a:t>
            </a:r>
            <a:r>
              <a:rPr lang="ru-RU" b="1" i="1" dirty="0" smtClean="0">
                <a:solidFill>
                  <a:schemeClr val="accent4"/>
                </a:solidFill>
                <a:latin typeface="Garamond" pitchFamily="18" charset="0"/>
                <a:cs typeface="Times New Roman" pitchFamily="18" charset="0"/>
              </a:rPr>
              <a:t>  </a:t>
            </a:r>
            <a:r>
              <a:rPr lang="ru-RU" b="1" i="1" u="sng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Невербальное общение</a:t>
            </a:r>
          </a:p>
          <a:p>
            <a:pPr lvl="0">
              <a:buNone/>
            </a:pPr>
            <a:r>
              <a:rPr lang="ru-RU" b="1" i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 -  </a:t>
            </a:r>
            <a:r>
              <a:rPr lang="ru-RU" b="1" i="1" u="sng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Вербальное общение                                          - Социальные навыки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b="1" i="1" u="sng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u="sng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403350" y="47625"/>
            <a:ext cx="50887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4"/>
                </a:solidFill>
              </a:rPr>
              <a:t>Невербальные средства общения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067175" y="549275"/>
            <a:ext cx="136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</a:rPr>
              <a:t> Мимика</a:t>
            </a:r>
          </a:p>
        </p:txBody>
      </p:sp>
      <p:pic>
        <p:nvPicPr>
          <p:cNvPr id="5124" name="Picture 7" descr="IMG_48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11382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IMG_48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052513"/>
            <a:ext cx="13874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IMG_48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052513"/>
            <a:ext cx="1285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IMG_489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052513"/>
            <a:ext cx="13589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 descr="IMG_489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1052513"/>
            <a:ext cx="12747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IMG_489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50" y="1125538"/>
            <a:ext cx="1285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4067175" y="4868863"/>
            <a:ext cx="106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</a:rPr>
              <a:t> Жесты</a:t>
            </a:r>
          </a:p>
        </p:txBody>
      </p:sp>
      <p:pic>
        <p:nvPicPr>
          <p:cNvPr id="5131" name="Picture 14" descr="IMG_49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5229225"/>
            <a:ext cx="108426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4211638" y="2565400"/>
            <a:ext cx="1074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>
                <a:solidFill>
                  <a:schemeClr val="tx2"/>
                </a:solidFill>
              </a:rPr>
              <a:t> Позы</a:t>
            </a:r>
          </a:p>
        </p:txBody>
      </p:sp>
      <p:pic>
        <p:nvPicPr>
          <p:cNvPr id="5133" name="Picture 16" descr="IMG_490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1050" y="5229225"/>
            <a:ext cx="12398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7" descr="IMG_490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5229225"/>
            <a:ext cx="13589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8" descr="IMG_490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8263" y="5229225"/>
            <a:ext cx="9493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9" descr="IMG_490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00788" y="5229225"/>
            <a:ext cx="1062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0" descr="IMG_489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2924175"/>
            <a:ext cx="15843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1" descr="IMG_489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8538" y="2924175"/>
            <a:ext cx="12922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2" descr="IMG_489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275" y="2924175"/>
            <a:ext cx="11588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4" descr="IMG_490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85113" y="2997200"/>
            <a:ext cx="8778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5" descr="IMG_490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88125" y="2997200"/>
            <a:ext cx="10287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6" descr="IMG_489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292725" y="2924175"/>
            <a:ext cx="10477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7" descr="IMG_4909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96188" y="5229225"/>
            <a:ext cx="10287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188913"/>
            <a:ext cx="7602564" cy="1454137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accent4"/>
                </a:solidFill>
              </a:rPr>
              <a:t>Вербальные средства общения</a:t>
            </a:r>
            <a:r>
              <a:rPr lang="ru-RU" sz="3000" b="1" dirty="0" smtClean="0">
                <a:solidFill>
                  <a:schemeClr val="tx2"/>
                </a:solidFill>
              </a:rPr>
              <a:t/>
            </a:r>
            <a:br>
              <a:rPr lang="ru-RU" sz="3000" b="1" dirty="0" smtClean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chemeClr val="tx2"/>
                </a:solidFill>
              </a:rPr>
              <a:t>Коммуникативные качества речи</a:t>
            </a:r>
            <a:r>
              <a:rPr lang="ru-RU" sz="2000" b="1" dirty="0" smtClean="0">
                <a:solidFill>
                  <a:schemeClr val="tx2"/>
                </a:solidFill>
              </a:rPr>
              <a:t>:                                                     </a:t>
            </a:r>
            <a:r>
              <a:rPr lang="ru-RU" sz="2000" dirty="0" smtClean="0">
                <a:solidFill>
                  <a:schemeClr val="tx2"/>
                </a:solidFill>
              </a:rPr>
              <a:t> правильность, точность, логичность, чистота,                            выразительность, богатство и уместность.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4294967295"/>
          </p:nvPr>
        </p:nvSpPr>
        <p:spPr>
          <a:xfrm>
            <a:off x="179388" y="2000240"/>
            <a:ext cx="8964612" cy="236538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-  </a:t>
            </a:r>
            <a:r>
              <a:rPr lang="ru-RU" sz="2400" b="1" dirty="0" smtClean="0">
                <a:solidFill>
                  <a:schemeClr val="tx2"/>
                </a:solidFill>
              </a:rPr>
              <a:t>Диалогическая и монологическая формы связной речи.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- Лексико-грамматический строй речи.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- Дикция.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- Интонационная выразительность речи.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- </a:t>
            </a:r>
            <a:r>
              <a:rPr lang="ru-RU" sz="2400" b="1" dirty="0" err="1" smtClean="0">
                <a:solidFill>
                  <a:schemeClr val="tx2"/>
                </a:solidFill>
              </a:rPr>
              <a:t>Темпо-ритмическая</a:t>
            </a:r>
            <a:r>
              <a:rPr lang="ru-RU" sz="2400" b="1" dirty="0" smtClean="0">
                <a:solidFill>
                  <a:schemeClr val="tx2"/>
                </a:solidFill>
              </a:rPr>
              <a:t> характеристика речи.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-  Фонематический слух.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57166"/>
            <a:ext cx="36423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b="1" dirty="0">
                <a:solidFill>
                  <a:schemeClr val="accent4"/>
                </a:solidFill>
                <a:latin typeface="+mj-lt"/>
              </a:rPr>
              <a:t>Социальные навыки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857232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- Умение выражать свои чувства и эмоции;                                                                                 - Умение взаимодействовать со взрослыми и сверстниками (как знакомыми, так и незнакомыми);                                                                                             -Умение регулировать свое эмоциональное состояние в зависимости от ситуации</a:t>
            </a:r>
          </a:p>
        </p:txBody>
      </p:sp>
      <p:pic>
        <p:nvPicPr>
          <p:cNvPr id="7" name="Содержимое 4" descr="SAM_3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928934"/>
            <a:ext cx="3295408" cy="3786214"/>
          </a:xfrm>
          <a:prstGeom prst="rect">
            <a:avLst/>
          </a:prstGeom>
        </p:spPr>
      </p:pic>
      <p:pic>
        <p:nvPicPr>
          <p:cNvPr id="8" name="Содержимое 5" descr="SAM_2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000372"/>
            <a:ext cx="4039985" cy="3029989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r>
              <a:rPr lang="ru-RU" sz="3000" b="1" smtClean="0">
                <a:solidFill>
                  <a:schemeClr val="tx2"/>
                </a:solidFill>
              </a:rPr>
              <a:t>Основные методы, используемые при формировании и развитии коммуникативных умений и навыков: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229600" cy="2951162"/>
          </a:xfrm>
        </p:spPr>
        <p:txBody>
          <a:bodyPr/>
          <a:lstStyle/>
          <a:p>
            <a:r>
              <a:rPr lang="ru-RU" sz="3000" b="1" i="1" dirty="0" smtClean="0">
                <a:solidFill>
                  <a:schemeClr val="tx2"/>
                </a:solidFill>
              </a:rPr>
              <a:t>Практические</a:t>
            </a:r>
            <a:r>
              <a:rPr lang="ru-RU" sz="3000" dirty="0" smtClean="0">
                <a:solidFill>
                  <a:schemeClr val="tx2"/>
                </a:solidFill>
              </a:rPr>
              <a:t> (игры, упражнения</a:t>
            </a:r>
            <a:r>
              <a:rPr lang="ru-RU" sz="3000" dirty="0" smtClean="0">
                <a:solidFill>
                  <a:schemeClr val="tx2"/>
                </a:solidFill>
                <a:latin typeface="Arial" charset="0"/>
              </a:rPr>
              <a:t>)</a:t>
            </a:r>
          </a:p>
          <a:p>
            <a:r>
              <a:rPr lang="ru-RU" sz="3000" b="1" i="1" dirty="0" smtClean="0">
                <a:solidFill>
                  <a:schemeClr val="tx2"/>
                </a:solidFill>
              </a:rPr>
              <a:t>Наглядные</a:t>
            </a:r>
            <a:r>
              <a:rPr lang="ru-RU" sz="3000" dirty="0" smtClean="0">
                <a:solidFill>
                  <a:schemeClr val="tx2"/>
                </a:solidFill>
              </a:rPr>
              <a:t> (наблюдение, рассматривание рисунков, картин, прослушивание  произведений)</a:t>
            </a:r>
          </a:p>
          <a:p>
            <a:r>
              <a:rPr lang="ru-RU" sz="3000" b="1" i="1" dirty="0" smtClean="0">
                <a:solidFill>
                  <a:schemeClr val="tx2"/>
                </a:solidFill>
              </a:rPr>
              <a:t>Словесные</a:t>
            </a:r>
            <a:r>
              <a:rPr lang="ru-RU" sz="3000" dirty="0" smtClean="0">
                <a:solidFill>
                  <a:schemeClr val="tx2"/>
                </a:solidFill>
              </a:rPr>
              <a:t> (рассказ, беседа, чтение)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4" name="Содержимое 5" descr="SAM_3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4567" y="4000504"/>
            <a:ext cx="3106589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7" descr="SAM_3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286256"/>
            <a:ext cx="2571768" cy="214314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7143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Социально-коммуникативное развитие </a:t>
            </a:r>
            <a:r>
              <a:rPr lang="ru-RU" sz="2800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дошкольников происходит  через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игру как ведущую детскую деятельность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Общение является важным элементом любой игры.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i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Во время игры происходит социальное, эмоциональное и психическое становление ребенка.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i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Игра дает детям возможность воспроизвести взрослый мир и участвовать в воображаемой социальной жизни.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i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Дети учатся разрешать конфликты, выражать эмоции и адекватно взаимодействовать с окружающими.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78632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Игры коммуникативной направленности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b="1" i="1" u="sng" dirty="0" smtClean="0">
                <a:solidFill>
                  <a:schemeClr val="tx2"/>
                </a:solidFill>
              </a:rPr>
              <a:t>Творческие</a:t>
            </a:r>
            <a:r>
              <a:rPr lang="ru-RU" sz="2400" i="1" u="sng" dirty="0" smtClean="0">
                <a:solidFill>
                  <a:schemeClr val="tx2"/>
                </a:solidFill>
              </a:rPr>
              <a:t>:</a:t>
            </a:r>
            <a:r>
              <a:rPr lang="ru-RU" sz="2400" u="sng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сюжетно-ролевые, режиссерские, театрализованные,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</a:t>
            </a:r>
            <a:r>
              <a:rPr lang="ru-RU" sz="2400" b="1" i="1" u="sng" dirty="0" smtClean="0">
                <a:solidFill>
                  <a:schemeClr val="tx2"/>
                </a:solidFill>
              </a:rPr>
              <a:t>Игры с правилами</a:t>
            </a:r>
            <a:r>
              <a:rPr lang="ru-RU" sz="2400" b="1" dirty="0" smtClean="0">
                <a:solidFill>
                  <a:schemeClr val="tx2"/>
                </a:solidFill>
              </a:rPr>
              <a:t>: </a:t>
            </a:r>
            <a:r>
              <a:rPr lang="ru-RU" sz="2400" dirty="0" smtClean="0">
                <a:solidFill>
                  <a:schemeClr val="tx2"/>
                </a:solidFill>
              </a:rPr>
              <a:t>подвижные, дидактические, развивающие</a:t>
            </a:r>
            <a:endParaRPr lang="ru-RU" sz="24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704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Особенности формирования социально- коммуникативных компетенций  у детей с нарушениями речи в игре.</vt:lpstr>
      <vt:lpstr>Слайд 2</vt:lpstr>
      <vt:lpstr>Слайд 3</vt:lpstr>
      <vt:lpstr>Слайд 4</vt:lpstr>
      <vt:lpstr>Слайд 5</vt:lpstr>
      <vt:lpstr>Вербальные средства общения Коммуникативные качества речи:                                                      правильность, точность, логичность, чистота,                            выразительность, богатство и уместность.</vt:lpstr>
      <vt:lpstr>Слайд 7</vt:lpstr>
      <vt:lpstr>Основные методы, используемые при формировании и развитии коммуникативных умений и навыков:</vt:lpstr>
      <vt:lpstr>Слайд 9</vt:lpstr>
      <vt:lpstr>Игры на умение вступать в контакт, оказывать внимание сверстникам.</vt:lpstr>
      <vt:lpstr>Игры на развитие умения пользоваться невербальными средствам общения.</vt:lpstr>
      <vt:lpstr>Игры на взаимодействие,                                             умение действовать сообща.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gruppa№6</cp:lastModifiedBy>
  <cp:revision>194</cp:revision>
  <dcterms:created xsi:type="dcterms:W3CDTF">2012-12-02T16:48:00Z</dcterms:created>
  <dcterms:modified xsi:type="dcterms:W3CDTF">2015-12-17T07:08:06Z</dcterms:modified>
</cp:coreProperties>
</file>