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0" r:id="rId3"/>
    <p:sldId id="273" r:id="rId4"/>
    <p:sldId id="274" r:id="rId5"/>
    <p:sldId id="276" r:id="rId6"/>
    <p:sldId id="286" r:id="rId7"/>
    <p:sldId id="277" r:id="rId8"/>
    <p:sldId id="278" r:id="rId9"/>
    <p:sldId id="280" r:id="rId10"/>
    <p:sldId id="281" r:id="rId11"/>
    <p:sldId id="264" r:id="rId12"/>
    <p:sldId id="259" r:id="rId13"/>
    <p:sldId id="299" r:id="rId14"/>
    <p:sldId id="287" r:id="rId15"/>
    <p:sldId id="295" r:id="rId16"/>
    <p:sldId id="296" r:id="rId17"/>
    <p:sldId id="297" r:id="rId18"/>
    <p:sldId id="298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Развитие мыслительных операций у детей младшего дошкольного возраста</a:t>
            </a:r>
            <a:b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7" t="4615"/>
          <a:stretch>
            <a:fillRect/>
          </a:stretch>
        </p:blipFill>
        <p:spPr bwMode="auto">
          <a:xfrm>
            <a:off x="971600" y="1700808"/>
            <a:ext cx="7416824" cy="489654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981436"/>
              </p:ext>
            </p:extLst>
          </p:nvPr>
        </p:nvGraphicFramePr>
        <p:xfrm>
          <a:off x="683568" y="332656"/>
          <a:ext cx="7776864" cy="1152128"/>
        </p:xfrm>
        <a:graphic>
          <a:graphicData uri="http://schemas.openxmlformats.org/drawingml/2006/table">
            <a:tbl>
              <a:tblPr/>
              <a:tblGrid>
                <a:gridCol w="792088"/>
                <a:gridCol w="1080120"/>
                <a:gridCol w="1080120"/>
                <a:gridCol w="953409"/>
                <a:gridCol w="841098"/>
                <a:gridCol w="1013805"/>
                <a:gridCol w="1044117"/>
                <a:gridCol w="972107"/>
              </a:tblGrid>
              <a:tr h="1152128">
                <a:tc>
                  <a:txBody>
                    <a:bodyPr/>
                    <a:lstStyle/>
                    <a:p>
                      <a:pPr marL="71755" marR="7175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месяц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Цвет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Форма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Величина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Количество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Ориентировка 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во времени и пространстве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Составь целое из частей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Обобщение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891864"/>
              </p:ext>
            </p:extLst>
          </p:nvPr>
        </p:nvGraphicFramePr>
        <p:xfrm>
          <a:off x="683568" y="1484785"/>
          <a:ext cx="7776864" cy="4248470"/>
        </p:xfrm>
        <a:graphic>
          <a:graphicData uri="http://schemas.openxmlformats.org/drawingml/2006/table">
            <a:tbl>
              <a:tblPr/>
              <a:tblGrid>
                <a:gridCol w="792088"/>
                <a:gridCol w="1080120"/>
                <a:gridCol w="1080120"/>
                <a:gridCol w="953410"/>
                <a:gridCol w="841098"/>
                <a:gridCol w="1013804"/>
                <a:gridCol w="1080120"/>
                <a:gridCol w="936104"/>
              </a:tblGrid>
              <a:tr h="15173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март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«Где ошиблась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Белоснежка», «Разложи предметы по цвету»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«Закрой окна в домике»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«Кто проворней»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«Поймай рыбку»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«Куда пойдешь, то и найдешь»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«Геометрическая мозаика»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лишнего»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3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апрель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«Что художник раскрасил не верно»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«Открой замок»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«Палочки»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свое место»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ошибку»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«Собери квадрат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 «Сделай узор»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«Сорви яблоко»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8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май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не такую фигуру, как эта (по цвету)»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Зашей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комбинезон»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домик для матрешки»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«Магазин»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«Скажи, куда мы положили»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«Чудо соты»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«Помоги хозяйке украсить посуду»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5940152" y="2924944"/>
            <a:ext cx="1352550" cy="2016224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779912" y="1700808"/>
            <a:ext cx="1352550" cy="201622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547664" y="2780928"/>
            <a:ext cx="1352550" cy="201622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Найдите не красный и не синий </a:t>
            </a:r>
            <a:r>
              <a:rPr lang="ru-RU" b="1" i="1" dirty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шарик</a:t>
            </a:r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6569612" y="4897474"/>
            <a:ext cx="211016" cy="1025024"/>
          </a:xfrm>
          <a:custGeom>
            <a:avLst/>
            <a:gdLst>
              <a:gd name="connsiteX0" fmla="*/ 84406 w 211016"/>
              <a:gd name="connsiteY0" fmla="*/ 26218 h 1025024"/>
              <a:gd name="connsiteX1" fmla="*/ 126610 w 211016"/>
              <a:gd name="connsiteY1" fmla="*/ 96557 h 1025024"/>
              <a:gd name="connsiteX2" fmla="*/ 168813 w 211016"/>
              <a:gd name="connsiteY2" fmla="*/ 166895 h 1025024"/>
              <a:gd name="connsiteX3" fmla="*/ 211016 w 211016"/>
              <a:gd name="connsiteY3" fmla="*/ 307572 h 1025024"/>
              <a:gd name="connsiteX4" fmla="*/ 182880 w 211016"/>
              <a:gd name="connsiteY4" fmla="*/ 462317 h 1025024"/>
              <a:gd name="connsiteX5" fmla="*/ 140677 w 211016"/>
              <a:gd name="connsiteY5" fmla="*/ 504520 h 1025024"/>
              <a:gd name="connsiteX6" fmla="*/ 112542 w 211016"/>
              <a:gd name="connsiteY6" fmla="*/ 560791 h 1025024"/>
              <a:gd name="connsiteX7" fmla="*/ 56271 w 211016"/>
              <a:gd name="connsiteY7" fmla="*/ 631129 h 1025024"/>
              <a:gd name="connsiteX8" fmla="*/ 28136 w 211016"/>
              <a:gd name="connsiteY8" fmla="*/ 715535 h 1025024"/>
              <a:gd name="connsiteX9" fmla="*/ 14068 w 211016"/>
              <a:gd name="connsiteY9" fmla="*/ 757738 h 1025024"/>
              <a:gd name="connsiteX10" fmla="*/ 0 w 211016"/>
              <a:gd name="connsiteY10" fmla="*/ 799941 h 1025024"/>
              <a:gd name="connsiteX11" fmla="*/ 0 w 211016"/>
              <a:gd name="connsiteY11" fmla="*/ 1025024 h 10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016" h="1025024">
                <a:moveTo>
                  <a:pt x="84406" y="26218"/>
                </a:moveTo>
                <a:cubicBezTo>
                  <a:pt x="124260" y="145777"/>
                  <a:pt x="68676" y="0"/>
                  <a:pt x="126610" y="96557"/>
                </a:cubicBezTo>
                <a:cubicBezTo>
                  <a:pt x="181394" y="187864"/>
                  <a:pt x="97524" y="95609"/>
                  <a:pt x="168813" y="166895"/>
                </a:cubicBezTo>
                <a:cubicBezTo>
                  <a:pt x="203062" y="269643"/>
                  <a:pt x="189755" y="222529"/>
                  <a:pt x="211016" y="307572"/>
                </a:cubicBezTo>
                <a:cubicBezTo>
                  <a:pt x="210419" y="312345"/>
                  <a:pt x="202898" y="432290"/>
                  <a:pt x="182880" y="462317"/>
                </a:cubicBezTo>
                <a:cubicBezTo>
                  <a:pt x="171844" y="478870"/>
                  <a:pt x="154745" y="490452"/>
                  <a:pt x="140677" y="504520"/>
                </a:cubicBezTo>
                <a:cubicBezTo>
                  <a:pt x="131299" y="523277"/>
                  <a:pt x="124175" y="543342"/>
                  <a:pt x="112542" y="560791"/>
                </a:cubicBezTo>
                <a:cubicBezTo>
                  <a:pt x="73564" y="619257"/>
                  <a:pt x="90343" y="554465"/>
                  <a:pt x="56271" y="631129"/>
                </a:cubicBezTo>
                <a:cubicBezTo>
                  <a:pt x="44226" y="658230"/>
                  <a:pt x="37514" y="687400"/>
                  <a:pt x="28136" y="715535"/>
                </a:cubicBezTo>
                <a:lnTo>
                  <a:pt x="14068" y="757738"/>
                </a:lnTo>
                <a:cubicBezTo>
                  <a:pt x="9379" y="771806"/>
                  <a:pt x="0" y="785112"/>
                  <a:pt x="0" y="799941"/>
                </a:cubicBezTo>
                <a:lnTo>
                  <a:pt x="0" y="102502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4162495" y="3727938"/>
            <a:ext cx="395437" cy="1055077"/>
          </a:xfrm>
          <a:custGeom>
            <a:avLst/>
            <a:gdLst>
              <a:gd name="connsiteX0" fmla="*/ 311031 w 395437"/>
              <a:gd name="connsiteY0" fmla="*/ 0 h 1055077"/>
              <a:gd name="connsiteX1" fmla="*/ 381370 w 395437"/>
              <a:gd name="connsiteY1" fmla="*/ 126610 h 1055077"/>
              <a:gd name="connsiteX2" fmla="*/ 395437 w 395437"/>
              <a:gd name="connsiteY2" fmla="*/ 168813 h 1055077"/>
              <a:gd name="connsiteX3" fmla="*/ 381370 w 395437"/>
              <a:gd name="connsiteY3" fmla="*/ 379828 h 1055077"/>
              <a:gd name="connsiteX4" fmla="*/ 353234 w 395437"/>
              <a:gd name="connsiteY4" fmla="*/ 422031 h 1055077"/>
              <a:gd name="connsiteX5" fmla="*/ 339167 w 395437"/>
              <a:gd name="connsiteY5" fmla="*/ 464234 h 1055077"/>
              <a:gd name="connsiteX6" fmla="*/ 311031 w 395437"/>
              <a:gd name="connsiteY6" fmla="*/ 492370 h 1055077"/>
              <a:gd name="connsiteX7" fmla="*/ 282896 w 395437"/>
              <a:gd name="connsiteY7" fmla="*/ 534573 h 1055077"/>
              <a:gd name="connsiteX8" fmla="*/ 226625 w 395437"/>
              <a:gd name="connsiteY8" fmla="*/ 590844 h 1055077"/>
              <a:gd name="connsiteX9" fmla="*/ 170354 w 395437"/>
              <a:gd name="connsiteY9" fmla="*/ 661182 h 1055077"/>
              <a:gd name="connsiteX10" fmla="*/ 156287 w 395437"/>
              <a:gd name="connsiteY10" fmla="*/ 703385 h 1055077"/>
              <a:gd name="connsiteX11" fmla="*/ 100016 w 395437"/>
              <a:gd name="connsiteY11" fmla="*/ 759656 h 1055077"/>
              <a:gd name="connsiteX12" fmla="*/ 85948 w 395437"/>
              <a:gd name="connsiteY12" fmla="*/ 801859 h 1055077"/>
              <a:gd name="connsiteX13" fmla="*/ 57813 w 395437"/>
              <a:gd name="connsiteY13" fmla="*/ 844062 h 1055077"/>
              <a:gd name="connsiteX14" fmla="*/ 15610 w 395437"/>
              <a:gd name="connsiteY14" fmla="*/ 942536 h 1055077"/>
              <a:gd name="connsiteX15" fmla="*/ 1542 w 395437"/>
              <a:gd name="connsiteY15" fmla="*/ 1055077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37" h="1055077">
                <a:moveTo>
                  <a:pt x="311031" y="0"/>
                </a:moveTo>
                <a:cubicBezTo>
                  <a:pt x="374204" y="63174"/>
                  <a:pt x="346944" y="23331"/>
                  <a:pt x="381370" y="126610"/>
                </a:cubicBezTo>
                <a:lnTo>
                  <a:pt x="395437" y="168813"/>
                </a:lnTo>
                <a:cubicBezTo>
                  <a:pt x="390748" y="239151"/>
                  <a:pt x="392959" y="310293"/>
                  <a:pt x="381370" y="379828"/>
                </a:cubicBezTo>
                <a:cubicBezTo>
                  <a:pt x="378590" y="396505"/>
                  <a:pt x="360795" y="406909"/>
                  <a:pt x="353234" y="422031"/>
                </a:cubicBezTo>
                <a:cubicBezTo>
                  <a:pt x="346602" y="435294"/>
                  <a:pt x="346796" y="451519"/>
                  <a:pt x="339167" y="464234"/>
                </a:cubicBezTo>
                <a:cubicBezTo>
                  <a:pt x="332343" y="475607"/>
                  <a:pt x="319317" y="482013"/>
                  <a:pt x="311031" y="492370"/>
                </a:cubicBezTo>
                <a:cubicBezTo>
                  <a:pt x="300469" y="505572"/>
                  <a:pt x="293899" y="521736"/>
                  <a:pt x="282896" y="534573"/>
                </a:cubicBezTo>
                <a:cubicBezTo>
                  <a:pt x="265633" y="554713"/>
                  <a:pt x="241339" y="568773"/>
                  <a:pt x="226625" y="590844"/>
                </a:cubicBezTo>
                <a:cubicBezTo>
                  <a:pt x="191133" y="644083"/>
                  <a:pt x="210445" y="621092"/>
                  <a:pt x="170354" y="661182"/>
                </a:cubicBezTo>
                <a:cubicBezTo>
                  <a:pt x="165665" y="675250"/>
                  <a:pt x="164906" y="691318"/>
                  <a:pt x="156287" y="703385"/>
                </a:cubicBezTo>
                <a:cubicBezTo>
                  <a:pt x="140869" y="724970"/>
                  <a:pt x="100016" y="759656"/>
                  <a:pt x="100016" y="759656"/>
                </a:cubicBezTo>
                <a:cubicBezTo>
                  <a:pt x="95327" y="773724"/>
                  <a:pt x="92580" y="788596"/>
                  <a:pt x="85948" y="801859"/>
                </a:cubicBezTo>
                <a:cubicBezTo>
                  <a:pt x="78387" y="816981"/>
                  <a:pt x="64473" y="828522"/>
                  <a:pt x="57813" y="844062"/>
                </a:cubicBezTo>
                <a:cubicBezTo>
                  <a:pt x="3308" y="971240"/>
                  <a:pt x="86244" y="836583"/>
                  <a:pt x="15610" y="942536"/>
                </a:cubicBezTo>
                <a:cubicBezTo>
                  <a:pt x="0" y="1036193"/>
                  <a:pt x="1542" y="998419"/>
                  <a:pt x="1542" y="10550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2180492" y="4783015"/>
            <a:ext cx="253219" cy="1082491"/>
          </a:xfrm>
          <a:custGeom>
            <a:avLst/>
            <a:gdLst>
              <a:gd name="connsiteX0" fmla="*/ 70339 w 253219"/>
              <a:gd name="connsiteY0" fmla="*/ 0 h 1082491"/>
              <a:gd name="connsiteX1" fmla="*/ 154745 w 253219"/>
              <a:gd name="connsiteY1" fmla="*/ 126610 h 1082491"/>
              <a:gd name="connsiteX2" fmla="*/ 182880 w 253219"/>
              <a:gd name="connsiteY2" fmla="*/ 168813 h 1082491"/>
              <a:gd name="connsiteX3" fmla="*/ 211016 w 253219"/>
              <a:gd name="connsiteY3" fmla="*/ 253219 h 1082491"/>
              <a:gd name="connsiteX4" fmla="*/ 253219 w 253219"/>
              <a:gd name="connsiteY4" fmla="*/ 337625 h 1082491"/>
              <a:gd name="connsiteX5" fmla="*/ 239151 w 253219"/>
              <a:gd name="connsiteY5" fmla="*/ 548640 h 1082491"/>
              <a:gd name="connsiteX6" fmla="*/ 182880 w 253219"/>
              <a:gd name="connsiteY6" fmla="*/ 773723 h 1082491"/>
              <a:gd name="connsiteX7" fmla="*/ 140677 w 253219"/>
              <a:gd name="connsiteY7" fmla="*/ 872197 h 1082491"/>
              <a:gd name="connsiteX8" fmla="*/ 126610 w 253219"/>
              <a:gd name="connsiteY8" fmla="*/ 914400 h 1082491"/>
              <a:gd name="connsiteX9" fmla="*/ 70339 w 253219"/>
              <a:gd name="connsiteY9" fmla="*/ 984739 h 1082491"/>
              <a:gd name="connsiteX10" fmla="*/ 0 w 253219"/>
              <a:gd name="connsiteY10" fmla="*/ 1069145 h 10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219" h="1082491">
                <a:moveTo>
                  <a:pt x="70339" y="0"/>
                </a:moveTo>
                <a:lnTo>
                  <a:pt x="154745" y="126610"/>
                </a:lnTo>
                <a:cubicBezTo>
                  <a:pt x="164123" y="140678"/>
                  <a:pt x="177533" y="152773"/>
                  <a:pt x="182880" y="168813"/>
                </a:cubicBezTo>
                <a:cubicBezTo>
                  <a:pt x="192259" y="196948"/>
                  <a:pt x="194565" y="228543"/>
                  <a:pt x="211016" y="253219"/>
                </a:cubicBezTo>
                <a:cubicBezTo>
                  <a:pt x="247376" y="307760"/>
                  <a:pt x="233804" y="279382"/>
                  <a:pt x="253219" y="337625"/>
                </a:cubicBezTo>
                <a:cubicBezTo>
                  <a:pt x="248530" y="407963"/>
                  <a:pt x="247550" y="478648"/>
                  <a:pt x="239151" y="548640"/>
                </a:cubicBezTo>
                <a:cubicBezTo>
                  <a:pt x="215215" y="748109"/>
                  <a:pt x="219928" y="625525"/>
                  <a:pt x="182880" y="773723"/>
                </a:cubicBezTo>
                <a:cubicBezTo>
                  <a:pt x="164713" y="846397"/>
                  <a:pt x="179538" y="813907"/>
                  <a:pt x="140677" y="872197"/>
                </a:cubicBezTo>
                <a:cubicBezTo>
                  <a:pt x="135988" y="886265"/>
                  <a:pt x="133242" y="901137"/>
                  <a:pt x="126610" y="914400"/>
                </a:cubicBezTo>
                <a:cubicBezTo>
                  <a:pt x="108865" y="949889"/>
                  <a:pt x="96506" y="958571"/>
                  <a:pt x="70339" y="984739"/>
                </a:cubicBezTo>
                <a:cubicBezTo>
                  <a:pt x="37754" y="1082491"/>
                  <a:pt x="71860" y="1069145"/>
                  <a:pt x="0" y="10691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Чего боится шарик?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3635896" y="836712"/>
            <a:ext cx="1352550" cy="201622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067944" y="2852936"/>
            <a:ext cx="324494" cy="900332"/>
          </a:xfrm>
          <a:custGeom>
            <a:avLst/>
            <a:gdLst>
              <a:gd name="connsiteX0" fmla="*/ 162158 w 324494"/>
              <a:gd name="connsiteY0" fmla="*/ 0 h 900332"/>
              <a:gd name="connsiteX1" fmla="*/ 204361 w 324494"/>
              <a:gd name="connsiteY1" fmla="*/ 42203 h 900332"/>
              <a:gd name="connsiteX2" fmla="*/ 218429 w 324494"/>
              <a:gd name="connsiteY2" fmla="*/ 84406 h 900332"/>
              <a:gd name="connsiteX3" fmla="*/ 260632 w 324494"/>
              <a:gd name="connsiteY3" fmla="*/ 112541 h 900332"/>
              <a:gd name="connsiteX4" fmla="*/ 288767 w 324494"/>
              <a:gd name="connsiteY4" fmla="*/ 154744 h 900332"/>
              <a:gd name="connsiteX5" fmla="*/ 288767 w 324494"/>
              <a:gd name="connsiteY5" fmla="*/ 393895 h 900332"/>
              <a:gd name="connsiteX6" fmla="*/ 232497 w 324494"/>
              <a:gd name="connsiteY6" fmla="*/ 464234 h 900332"/>
              <a:gd name="connsiteX7" fmla="*/ 162158 w 324494"/>
              <a:gd name="connsiteY7" fmla="*/ 590843 h 900332"/>
              <a:gd name="connsiteX8" fmla="*/ 105887 w 324494"/>
              <a:gd name="connsiteY8" fmla="*/ 661181 h 900332"/>
              <a:gd name="connsiteX9" fmla="*/ 49617 w 324494"/>
              <a:gd name="connsiteY9" fmla="*/ 759655 h 900332"/>
              <a:gd name="connsiteX10" fmla="*/ 21481 w 324494"/>
              <a:gd name="connsiteY10" fmla="*/ 787791 h 900332"/>
              <a:gd name="connsiteX11" fmla="*/ 7414 w 324494"/>
              <a:gd name="connsiteY11" fmla="*/ 900332 h 9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494" h="900332">
                <a:moveTo>
                  <a:pt x="162158" y="0"/>
                </a:moveTo>
                <a:cubicBezTo>
                  <a:pt x="176226" y="14068"/>
                  <a:pt x="193325" y="25650"/>
                  <a:pt x="204361" y="42203"/>
                </a:cubicBezTo>
                <a:cubicBezTo>
                  <a:pt x="212586" y="54541"/>
                  <a:pt x="209166" y="72827"/>
                  <a:pt x="218429" y="84406"/>
                </a:cubicBezTo>
                <a:cubicBezTo>
                  <a:pt x="228991" y="97608"/>
                  <a:pt x="246564" y="103163"/>
                  <a:pt x="260632" y="112541"/>
                </a:cubicBezTo>
                <a:cubicBezTo>
                  <a:pt x="270010" y="126609"/>
                  <a:pt x="281206" y="139622"/>
                  <a:pt x="288767" y="154744"/>
                </a:cubicBezTo>
                <a:cubicBezTo>
                  <a:pt x="324494" y="226198"/>
                  <a:pt x="300138" y="329459"/>
                  <a:pt x="288767" y="393895"/>
                </a:cubicBezTo>
                <a:cubicBezTo>
                  <a:pt x="284964" y="415443"/>
                  <a:pt x="247727" y="449003"/>
                  <a:pt x="232497" y="464234"/>
                </a:cubicBezTo>
                <a:cubicBezTo>
                  <a:pt x="207736" y="538517"/>
                  <a:pt x="226655" y="494098"/>
                  <a:pt x="162158" y="590843"/>
                </a:cubicBezTo>
                <a:cubicBezTo>
                  <a:pt x="126665" y="644083"/>
                  <a:pt x="145979" y="621090"/>
                  <a:pt x="105887" y="661181"/>
                </a:cubicBezTo>
                <a:cubicBezTo>
                  <a:pt x="86633" y="699689"/>
                  <a:pt x="76128" y="726516"/>
                  <a:pt x="49617" y="759655"/>
                </a:cubicBezTo>
                <a:cubicBezTo>
                  <a:pt x="41331" y="770012"/>
                  <a:pt x="30860" y="778412"/>
                  <a:pt x="21481" y="787791"/>
                </a:cubicBezTo>
                <a:cubicBezTo>
                  <a:pt x="0" y="852237"/>
                  <a:pt x="7414" y="815165"/>
                  <a:pt x="7414" y="9003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http://im0-tub-ru.yandex.net/i?id=162012913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2259" y="1460029"/>
            <a:ext cx="2243336" cy="1428750"/>
          </a:xfrm>
          <a:prstGeom prst="rect">
            <a:avLst/>
          </a:prstGeom>
          <a:noFill/>
        </p:spPr>
      </p:pic>
      <p:pic>
        <p:nvPicPr>
          <p:cNvPr id="14340" name="Picture 4" descr="http://im2-tub-ru.yandex.net/i?id=29727462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047875" cy="1428750"/>
          </a:xfrm>
          <a:prstGeom prst="rect">
            <a:avLst/>
          </a:prstGeom>
          <a:noFill/>
        </p:spPr>
      </p:pic>
      <p:pic>
        <p:nvPicPr>
          <p:cNvPr id="14342" name="Picture 6" descr="http://im5-tub-ru.yandex.net/i?id=621190118-3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1368152" cy="2004814"/>
          </a:xfrm>
          <a:prstGeom prst="rect">
            <a:avLst/>
          </a:prstGeom>
          <a:noFill/>
        </p:spPr>
      </p:pic>
      <p:pic>
        <p:nvPicPr>
          <p:cNvPr id="14344" name="Picture 8" descr="http://im6-tub-ru.yandex.net/i?id=342654910-4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140968"/>
            <a:ext cx="1428750" cy="1428750"/>
          </a:xfrm>
          <a:prstGeom prst="rect">
            <a:avLst/>
          </a:prstGeom>
          <a:noFill/>
        </p:spPr>
      </p:pic>
      <p:pic>
        <p:nvPicPr>
          <p:cNvPr id="14346" name="Picture 10" descr="http://im5-tub-ru.yandex.net/i?id=216028366-6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933056"/>
            <a:ext cx="2019300" cy="1428750"/>
          </a:xfrm>
          <a:prstGeom prst="rect">
            <a:avLst/>
          </a:prstGeom>
          <a:noFill/>
        </p:spPr>
      </p:pic>
      <p:pic>
        <p:nvPicPr>
          <p:cNvPr id="14348" name="Picture 12" descr="http://im3-tub-ru.yandex.net/i?id=309275335-5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509689"/>
            <a:ext cx="1143000" cy="1572766"/>
          </a:xfrm>
          <a:prstGeom prst="rect">
            <a:avLst/>
          </a:prstGeom>
          <a:noFill/>
        </p:spPr>
      </p:pic>
      <p:pic>
        <p:nvPicPr>
          <p:cNvPr id="14350" name="Picture 14" descr="http://im1-tub-ru.yandex.net/i?id=98462408-6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86916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Куда едут </a:t>
            </a:r>
            <a:r>
              <a:rPr lang="ru-RU" b="1" i="1" dirty="0" smtClean="0">
                <a:solidFill>
                  <a:srgbClr val="FF0000"/>
                </a:solidFill>
              </a:rPr>
              <a:t>машинки ?</a:t>
            </a:r>
            <a:endParaRPr lang="ru-RU" dirty="0"/>
          </a:p>
        </p:txBody>
      </p:sp>
      <p:pic>
        <p:nvPicPr>
          <p:cNvPr id="13" name="Рисунок 12" descr="игры для развития лог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00174"/>
            <a:ext cx="8280920" cy="51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90" y="116632"/>
            <a:ext cx="9287946" cy="628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8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747464"/>
            <a:ext cx="10585176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853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46854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064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1087320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75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59432"/>
            <a:ext cx="1044116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195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15"/>
            <a:ext cx="1000911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3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052738"/>
          <a:ext cx="8136904" cy="5168825"/>
        </p:xfrm>
        <a:graphic>
          <a:graphicData uri="http://schemas.openxmlformats.org/drawingml/2006/table">
            <a:tbl>
              <a:tblPr/>
              <a:tblGrid>
                <a:gridCol w="2373786"/>
                <a:gridCol w="2374518"/>
                <a:gridCol w="3388600"/>
              </a:tblGrid>
              <a:tr h="1149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Познавательные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процессы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Дети  от 1 года до 3-х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Дети 3-4 –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Речь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Возникновение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Речь становится связной, обогащённой прилагательными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Мышление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Наглядно-действенное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Наглядно-образное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Внимание, восприятие, память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Непроизвольный характер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Непроизвольный характер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Способ познания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Метод проб и ошибок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Экспериментирование, конструирование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33265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Возрастные особенности детей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871" t="11621" r="8870"/>
          <a:stretch>
            <a:fillRect/>
          </a:stretch>
        </p:blipFill>
        <p:spPr bwMode="auto">
          <a:xfrm>
            <a:off x="755576" y="404664"/>
            <a:ext cx="7704856" cy="594633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600000" cy="270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00000" cy="2700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3888432" cy="309634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914100"/>
              </p:ext>
            </p:extLst>
          </p:nvPr>
        </p:nvGraphicFramePr>
        <p:xfrm>
          <a:off x="467544" y="1453642"/>
          <a:ext cx="8064901" cy="4916766"/>
        </p:xfrm>
        <a:graphic>
          <a:graphicData uri="http://schemas.openxmlformats.org/drawingml/2006/table">
            <a:tbl>
              <a:tblPr/>
              <a:tblGrid>
                <a:gridCol w="936110"/>
                <a:gridCol w="936098"/>
                <a:gridCol w="864096"/>
                <a:gridCol w="1080120"/>
                <a:gridCol w="1080120"/>
                <a:gridCol w="1080120"/>
                <a:gridCol w="1152134"/>
                <a:gridCol w="936103"/>
              </a:tblGrid>
              <a:tr h="10819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месяц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Цвет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Форма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Величина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Количество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Ориентиро-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вка во времени и пространст-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ве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Составь целое из частей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Обобще-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ние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26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Сентябрь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предметы такого же цвета»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все фигуры как эта по размеру»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«Много, мало, один»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«Зеркало»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«Что забыл нарисовать художник»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10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октябрь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«Воздушные шары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«Подбери по цвету»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такой же формы»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«Большой - маленький»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«Достань из мешочка»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«Разноцветные фонарики»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«Собери фрукты и овощи из частей»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«Что это такое»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3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ноябрь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«Разноцветные поляны»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«Спрячь от дождика»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«Мой размер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«Матрёшки»,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«Три квадрата»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«Сосчитай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«Две куклы»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«Куда спряталась мышка»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«Собери листик»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«Что растет на дереве, а что в огороде»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-119809"/>
            <a:ext cx="8136904" cy="1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Планирование дидактических игр по формированию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математических представлений и развитию логического мышления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 детей второй младшей группы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024352"/>
              </p:ext>
            </p:extLst>
          </p:nvPr>
        </p:nvGraphicFramePr>
        <p:xfrm>
          <a:off x="467545" y="764705"/>
          <a:ext cx="8064894" cy="5641172"/>
        </p:xfrm>
        <a:graphic>
          <a:graphicData uri="http://schemas.openxmlformats.org/drawingml/2006/table">
            <a:tbl>
              <a:tblPr/>
              <a:tblGrid>
                <a:gridCol w="916759"/>
                <a:gridCol w="1162281"/>
                <a:gridCol w="1017303"/>
                <a:gridCol w="954051"/>
                <a:gridCol w="872250"/>
                <a:gridCol w="955524"/>
                <a:gridCol w="1178615"/>
                <a:gridCol w="1008111"/>
              </a:tblGrid>
              <a:tr h="11013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месяц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Цвет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Форма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Величина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Количество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Ориентировка во времени и пространстве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Составь целое из частей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Обобщение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18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декабрь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чайную пару»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«Разложи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правильно» «Узнай форму предмета»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«Чудесный мешочек»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столько же»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«Что сначала, а что потом»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«Веселые   машинки»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«Кто быстрее соберет бусы»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4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январь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«Цвета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«Найди предметы такого же цвета», «Разложи предметы по цвету»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«Жил-был кружочек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 «Какой фигуры не стало»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«Подари шарф снеговику»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«Купи овощи и фрукты»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«Угадай, что загадали»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«Конструктор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 «Сложи узор»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«Назови одним словом»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63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февраль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«Машины едут по домам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 «Разноцветные поляны», «Цветовое лото»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«Веселый поезд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»,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 «Кто большой»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itchFamily="18" charset="0"/>
                        <a:ea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«Разложи по размеру»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«Купи таблетки для больного»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 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«Режим дня»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«Рассыпалась картинка»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mbria" pitchFamily="18" charset="0"/>
                          <a:ea typeface="Times New Roman"/>
                        </a:rPr>
                        <a:t>«Продолжи ряд»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521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Найдите не красный и не синий  шарик</vt:lpstr>
      <vt:lpstr>Чего боится шарик? </vt:lpstr>
      <vt:lpstr>Куда едут машинки ?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2014-03-10T10:28:05Z</dcterms:created>
  <dcterms:modified xsi:type="dcterms:W3CDTF">2014-03-26T13:44:19Z</dcterms:modified>
</cp:coreProperties>
</file>