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7" r:id="rId2"/>
    <p:sldId id="256" r:id="rId3"/>
    <p:sldId id="270" r:id="rId4"/>
    <p:sldId id="271" r:id="rId5"/>
    <p:sldId id="274" r:id="rId6"/>
    <p:sldId id="277" r:id="rId7"/>
    <p:sldId id="278" r:id="rId8"/>
    <p:sldId id="276" r:id="rId9"/>
    <p:sldId id="273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6A90B-2AE2-4ED1-88C7-8150088BF8AD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25AE3-493B-463F-88FA-E083B9D8EC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510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25AE3-493B-463F-88FA-E083B9D8ECF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2801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25AE3-493B-463F-88FA-E083B9D8ECF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01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psearch&amp;text=%D0%B2%D1%80%D0%B5%D0%B4%D0%BD%D0%B0%D1%8F%20%D0%B8%20%D0%BF%D0%BE%D0%BB%D0%B5%D0%B7%D0%BD%D0%B0%D1%8F%20%D0%BF%D0%BE%D0%B2%D0%B0%D1%80%D0%B5%D0%BD%D0%BD%D0%B0%D1%8F%20%D1%81%D0%BE%D0%BB%D1%8C&amp;fp=0&amp;img_url=http://pbs.twimg.com/media/BBfR801CAAANx7T.jpg:large&amp;pos=21&amp;rpt=simage&amp;lr=62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fruitonews.ru/wp-content/uploads/morskaya-sol.jpe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images.yandex.ru/yandsearch?source=psearch&amp;text=%D0%B2%D1%80%D0%B5%D0%B4%D0%BD%D0%B0%D1%8F%20%D0%B8%20%D0%BF%D0%BE%D0%BB%D0%B5%D0%B7%D0%BD%D0%B0%D1%8F%20%D0%BF%D0%BE%D0%B2%D0%B0%D1%80%D0%B5%D0%BD%D0%BD%D0%B0%D1%8F%20%D1%81%D0%BE%D0%BB%D1%8C&amp;fp=0&amp;img_url=http://cdn.stpulscen.ru/system/images/product/002/861/651_medium.jpg&amp;pos=9&amp;rpt=simage&amp;lr=62" TargetMode="External"/><Relationship Id="rId7" Type="http://schemas.openxmlformats.org/officeDocument/2006/relationships/hyperlink" Target="http://images.yandex.ru/yandsearch?source=psearch&amp;fp=1&amp;img_url=http://www.epidemiolog.ru/upload/medialibrary/b9d/ydit%202.jpg&amp;uinfo=ww-1349-wh-660-fw-1107-fh-454-pd-1&amp;p=1&amp;text=%D0%B2%D1%80%D0%B5%D0%B4%D0%BD%D0%B0%D1%8F%20%D0%B8%20%D0%BF%D0%BE%D0%BB%D0%B5%D0%B7%D0%BD%D0%B0%D1%8F%20%D0%BF%D0%BE%D0%B2%D0%B0%D1%80%D0%B5%D0%BD%D0%BD%D0%B0%D1%8F%20%D1%81%D0%BE%D0%BB%D1%8C&amp;pos=34&amp;lr=62&amp;rpt=sim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hyperlink" Target="http://images.yandex.ru/yandsearch?source=psearch&amp;text=%D0%B2%D1%80%D0%B5%D0%B4%D0%BD%D0%B0%D1%8F%20%D0%B8%20%D0%BF%D0%BE%D0%BB%D0%B5%D0%B7%D0%BD%D0%B0%D1%8F%20%D0%BF%D0%BE%D0%B2%D0%B0%D1%80%D0%B5%D0%BD%D0%BD%D0%B0%D1%8F%20%D1%81%D0%BE%D0%BB%D1%8C&amp;fp=0&amp;img_url=http://sobesednik.ru/sites/default/files/imagecache/70x55/image-annons/bufer_obmena04_71.jpg&amp;pos=6&amp;rpt=simage&amp;lr=62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5.jpeg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images.yandex.ru/yandsearch?source=psearch&amp;text=%D0%B2%D1%80%D0%B5%D0%B4%D0%BD%D0%B0%D1%8F%20%D0%B8%20%D0%BF%D0%BE%D0%BB%D0%B5%D0%B7%D0%BD%D0%B0%D1%8F%20%D0%BF%D0%BE%D0%B2%D0%B0%D1%80%D0%B5%D0%BD%D0%BD%D0%B0%D1%8F%20%D1%81%D0%BE%D0%BB%D1%8C&amp;fp=0&amp;img_url=http://img1.liveinternet.ru/images/attach/c/2/66/945/66945467_1290460920_m1.jpg&amp;pos=27&amp;rpt=simage&amp;lr=62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ages.yandex.ru/yandsearch?source=psearch&amp;text=%D0%B2%D1%80%D0%B5%D0%B4%D0%BD%D0%B0%D1%8F%20%D0%B8%20%D0%BF%D0%BE%D0%BB%D0%B5%D0%B7%D0%BD%D0%B0%D1%8F%20%D0%BF%D0%BE%D0%B2%D0%B0%D1%80%D0%B5%D0%BD%D0%BD%D0%B0%D1%8F%20%D1%81%D0%BE%D0%BB%D1%8C&amp;fp=0&amp;img_url=http://medvesti.com/uploads/posts/2011-07/1310621377_13.jpg&amp;pos=20&amp;rpt=simage&amp;lr=62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source=psearch&amp;text=%D0%B2%D1%80%D0%B5%D0%B4%D0%BD%D0%B0%D1%8F%20%D0%B8%20%D0%BF%D0%BE%D0%BB%D0%B5%D0%B7%D0%BD%D0%B0%D1%8F%20%D0%BF%D0%BE%D0%B2%D0%B0%D1%80%D0%B5%D0%BD%D0%BD%D0%B0%D1%8F%20%D1%81%D0%BE%D0%BB%D1%8C&amp;fp=0&amp;img_url=http://upload.wikimedia.org/wikipedia/commons/thumb/e/ea/Halit-Kristalle.jpg/260px-Halit-Kristalle.jpg&amp;pos=10&amp;rpt=simage&amp;lr=6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7-tub-ru.yandex.net/i?id=348077619-71-72&amp;n=21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49080"/>
            <a:ext cx="3168352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827584" y="332656"/>
            <a:ext cx="8064896" cy="60486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7200" dirty="0" smtClean="0">
                <a:solidFill>
                  <a:schemeClr val="tx2"/>
                </a:solidFill>
                <a:latin typeface="Monotype Corsiva" pitchFamily="66" charset="0"/>
              </a:rPr>
              <a:t>Привычная и удивительная соль.</a:t>
            </a:r>
          </a:p>
          <a:p>
            <a:pPr algn="r"/>
            <a:r>
              <a:rPr lang="ru-RU" sz="2800" dirty="0" smtClean="0">
                <a:solidFill>
                  <a:schemeClr val="tx2"/>
                </a:solidFill>
                <a:latin typeface="Monotype Corsiva" pitchFamily="66" charset="0"/>
              </a:rPr>
              <a:t>Автор: Коваленко Андрей</a:t>
            </a:r>
          </a:p>
          <a:p>
            <a:pPr algn="r"/>
            <a:r>
              <a:rPr lang="ru-RU" sz="2800" dirty="0" smtClean="0">
                <a:solidFill>
                  <a:schemeClr val="tx2"/>
                </a:solidFill>
                <a:latin typeface="Monotype Corsiva" pitchFamily="66" charset="0"/>
              </a:rPr>
              <a:t>Ученик 2 «А» класса</a:t>
            </a:r>
          </a:p>
          <a:p>
            <a:pPr algn="r"/>
            <a:r>
              <a:rPr lang="ru-RU" sz="2800" dirty="0" smtClean="0">
                <a:solidFill>
                  <a:schemeClr val="tx2"/>
                </a:solidFill>
                <a:latin typeface="Monotype Corsiva" pitchFamily="66" charset="0"/>
              </a:rPr>
              <a:t>МБОУ Средняя общеобразовательная </a:t>
            </a:r>
          </a:p>
          <a:p>
            <a:pPr algn="r"/>
            <a:r>
              <a:rPr lang="ru-RU" sz="2800" dirty="0" smtClean="0">
                <a:solidFill>
                  <a:schemeClr val="tx2"/>
                </a:solidFill>
                <a:latin typeface="Monotype Corsiva" pitchFamily="66" charset="0"/>
              </a:rPr>
              <a:t>школа №5</a:t>
            </a:r>
          </a:p>
          <a:p>
            <a:pPr algn="r"/>
            <a:r>
              <a:rPr lang="ru-RU" sz="2800" dirty="0" smtClean="0">
                <a:solidFill>
                  <a:schemeClr val="tx2"/>
                </a:solidFill>
                <a:latin typeface="Monotype Corsiva" pitchFamily="66" charset="0"/>
              </a:rPr>
              <a:t>Г. </a:t>
            </a:r>
            <a:r>
              <a:rPr lang="ru-RU" sz="2800" dirty="0" err="1" smtClean="0">
                <a:solidFill>
                  <a:schemeClr val="tx2"/>
                </a:solidFill>
                <a:latin typeface="Monotype Corsiva" pitchFamily="66" charset="0"/>
              </a:rPr>
              <a:t>Черногорска</a:t>
            </a:r>
            <a:endParaRPr lang="ru-RU" sz="2800" dirty="0" smtClean="0">
              <a:solidFill>
                <a:schemeClr val="tx2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57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252728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Пословицы о соли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04799" y="1988808"/>
            <a:ext cx="8839201" cy="488795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3600" dirty="0" smtClean="0"/>
              <a:t>Соль-всему голова, без соли и жито-трава.</a:t>
            </a:r>
          </a:p>
          <a:p>
            <a:pPr marL="0" indent="0">
              <a:buNone/>
            </a:pPr>
            <a:r>
              <a:rPr lang="ru-RU" sz="3600" dirty="0" smtClean="0"/>
              <a:t>Без соли стол кривой.</a:t>
            </a:r>
          </a:p>
          <a:p>
            <a:pPr marL="0" indent="0">
              <a:buNone/>
            </a:pPr>
            <a:r>
              <a:rPr lang="ru-RU" sz="3600" dirty="0" smtClean="0"/>
              <a:t>Без соли, без хлеба худая беседа</a:t>
            </a:r>
          </a:p>
          <a:p>
            <a:pPr marL="0" indent="0">
              <a:buNone/>
            </a:pPr>
            <a:r>
              <a:rPr lang="ru-RU" sz="3600" dirty="0" smtClean="0"/>
              <a:t>Недосол на столе, а пересол на спине.</a:t>
            </a:r>
          </a:p>
          <a:p>
            <a:pPr marL="0" indent="0">
              <a:buNone/>
            </a:pPr>
            <a:r>
              <a:rPr lang="ru-RU" sz="3600" dirty="0" smtClean="0"/>
              <a:t>Не солоно хлебавши.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3278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191375"/>
            <a:ext cx="8568952" cy="554461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tx2"/>
                </a:solidFill>
                <a:latin typeface="+mn-lt"/>
              </a:rPr>
              <a:t>Объект исследования: </a:t>
            </a:r>
            <a:r>
              <a:rPr lang="ru-RU" sz="4000" dirty="0" smtClean="0">
                <a:solidFill>
                  <a:schemeClr val="tx2"/>
                </a:solidFill>
                <a:latin typeface="+mn-lt"/>
              </a:rPr>
              <a:t>соль</a:t>
            </a:r>
            <a:br>
              <a:rPr lang="ru-RU" sz="4000" dirty="0" smtClean="0">
                <a:solidFill>
                  <a:schemeClr val="tx2"/>
                </a:solidFill>
                <a:latin typeface="+mn-lt"/>
              </a:rPr>
            </a:br>
            <a:r>
              <a:rPr lang="ru-RU" sz="40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chemeClr val="tx2"/>
                </a:solidFill>
                <a:latin typeface="+mn-lt"/>
              </a:rPr>
            </a:br>
            <a:r>
              <a:rPr lang="ru-RU" sz="4000" b="1" dirty="0" smtClean="0">
                <a:solidFill>
                  <a:schemeClr val="tx2"/>
                </a:solidFill>
                <a:latin typeface="+mn-lt"/>
              </a:rPr>
              <a:t>Предмет</a:t>
            </a:r>
            <a:r>
              <a:rPr lang="ru-RU" sz="40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4000" b="1" dirty="0" smtClean="0">
                <a:solidFill>
                  <a:schemeClr val="tx2"/>
                </a:solidFill>
                <a:latin typeface="+mn-lt"/>
              </a:rPr>
              <a:t>исследования: </a:t>
            </a:r>
            <a:r>
              <a:rPr lang="ru-RU" sz="4000" dirty="0" smtClean="0">
                <a:solidFill>
                  <a:schemeClr val="tx2"/>
                </a:solidFill>
                <a:latin typeface="+mn-lt"/>
              </a:rPr>
              <a:t>соль, ее свойства и влияние на организм человека. </a:t>
            </a:r>
            <a:br>
              <a:rPr lang="ru-RU" sz="4000" dirty="0" smtClean="0">
                <a:solidFill>
                  <a:schemeClr val="tx2"/>
                </a:solidFill>
                <a:latin typeface="+mn-lt"/>
              </a:rPr>
            </a:br>
            <a:endParaRPr lang="ru-RU" sz="40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6" name="Рисунок 5" descr="Натуральная морская соль">
            <a:hlinkClick r:id="rId2" tooltip="&quot;Натуральная морская соль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21088"/>
            <a:ext cx="3497145" cy="2445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1063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251520" y="404664"/>
            <a:ext cx="8496944" cy="57938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b="1" dirty="0"/>
              <a:t>Цель:</a:t>
            </a:r>
            <a:r>
              <a:rPr lang="ru-RU" sz="3200" dirty="0"/>
              <a:t> </a:t>
            </a:r>
            <a:r>
              <a:rPr lang="ru-RU" sz="3200" dirty="0" smtClean="0"/>
              <a:t>узнать все о соли</a:t>
            </a:r>
          </a:p>
          <a:p>
            <a:pPr marL="0" indent="0">
              <a:buNone/>
            </a:pPr>
            <a:r>
              <a:rPr lang="ru-RU" sz="3200" b="1" dirty="0" smtClean="0"/>
              <a:t>Задачи:</a:t>
            </a:r>
            <a:r>
              <a:rPr lang="ru-RU" sz="3200" dirty="0" smtClean="0"/>
              <a:t> </a:t>
            </a:r>
          </a:p>
          <a:p>
            <a:pPr marL="0" indent="0">
              <a:buNone/>
            </a:pPr>
            <a:r>
              <a:rPr lang="ru-RU" sz="3200" dirty="0" smtClean="0"/>
              <a:t>1. Выяснить, что такое соль и какая бывает соль.</a:t>
            </a:r>
          </a:p>
          <a:p>
            <a:pPr marL="0" indent="0">
              <a:buNone/>
            </a:pPr>
            <a:r>
              <a:rPr lang="ru-RU" sz="3200" dirty="0" smtClean="0"/>
              <a:t>2. Определить, какая соль полезней всего для человека.</a:t>
            </a:r>
          </a:p>
          <a:p>
            <a:pPr marL="0" indent="0">
              <a:buNone/>
            </a:pPr>
            <a:r>
              <a:rPr lang="ru-RU" sz="3200" dirty="0" smtClean="0"/>
              <a:t>3. Рассмотреть волшебные свойства соли.</a:t>
            </a:r>
          </a:p>
          <a:p>
            <a:pPr marL="0" indent="0">
              <a:buNone/>
            </a:pPr>
            <a:r>
              <a:rPr lang="ru-RU" sz="3200" dirty="0" smtClean="0"/>
              <a:t>4. </a:t>
            </a:r>
            <a:r>
              <a:rPr lang="ru-RU" sz="3200" dirty="0"/>
              <a:t>У</a:t>
            </a:r>
            <a:r>
              <a:rPr lang="ru-RU" sz="3200" dirty="0" smtClean="0"/>
              <a:t>знать, может ли человек обойтись без соли. </a:t>
            </a:r>
          </a:p>
          <a:p>
            <a:pPr marL="0" indent="0">
              <a:buNone/>
            </a:pPr>
            <a:r>
              <a:rPr lang="ru-RU" sz="3200" b="1" dirty="0" smtClean="0"/>
              <a:t>Методы исследования</a:t>
            </a:r>
            <a:r>
              <a:rPr lang="ru-RU" sz="3200" dirty="0" smtClean="0"/>
              <a:t>:</a:t>
            </a:r>
          </a:p>
          <a:p>
            <a:pPr marL="0" indent="0">
              <a:buNone/>
            </a:pPr>
            <a:r>
              <a:rPr lang="ru-RU" sz="3200" dirty="0" smtClean="0"/>
              <a:t>изучение литературы по данной теме: энциклопедии, интернет, сравнение полученной информации, опыты.</a:t>
            </a:r>
          </a:p>
          <a:p>
            <a:pPr marL="0" indent="0">
              <a:buNone/>
            </a:pPr>
            <a:r>
              <a:rPr lang="ru-RU" sz="3200" b="1" dirty="0" smtClean="0"/>
              <a:t>Гипотеза</a:t>
            </a:r>
            <a:r>
              <a:rPr lang="ru-RU" sz="3200" dirty="0"/>
              <a:t>: человек может обойтись без </a:t>
            </a:r>
            <a:r>
              <a:rPr lang="ru-RU" sz="3200" dirty="0" smtClean="0"/>
              <a:t>соли.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921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Добыча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соли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dns\Desktop\соль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804865" y="4113076"/>
            <a:ext cx="3390652" cy="25160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Объект 25"/>
          <p:cNvSpPr>
            <a:spLocks noGrp="1"/>
          </p:cNvSpPr>
          <p:nvPr>
            <p:ph sz="quarter" idx="14"/>
          </p:nvPr>
        </p:nvSpPr>
        <p:spPr>
          <a:xfrm>
            <a:off x="6522144" y="2636912"/>
            <a:ext cx="2411632" cy="79208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Самосадочная</a:t>
            </a: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678846" y="1486003"/>
            <a:ext cx="1224136" cy="9749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419872" y="1717115"/>
            <a:ext cx="454646" cy="19999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004048" y="1623209"/>
            <a:ext cx="648072" cy="19498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106825" y="1472146"/>
            <a:ext cx="1129471" cy="11647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Объект 25"/>
          <p:cNvSpPr txBox="1">
            <a:spLocks/>
          </p:cNvSpPr>
          <p:nvPr/>
        </p:nvSpPr>
        <p:spPr>
          <a:xfrm>
            <a:off x="611560" y="2460906"/>
            <a:ext cx="2360107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ru-RU" b="1" dirty="0" smtClean="0"/>
              <a:t>Каменная </a:t>
            </a:r>
            <a:endParaRPr lang="ru-RU" b="1" dirty="0"/>
          </a:p>
        </p:txBody>
      </p:sp>
      <p:sp>
        <p:nvSpPr>
          <p:cNvPr id="30" name="Объект 25"/>
          <p:cNvSpPr txBox="1">
            <a:spLocks/>
          </p:cNvSpPr>
          <p:nvPr/>
        </p:nvSpPr>
        <p:spPr>
          <a:xfrm>
            <a:off x="5004048" y="3543850"/>
            <a:ext cx="316720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ru-RU" b="1" dirty="0" smtClean="0"/>
              <a:t>Садочная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1" name="Объект 25"/>
          <p:cNvSpPr txBox="1">
            <a:spLocks/>
          </p:cNvSpPr>
          <p:nvPr/>
        </p:nvSpPr>
        <p:spPr>
          <a:xfrm>
            <a:off x="2290914" y="3717032"/>
            <a:ext cx="316720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ru-RU" b="1" dirty="0" smtClean="0"/>
              <a:t>Выварочная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342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Виды</a:t>
            </a:r>
            <a:r>
              <a:rPr lang="ru-RU" sz="4000" b="1" dirty="0">
                <a:solidFill>
                  <a:schemeClr val="tx2"/>
                </a:solidFill>
              </a:rPr>
              <a:t>  </a:t>
            </a:r>
            <a:r>
              <a:rPr lang="ru-RU" b="1" dirty="0">
                <a:solidFill>
                  <a:schemeClr val="tx2"/>
                </a:solidFill>
              </a:rPr>
              <a:t>соли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23528" y="2087813"/>
            <a:ext cx="3822192" cy="6057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ru-RU" b="1" dirty="0" smtClean="0"/>
              <a:t>Розовая </a:t>
            </a:r>
            <a:r>
              <a:rPr lang="ru-RU" dirty="0" smtClean="0"/>
              <a:t>                                  </a:t>
            </a:r>
            <a:endParaRPr lang="ru-RU" sz="4400" b="1" dirty="0">
              <a:latin typeface="+mj-lt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14"/>
          </p:nvPr>
        </p:nvSpPr>
        <p:spPr>
          <a:xfrm>
            <a:off x="6498290" y="2132856"/>
            <a:ext cx="2448272" cy="53378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Черная</a:t>
            </a:r>
            <a:endParaRPr lang="ru-RU" b="1" dirty="0"/>
          </a:p>
        </p:txBody>
      </p:sp>
      <p:cxnSp>
        <p:nvCxnSpPr>
          <p:cNvPr id="3" name="Прямая со стрелкой 2"/>
          <p:cNvCxnSpPr/>
          <p:nvPr/>
        </p:nvCxnSpPr>
        <p:spPr>
          <a:xfrm flipH="1">
            <a:off x="1835696" y="1196752"/>
            <a:ext cx="1152128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499992" y="1196752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868144" y="1196752"/>
            <a:ext cx="1224136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978812" y="2908902"/>
            <a:ext cx="1601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Белая</a:t>
            </a:r>
            <a:r>
              <a:rPr lang="ru-RU" b="1" dirty="0" smtClean="0"/>
              <a:t> 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2411760" y="3370567"/>
            <a:ext cx="1567052" cy="5624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3978812" y="3370567"/>
            <a:ext cx="305156" cy="12105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1" idx="2"/>
          </p:cNvCxnSpPr>
          <p:nvPr/>
        </p:nvCxnSpPr>
        <p:spPr>
          <a:xfrm>
            <a:off x="4779462" y="3370567"/>
            <a:ext cx="440610" cy="12105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220072" y="3370567"/>
            <a:ext cx="1260140" cy="7065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бъект 9"/>
          <p:cNvSpPr txBox="1">
            <a:spLocks/>
          </p:cNvSpPr>
          <p:nvPr/>
        </p:nvSpPr>
        <p:spPr>
          <a:xfrm>
            <a:off x="1330545" y="3975510"/>
            <a:ext cx="2448272" cy="533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ru-RU" b="1" dirty="0" smtClean="0"/>
              <a:t>Экстра </a:t>
            </a:r>
            <a:endParaRPr lang="ru-RU" b="1" dirty="0"/>
          </a:p>
        </p:txBody>
      </p:sp>
      <p:sp>
        <p:nvSpPr>
          <p:cNvPr id="35" name="Объект 9"/>
          <p:cNvSpPr txBox="1">
            <a:spLocks/>
          </p:cNvSpPr>
          <p:nvPr/>
        </p:nvSpPr>
        <p:spPr>
          <a:xfrm>
            <a:off x="2560414" y="4587695"/>
            <a:ext cx="2448272" cy="533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ru-RU" b="1" dirty="0" smtClean="0"/>
              <a:t>Йодированная </a:t>
            </a:r>
            <a:endParaRPr lang="ru-RU" b="1" dirty="0"/>
          </a:p>
        </p:txBody>
      </p:sp>
      <p:sp>
        <p:nvSpPr>
          <p:cNvPr id="36" name="Объект 9"/>
          <p:cNvSpPr txBox="1">
            <a:spLocks/>
          </p:cNvSpPr>
          <p:nvPr/>
        </p:nvSpPr>
        <p:spPr>
          <a:xfrm>
            <a:off x="4854179" y="4587695"/>
            <a:ext cx="2448272" cy="533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ru-RU" b="1" dirty="0" smtClean="0"/>
              <a:t>Диетическая </a:t>
            </a:r>
            <a:endParaRPr lang="ru-RU" b="1" dirty="0"/>
          </a:p>
        </p:txBody>
      </p:sp>
      <p:sp>
        <p:nvSpPr>
          <p:cNvPr id="37" name="Объект 9"/>
          <p:cNvSpPr txBox="1">
            <a:spLocks/>
          </p:cNvSpPr>
          <p:nvPr/>
        </p:nvSpPr>
        <p:spPr>
          <a:xfrm>
            <a:off x="6451256" y="4025794"/>
            <a:ext cx="2448272" cy="533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ru-RU" b="1" dirty="0" smtClean="0"/>
              <a:t>Морская </a:t>
            </a:r>
            <a:endParaRPr lang="ru-RU" b="1" dirty="0"/>
          </a:p>
        </p:txBody>
      </p:sp>
      <p:pic>
        <p:nvPicPr>
          <p:cNvPr id="38" name="Рисунок 37" descr="http://im2-tub-ru.yandex.net/i?id=208924650-09-72&amp;n=21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2073" y="4587965"/>
            <a:ext cx="1625865" cy="10369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9" name="Рисунок 38" descr="http://im0-tub-ru.yandex.net/i?id=87407166-28-72&amp;n=21">
            <a:hlinkClick r:id="rId5" tgtFrame="&quot;_blank&quot;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00018"/>
            <a:ext cx="1584176" cy="11248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" name="Рисунок 39" descr="http://im7-tub-ru.yandex.net/i?id=346305455-62-72&amp;n=21">
            <a:hlinkClick r:id="rId7" tgtFrame="&quot;_blank&quot;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5816" y="5301208"/>
            <a:ext cx="2232248" cy="11459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C:\Users\dns\Desktop\img_7629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548508"/>
            <a:ext cx="1576189" cy="1175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Photo\chunks_of_pink_himalayan_salt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529" y="2508240"/>
            <a:ext cx="1946032" cy="1262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729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340767"/>
            <a:ext cx="8573825" cy="54006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   Мамина знакомая врач рассказала, что соль очень важна для клеток крови человека. Клетки крови имеют форму и оболочку и, чтобы эта оболочка была прочной и клетка не лопнула, необходима соль. Поэтому, когда человек теряет много крови, ему вливают специальный раствор с солью. Вот почему человек не может жить без соли. Полный отказ от потребления соли приводит к нарушению активности нервных клеток, снижению выработки гормона инсулина. </a:t>
            </a:r>
          </a:p>
          <a:p>
            <a:pPr marL="0" indent="0" algn="just">
              <a:buNone/>
            </a:pPr>
            <a:r>
              <a:rPr lang="ru-RU" dirty="0" smtClean="0"/>
              <a:t>       Чрезмерное употребление соли увеличивает риск сердечно-сосудистых заболеваний, может приводить к повышению артериального давления и болезням почек. Высокая концентрация соли в воде губительна для живущих в этой воде организмов.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Полезные и вредные свойства соли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83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49685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1. </a:t>
            </a:r>
            <a:r>
              <a:rPr lang="ru-RU" sz="2800" dirty="0" smtClean="0"/>
              <a:t>Растворимость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В горячей воде соль растворяется быстрее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2. Кристаллизация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Вырастить кристалл из соли легко: нужно взять               шерстяную нитку, добавить в воду столько соли, чтобы она уже не растворялась, и оставить на 1,5 недели.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3. В концентрированном растворе соли физическое тело не тонет.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4. Соленая вода не замерзает.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Свойства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/>
                </a:solidFill>
              </a:rPr>
              <a:t>соли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5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Удивительные факты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79512" y="908720"/>
            <a:ext cx="885698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ru-RU" sz="2800" dirty="0" smtClean="0"/>
              <a:t> </a:t>
            </a:r>
            <a:endParaRPr lang="ru-RU" sz="2800" dirty="0"/>
          </a:p>
          <a:p>
            <a:pPr lvl="0"/>
            <a:r>
              <a:rPr lang="ru-RU" sz="2800" dirty="0" smtClean="0"/>
              <a:t>Когда то </a:t>
            </a:r>
            <a:r>
              <a:rPr lang="ru-RU" sz="2800" dirty="0"/>
              <a:t>соль была драгоценностью. Диски из соли были монетой Эфиопии до конца 19 века. За соль покупали жен в Центральной Африке.</a:t>
            </a:r>
          </a:p>
          <a:p>
            <a:pPr lvl="0"/>
            <a:r>
              <a:rPr lang="ru-RU" sz="2800" dirty="0"/>
              <a:t>Перед долгим переходом воинам всегда давали соленое, например, кусочек сельди и сушеной соленой рыбы. Марафонцам дают пить подсоленную воду.  </a:t>
            </a:r>
          </a:p>
          <a:p>
            <a:pPr lvl="0"/>
            <a:r>
              <a:rPr lang="ru-RU" sz="2800" dirty="0"/>
              <a:t>Когда по русским обычаям подносят хлеб-соль, то тем самым подчеркивают, что желают здоровья.</a:t>
            </a:r>
          </a:p>
          <a:p>
            <a:pPr lvl="0"/>
            <a:r>
              <a:rPr lang="ru-RU" sz="2800" dirty="0"/>
              <a:t>У всех народов разных времен рассыпать соль - накликать беду, потерять здоровье.</a:t>
            </a:r>
          </a:p>
          <a:p>
            <a:pPr marL="0" lv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28005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251520" y="404664"/>
            <a:ext cx="8640960" cy="3528392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/>
              <a:t>Выводы</a:t>
            </a:r>
            <a:r>
              <a:rPr lang="ru-RU" sz="4000" dirty="0" smtClean="0"/>
              <a:t>:</a:t>
            </a:r>
          </a:p>
          <a:p>
            <a:pPr marL="0" indent="0" algn="just">
              <a:buNone/>
            </a:pPr>
            <a:r>
              <a:rPr lang="ru-RU" sz="2800" dirty="0" smtClean="0"/>
              <a:t>1. Соль может быть как вредной так и полезной. В сутки нужно употреблять 4-6 г.</a:t>
            </a:r>
          </a:p>
          <a:p>
            <a:pPr marL="0" indent="0" algn="just">
              <a:buNone/>
            </a:pPr>
            <a:r>
              <a:rPr lang="ru-RU" sz="2800" dirty="0" smtClean="0"/>
              <a:t>2. </a:t>
            </a:r>
            <a:r>
              <a:rPr lang="ru-RU" sz="2800" dirty="0"/>
              <a:t>Лучше всего употреблять более полезную, натуральную соль, например, морскую, розовую или черную. И солить пищу лучше перед </a:t>
            </a:r>
            <a:r>
              <a:rPr lang="ru-RU" sz="2800" dirty="0" smtClean="0"/>
              <a:t>употреблением.</a:t>
            </a:r>
            <a:endParaRPr lang="ru-RU" sz="2800" dirty="0"/>
          </a:p>
        </p:txBody>
      </p:sp>
      <p:pic>
        <p:nvPicPr>
          <p:cNvPr id="3" name="Рисунок 2" descr="http://im4-tub-ru.yandex.net/i?id=45004512-14-72&amp;n=21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759251"/>
            <a:ext cx="1316985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http://im2-tub-ru.yandex.net/i?id=502808566-19-72&amp;n=21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8737" y="3759251"/>
            <a:ext cx="3024336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http://im6-tub-ru.yandex.net/i?id=117765425-33-72&amp;n=21">
            <a:hlinkClick r:id="rId6" tgtFrame="&quot;_blank&quot;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59251"/>
            <a:ext cx="2625352" cy="19479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2773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281</TotalTime>
  <Words>467</Words>
  <Application>Microsoft Office PowerPoint</Application>
  <PresentationFormat>Экран (4:3)</PresentationFormat>
  <Paragraphs>57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Слайд 1</vt:lpstr>
      <vt:lpstr>Объект исследования: соль  Предмет исследования: соль, ее свойства и влияние на организм человека.  </vt:lpstr>
      <vt:lpstr>Слайд 3</vt:lpstr>
      <vt:lpstr>Добыча соли</vt:lpstr>
      <vt:lpstr>Виды  соли</vt:lpstr>
      <vt:lpstr>Полезные и вредные свойства соли</vt:lpstr>
      <vt:lpstr>Свойства соли</vt:lpstr>
      <vt:lpstr>Удивительные факты </vt:lpstr>
      <vt:lpstr>Слайд 9</vt:lpstr>
      <vt:lpstr>Пословицы о соли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Маргарита</dc:creator>
  <cp:lastModifiedBy>Маргарита</cp:lastModifiedBy>
  <cp:revision>26</cp:revision>
  <dcterms:created xsi:type="dcterms:W3CDTF">2013-11-29T04:31:16Z</dcterms:created>
  <dcterms:modified xsi:type="dcterms:W3CDTF">2016-01-28T12:37:31Z</dcterms:modified>
</cp:coreProperties>
</file>