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8" r:id="rId4"/>
    <p:sldId id="267" r:id="rId5"/>
    <p:sldId id="270" r:id="rId6"/>
    <p:sldId id="269" r:id="rId7"/>
    <p:sldId id="271" r:id="rId8"/>
    <p:sldId id="272" r:id="rId9"/>
    <p:sldId id="273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B%D1%91%D0%B4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s://ru.wikipedia.org/wiki/%D0%A1%D0%BD%D0%B5%D0%B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hyperlink" Target="https://ru.wikipedia.org/wiki/%D0%9A%D1%80%D0%B8%D1%81%D1%82%D0%B0%D0%BB%D0%BB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375463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259632" y="5360505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Презентацию подготовила воспитатель МБДОУ № 19Крохина О.А..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cs typeface="Aharoni" panose="02010803020104030203" pitchFamily="2" charset="-79"/>
              </a:rPr>
              <a:t>Лось – это лесной великан, и еды ему нужно очень много. Зимой лоси живут вместе, обгладывают кору деревьев, растирая ее мощными и крепкими зубами. Очень любят лоси кору молодых осинок. Едят они и побеги молодых сосен, для них эти побеги как лекарство.</a:t>
            </a:r>
          </a:p>
          <a:p>
            <a:pPr algn="just"/>
            <a:r>
              <a:rPr lang="ru-RU" b="1" dirty="0">
                <a:cs typeface="Aharoni" panose="02010803020104030203" pitchFamily="2" charset="-79"/>
              </a:rPr>
              <a:t>Отдыхают лоси зимой, закопавшись в снег, в снежных ямах. В пургу лоси собираются в стадо и уходят в укромное место, прячутся на земле — забираются под снежную шубу. Сверху на них падает снег, укрывая лосей иногда почти с головой. Получается снежное тёплое «покрывало».</a:t>
            </a:r>
          </a:p>
          <a:p>
            <a:pPr algn="just"/>
            <a:r>
              <a:rPr lang="ru-RU" b="1" dirty="0">
                <a:cs typeface="Aharoni" panose="02010803020104030203" pitchFamily="2" charset="-79"/>
              </a:rPr>
              <a:t>В последний месяц зимы – в феврале — настаёт для лося тяжелая пора. В лесу появляется наст – корочка на снеге. Лоси проваливаются под снег, режут настом себе ноги, не могут быстро бегать. Этим пользуются волки. Лоси  защищаются от волков рогами и копытами</a:t>
            </a:r>
            <a:r>
              <a:rPr lang="ru-RU" b="1" dirty="0" smtClean="0">
                <a:cs typeface="Aharoni" panose="02010803020104030203" pitchFamily="2" charset="-79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endParaRPr lang="ru-RU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07806"/>
            <a:ext cx="4414864" cy="2933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05" y="3877506"/>
            <a:ext cx="4204691" cy="2863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879360" cy="655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652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8780066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23528" y="1196752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cs typeface="Aharoni" panose="02010803020104030203" pitchFamily="2" charset="-79"/>
              </a:rPr>
              <a:t>Три долгих зимних месяца: снежный декабрь, морозный солнечный январь и сердитый метелями февраль. Зимняя природа погружена в сладкий сон, надежно укрывшись под белым покрывалом пушистого снега. В одни дни мороз, тишина и благодать, изредка нарушаемая лишь хрустом ветки в лесу, а в другие снежная вьюга с холодным завыванием ветра.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748883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cs typeface="Aharoni" panose="02010803020104030203" pitchFamily="2" charset="-79"/>
              </a:rPr>
              <a:t>С приходом зимы, земля укрывается белым, </a:t>
            </a:r>
            <a:r>
              <a:rPr lang="ru-RU" sz="2000" b="1" dirty="0">
                <a:cs typeface="Aharoni" panose="02010803020104030203" pitchFamily="2" charset="-79"/>
              </a:rPr>
              <a:t>с</a:t>
            </a:r>
            <a:r>
              <a:rPr lang="ru-RU" sz="2000" b="1" dirty="0" smtClean="0">
                <a:cs typeface="Aharoni" panose="02010803020104030203" pitchFamily="2" charset="-79"/>
              </a:rPr>
              <a:t>нежным одеялом. А из чего сшито оно? Из снежинок! </a:t>
            </a:r>
          </a:p>
          <a:p>
            <a:r>
              <a:rPr lang="ru-RU" sz="2000" b="1" dirty="0">
                <a:cs typeface="Aharoni" panose="02010803020104030203" pitchFamily="2" charset="-79"/>
              </a:rPr>
              <a:t>Снежинка — </a:t>
            </a:r>
            <a:r>
              <a:rPr lang="ru-RU" sz="2000" b="1" dirty="0">
                <a:cs typeface="Aharoni" panose="02010803020104030203" pitchFamily="2" charset="-79"/>
                <a:hlinkClick r:id="rId2" tooltip="Снег"/>
              </a:rPr>
              <a:t>снежный</a:t>
            </a:r>
            <a:r>
              <a:rPr lang="ru-RU" sz="2000" b="1" dirty="0">
                <a:cs typeface="Aharoni" panose="02010803020104030203" pitchFamily="2" charset="-79"/>
              </a:rPr>
              <a:t> или </a:t>
            </a:r>
            <a:r>
              <a:rPr lang="ru-RU" sz="2000" b="1" dirty="0">
                <a:cs typeface="Aharoni" panose="02010803020104030203" pitchFamily="2" charset="-79"/>
                <a:hlinkClick r:id="rId3" tooltip="Лёд"/>
              </a:rPr>
              <a:t>ледяной</a:t>
            </a:r>
            <a:r>
              <a:rPr lang="ru-RU" sz="2000" b="1" dirty="0">
                <a:cs typeface="Aharoni" panose="02010803020104030203" pitchFamily="2" charset="-79"/>
              </a:rPr>
              <a:t> </a:t>
            </a:r>
            <a:r>
              <a:rPr lang="ru-RU" sz="2000" b="1" dirty="0">
                <a:cs typeface="Aharoni" panose="02010803020104030203" pitchFamily="2" charset="-79"/>
                <a:hlinkClick r:id="rId4" tooltip="Кристалл"/>
              </a:rPr>
              <a:t>кристалл</a:t>
            </a:r>
            <a:r>
              <a:rPr lang="ru-RU" sz="2000" b="1" dirty="0">
                <a:cs typeface="Aharoni" panose="02010803020104030203" pitchFamily="2" charset="-79"/>
              </a:rPr>
              <a:t>, чаще всего в форме </a:t>
            </a:r>
            <a:r>
              <a:rPr lang="ru-RU" sz="2000" b="1" dirty="0" err="1">
                <a:cs typeface="Aharoni" panose="02010803020104030203" pitchFamily="2" charset="-79"/>
              </a:rPr>
              <a:t>шестилучевой</a:t>
            </a:r>
            <a:r>
              <a:rPr lang="ru-RU" sz="2000" b="1" dirty="0">
                <a:cs typeface="Aharoni" panose="02010803020104030203" pitchFamily="2" charset="-79"/>
              </a:rPr>
              <a:t> по концам звёздочек или шестиугольных пластинок.</a:t>
            </a:r>
          </a:p>
          <a:p>
            <a:r>
              <a:rPr lang="ru-RU" sz="2000" b="1" dirty="0">
                <a:cs typeface="Aharoni" panose="02010803020104030203" pitchFamily="2" charset="-79"/>
              </a:rPr>
              <a:t>Во время очень сильных морозов (при температуре ниже −30 °C) ледяные кристаллики выпадают в виде «алмазной пыли» — в этом случае на поверхности земли образуется слой очень пушистого снега, состоящего из тоненьких ледяных иголочек. Обычно же в процессе своего движения внутри ледяного облака ледяные кристаллики растут за счет непосредственного перехода водяного пара в твердую фазу. Как именно происходит этот рост, зависит от внешних условий, в частности от температуры и влажности воздуха. 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47" y="46959"/>
            <a:ext cx="5868144" cy="357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6842"/>
            <a:ext cx="5724128" cy="3474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59"/>
            <a:ext cx="9144000" cy="6811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835696" y="4883477"/>
            <a:ext cx="63367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cs typeface="Aharoni" panose="02010803020104030203" pitchFamily="2" charset="-79"/>
              </a:rPr>
              <a:t>СНЕЖИНКА</a:t>
            </a:r>
            <a:endParaRPr lang="ru-RU" sz="8800" b="1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7181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8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55576" y="958280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cs typeface="Aharoni" panose="02010803020104030203" pitchFamily="2" charset="-79"/>
              </a:rPr>
              <a:t>В декабре выпадает много снега и, несмотря на периодические оттепели, могут ударить настоящие зимние морозы. Вот и месяц называют Студень.</a:t>
            </a:r>
          </a:p>
        </p:txBody>
      </p:sp>
    </p:spTree>
    <p:extLst>
      <p:ext uri="{BB962C8B-B14F-4D97-AF65-F5344CB8AC3E}">
        <p14:creationId xmlns:p14="http://schemas.microsoft.com/office/powerpoint/2010/main" val="60041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7603" y="764704"/>
            <a:ext cx="73448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cs typeface="Aharoni" panose="02010803020104030203" pitchFamily="2" charset="-79"/>
              </a:rPr>
              <a:t>В январе погода зимняя и спокойная, дни короткие, но яркие и солнечные, от этого они становятся еще </a:t>
            </a:r>
            <a:r>
              <a:rPr lang="ru-RU" sz="3200" b="1" dirty="0" err="1">
                <a:cs typeface="Aharoni" panose="02010803020104030203" pitchFamily="2" charset="-79"/>
              </a:rPr>
              <a:t>морозней</a:t>
            </a:r>
            <a:r>
              <a:rPr lang="ru-RU" sz="3200" b="1" dirty="0">
                <a:cs typeface="Aharoni" panose="02010803020104030203" pitchFamily="2" charset="-79"/>
              </a:rPr>
              <a:t>. Месяц получил название </a:t>
            </a:r>
            <a:r>
              <a:rPr lang="ru-RU" sz="3200" b="1" dirty="0" err="1">
                <a:cs typeface="Aharoni" panose="02010803020104030203" pitchFamily="2" charset="-79"/>
              </a:rPr>
              <a:t>Просинец</a:t>
            </a:r>
            <a:r>
              <a:rPr lang="ru-RU" sz="3200" b="1" dirty="0">
                <a:cs typeface="Aharoni" panose="02010803020104030203" pitchFamily="2" charset="-79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075"/>
            <a:ext cx="8712968" cy="56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369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12704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cs typeface="Aharoni" panose="02010803020104030203" pitchFamily="2" charset="-79"/>
              </a:rPr>
              <a:t>В морозные зимние ночи, когда температура воздуха падает ниже точки замерзания воды (0°C), капельки воды, испаряющиеся с поверхности почвы, травы и деревьев или снежного покрова, превращаются в крохотные, по большей части игольчатые, кристаллики льда, и землю окутывает серебристо-сверкающее покрывало, которое ложится и на кустарники, и на ветви деревьев, и на электропровода. Иногда кристаллики инея так густо покрывают ветки, что те обламываются под их тяжестью.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37384"/>
            <a:ext cx="3541216" cy="2655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208" y="3437384"/>
            <a:ext cx="3541216" cy="2655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2704"/>
            <a:ext cx="8784976" cy="6252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766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8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8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0355" y="476672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cs typeface="Aharoni" panose="02010803020104030203" pitchFamily="2" charset="-79"/>
              </a:rPr>
              <a:t>В феврале зима не простая, много метелей и вьюг, но в те дни, когда выглядывает солнце, его лучи начинают слегка припекать. Так и месяц прозвали </a:t>
            </a:r>
            <a:r>
              <a:rPr lang="ru-RU" sz="2000" b="1" dirty="0" err="1">
                <a:cs typeface="Aharoni" panose="02010803020104030203" pitchFamily="2" charset="-79"/>
              </a:rPr>
              <a:t>Бокогрей</a:t>
            </a:r>
            <a:r>
              <a:rPr lang="ru-RU" sz="2000" b="1" dirty="0">
                <a:cs typeface="Aharoni" panose="02010803020104030203" pitchFamily="2" charset="-79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92896"/>
            <a:ext cx="6203032" cy="41353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0" y="1775769"/>
            <a:ext cx="8558875" cy="5067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390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8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8" y="404664"/>
            <a:ext cx="4975668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580112" y="620688"/>
            <a:ext cx="309634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cs typeface="Aharoni" panose="02010803020104030203" pitchFamily="2" charset="-79"/>
              </a:rPr>
              <a:t>На сосне заснеженной –</a:t>
            </a:r>
            <a:br>
              <a:rPr lang="ru-RU" sz="2400" b="1" dirty="0">
                <a:cs typeface="Aharoni" panose="02010803020104030203" pitchFamily="2" charset="-79"/>
              </a:rPr>
            </a:br>
            <a:r>
              <a:rPr lang="ru-RU" sz="2400" b="1" dirty="0">
                <a:cs typeface="Aharoni" panose="02010803020104030203" pitchFamily="2" charset="-79"/>
              </a:rPr>
              <a:t>Царство красоты!</a:t>
            </a:r>
            <a:br>
              <a:rPr lang="ru-RU" sz="2400" b="1" dirty="0">
                <a:cs typeface="Aharoni" panose="02010803020104030203" pitchFamily="2" charset="-79"/>
              </a:rPr>
            </a:br>
            <a:r>
              <a:rPr lang="ru-RU" sz="2400" b="1" dirty="0">
                <a:cs typeface="Aharoni" panose="02010803020104030203" pitchFamily="2" charset="-79"/>
              </a:rPr>
              <a:t>На сосне заснеженной –</a:t>
            </a:r>
            <a:br>
              <a:rPr lang="ru-RU" sz="2400" b="1" dirty="0">
                <a:cs typeface="Aharoni" panose="02010803020104030203" pitchFamily="2" charset="-79"/>
              </a:rPr>
            </a:br>
            <a:r>
              <a:rPr lang="ru-RU" sz="2400" b="1" dirty="0">
                <a:cs typeface="Aharoni" panose="02010803020104030203" pitchFamily="2" charset="-79"/>
              </a:rPr>
              <a:t>Птицы, как цветы!</a:t>
            </a:r>
            <a:br>
              <a:rPr lang="ru-RU" sz="2400" b="1" dirty="0">
                <a:cs typeface="Aharoni" panose="02010803020104030203" pitchFamily="2" charset="-79"/>
              </a:rPr>
            </a:br>
            <a:r>
              <a:rPr lang="ru-RU" sz="2400" b="1" dirty="0">
                <a:cs typeface="Aharoni" panose="02010803020104030203" pitchFamily="2" charset="-79"/>
              </a:rPr>
              <a:t>Грудка ярко-красная,</a:t>
            </a:r>
            <a:br>
              <a:rPr lang="ru-RU" sz="2400" b="1" dirty="0">
                <a:cs typeface="Aharoni" panose="02010803020104030203" pitchFamily="2" charset="-79"/>
              </a:rPr>
            </a:br>
            <a:r>
              <a:rPr lang="ru-RU" sz="2400" b="1" dirty="0">
                <a:cs typeface="Aharoni" panose="02010803020104030203" pitchFamily="2" charset="-79"/>
              </a:rPr>
              <a:t>Светлая спина.</a:t>
            </a:r>
            <a:br>
              <a:rPr lang="ru-RU" sz="2400" b="1" dirty="0">
                <a:cs typeface="Aharoni" panose="02010803020104030203" pitchFamily="2" charset="-79"/>
              </a:rPr>
            </a:br>
            <a:r>
              <a:rPr lang="ru-RU" sz="2400" b="1" dirty="0">
                <a:cs typeface="Aharoni" panose="02010803020104030203" pitchFamily="2" charset="-79"/>
              </a:rPr>
              <a:t>Заиграла красками</a:t>
            </a:r>
            <a:br>
              <a:rPr lang="ru-RU" sz="2400" b="1" dirty="0">
                <a:cs typeface="Aharoni" panose="02010803020104030203" pitchFamily="2" charset="-79"/>
              </a:rPr>
            </a:br>
            <a:r>
              <a:rPr lang="ru-RU" sz="2400" b="1" dirty="0">
                <a:cs typeface="Aharoni" panose="02010803020104030203" pitchFamily="2" charset="-79"/>
              </a:rPr>
              <a:t>Старая сосна!</a:t>
            </a:r>
            <a:br>
              <a:rPr lang="ru-RU" sz="2400" b="1" dirty="0">
                <a:cs typeface="Aharoni" panose="02010803020104030203" pitchFamily="2" charset="-79"/>
              </a:rPr>
            </a:br>
            <a:r>
              <a:rPr lang="ru-RU" sz="2400" b="1" dirty="0">
                <a:cs typeface="Aharoni" panose="02010803020104030203" pitchFamily="2" charset="-79"/>
              </a:rPr>
              <a:t>Как осколочки зари,</a:t>
            </a:r>
            <a:br>
              <a:rPr lang="ru-RU" sz="2400" b="1" dirty="0">
                <a:cs typeface="Aharoni" panose="02010803020104030203" pitchFamily="2" charset="-79"/>
              </a:rPr>
            </a:br>
            <a:r>
              <a:rPr lang="ru-RU" sz="2400" b="1" dirty="0">
                <a:cs typeface="Aharoni" panose="02010803020104030203" pitchFamily="2" charset="-79"/>
              </a:rPr>
              <a:t>Здесь на ветках снегири.</a:t>
            </a:r>
            <a:br>
              <a:rPr lang="ru-RU" sz="2400" b="1" dirty="0">
                <a:cs typeface="Aharoni" panose="02010803020104030203" pitchFamily="2" charset="-79"/>
              </a:rPr>
            </a:br>
            <a:r>
              <a:rPr lang="ru-RU" sz="2400" b="1" dirty="0">
                <a:cs typeface="Aharoni" panose="02010803020104030203" pitchFamily="2" charset="-79"/>
              </a:rPr>
              <a:t/>
            </a:r>
            <a:br>
              <a:rPr lang="ru-RU" sz="2400" b="1" dirty="0">
                <a:cs typeface="Aharoni" panose="02010803020104030203" pitchFamily="2" charset="-79"/>
              </a:rPr>
            </a:br>
            <a:r>
              <a:rPr lang="ru-RU" sz="2400" b="1" dirty="0">
                <a:cs typeface="Aharoni" panose="02010803020104030203" pitchFamily="2" charset="-79"/>
              </a:rPr>
              <a:t>И. Плохих</a:t>
            </a:r>
            <a:br>
              <a:rPr lang="ru-RU" sz="2400" b="1" dirty="0">
                <a:cs typeface="Aharoni" panose="02010803020104030203" pitchFamily="2" charset="-79"/>
              </a:rPr>
            </a:br>
            <a:endParaRPr lang="ru-RU" sz="2400" b="1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2893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79928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cs typeface="Aharoni" panose="02010803020104030203" pitchFamily="2" charset="-79"/>
              </a:rPr>
              <a:t>Зимой многие дикие звери спят –  погружаются в спячку. Во время спячки они ничего не едят, не растут, не реагируют на звуки.</a:t>
            </a:r>
          </a:p>
          <a:p>
            <a:pPr algn="just"/>
            <a:r>
              <a:rPr lang="ru-RU" sz="2000" b="1" dirty="0">
                <a:cs typeface="Aharoni" panose="02010803020104030203" pitchFamily="2" charset="-79"/>
              </a:rPr>
              <a:t>Перед спячкой осенью звери накапливают жир. Жир помогает им во время длительной спячки поддерживать температуру тела – он их «греет» изнутри как печка.</a:t>
            </a:r>
          </a:p>
          <a:p>
            <a:pPr algn="just"/>
            <a:r>
              <a:rPr lang="ru-RU" sz="2000" b="1" dirty="0">
                <a:cs typeface="Aharoni" panose="02010803020104030203" pitchFamily="2" charset="-79"/>
              </a:rPr>
              <a:t>Больше всего страдают звери зимой не от холода, а от голода. Именно пища нужна зверюшкам чтобы поддерживать постоянную температуру тела и не погибнуть.</a:t>
            </a:r>
          </a:p>
          <a:p>
            <a:pPr algn="just"/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endParaRPr lang="ru-RU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49080"/>
            <a:ext cx="317536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045886"/>
            <a:ext cx="3305944" cy="2479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977025"/>
            <a:ext cx="3648378" cy="2137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409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405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Стихи</dc:title>
  <dc:creator>Ольга</dc:creator>
  <cp:lastModifiedBy>Домашний</cp:lastModifiedBy>
  <cp:revision>21</cp:revision>
  <dcterms:created xsi:type="dcterms:W3CDTF">2013-03-19T16:31:58Z</dcterms:created>
  <dcterms:modified xsi:type="dcterms:W3CDTF">2016-01-29T18:58:15Z</dcterms:modified>
</cp:coreProperties>
</file>