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57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58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835696" y="818439"/>
            <a:ext cx="6840760" cy="2238345"/>
          </a:xfrm>
          <a:prstGeom prst="round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dirty="0">
                <a:solidFill>
                  <a:srgbClr val="FF0000"/>
                </a:solidFill>
              </a:rPr>
              <a:t>«</a:t>
            </a:r>
            <a:r>
              <a:rPr lang="ru-RU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Трудовое воспитание детей дошкольного возраста</a:t>
            </a:r>
            <a:r>
              <a:rPr lang="ru-RU" sz="4800" dirty="0">
                <a:solidFill>
                  <a:srgbClr val="FF0000"/>
                </a:solidFill>
              </a:rPr>
              <a:t>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3568" y="5476826"/>
            <a:ext cx="4231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Выполнила : Студентка 5 курса 4 группы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Гудкова Марина 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212976"/>
            <a:ext cx="2099690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u="sng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Труд в </a:t>
            </a:r>
            <a:r>
              <a:rPr lang="ru-RU" sz="2400" b="1" i="1" u="sng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природе</a:t>
            </a:r>
            <a:r>
              <a:rPr lang="ru-RU" sz="2400" b="1" i="1" u="sng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ru-RU" sz="24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уход </a:t>
            </a:r>
            <a:r>
              <a:rPr lang="ru-RU" sz="2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растениями,                </a:t>
            </a:r>
            <a:r>
              <a:rPr lang="ru-RU" sz="24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обитателями аквариума  и животными, 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выращивание овощей на </a:t>
            </a:r>
            <a:r>
              <a:rPr lang="ru-RU" sz="2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огороде и растений </a:t>
            </a:r>
            <a:r>
              <a:rPr lang="ru-RU" sz="24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sz="2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уголке природы</a:t>
            </a:r>
            <a:r>
              <a:rPr lang="ru-RU" sz="24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2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цветнике, 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участка</a:t>
            </a:r>
            <a:r>
              <a:rPr lang="ru-RU" sz="2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3" name="Picture 2" descr="C:\Users\Ирина\Desktop\труд фото\Изображение 3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8024" y="2893479"/>
            <a:ext cx="3971397" cy="36380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93143824"/>
      </p:ext>
    </p:extLst>
  </p:cSld>
  <p:clrMapOvr>
    <a:masterClrMapping/>
  </p:clrMapOvr>
  <p:transition spd="slow" advTm="4000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44824"/>
            <a:ext cx="48245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Ручной и художественный труд </a:t>
            </a:r>
            <a:r>
              <a:rPr lang="ru-RU" sz="2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направлен на удовлетворение эстетических потребностей человека, развивает конструктивные и творческие способности </a:t>
            </a:r>
            <a:r>
              <a:rPr lang="ru-RU" sz="24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детей.</a:t>
            </a:r>
            <a:endParaRPr lang="ru-RU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 descr="G:\DSC021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4048" y="692696"/>
            <a:ext cx="3672408" cy="28083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62657946"/>
      </p:ext>
    </p:extLst>
  </p:cSld>
  <p:clrMapOvr>
    <a:masterClrMapping/>
  </p:clrMapOvr>
  <p:transition spd="slow" advTm="3000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8257" y="1197620"/>
            <a:ext cx="62646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«Дайте детям радость труда.</a:t>
            </a:r>
          </a:p>
          <a:p>
            <a:r>
              <a:rPr lang="ru-RU" sz="2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Эту радость ему несут успех, осознание своей умелости и значимости выполняемой работы, возможность доставлять радость другим</a:t>
            </a:r>
            <a:r>
              <a:rPr lang="ru-RU" sz="24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.»</a:t>
            </a:r>
          </a:p>
          <a:p>
            <a:r>
              <a:rPr lang="ru-RU" sz="2400" b="1" i="1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b="1" i="1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      </a:t>
            </a:r>
            <a:r>
              <a:rPr lang="ru-RU" sz="2400" b="1" i="1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</a:t>
            </a:r>
            <a:r>
              <a:rPr lang="ru-RU" sz="2400" b="1" i="1" dirty="0" err="1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В.А.Сухомлинский</a:t>
            </a:r>
            <a:endParaRPr lang="ru-RU" sz="2400" b="1" i="1" dirty="0">
              <a:solidFill>
                <a:srgbClr val="0000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882" y="3501008"/>
            <a:ext cx="4320480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64197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4000">
        <p14:prism isContent="1" isInverted="1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2952328" cy="4653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Лента лицом вниз 3"/>
          <p:cNvSpPr/>
          <p:nvPr/>
        </p:nvSpPr>
        <p:spPr>
          <a:xfrm>
            <a:off x="3443925" y="2060848"/>
            <a:ext cx="5400600" cy="2664296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СПАСИБО </a:t>
            </a:r>
          </a:p>
          <a:p>
            <a:pPr algn="ctr"/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</a:t>
            </a:r>
          </a:p>
          <a:p>
            <a:pPr algn="ctr"/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ВНИМАНИЕ!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668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14:window dir="vert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1"/>
          <p:cNvSpPr/>
          <p:nvPr/>
        </p:nvSpPr>
        <p:spPr>
          <a:xfrm>
            <a:off x="2915816" y="116632"/>
            <a:ext cx="5184576" cy="2808312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"Труд- основное условие всей человеческой жизни- и при том в такой степени, что мы в известном смысле должны сказать: труд создал самого человека"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Энгельс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3284984"/>
            <a:ext cx="5904657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4000">
        <p:blinds dir="vert"/>
      </p:transition>
    </mc:Choice>
    <mc:Fallback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3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split orient="vert"/>
      </p:transition>
    </mc:Choice>
    <mc:Fallback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411760" y="476672"/>
            <a:ext cx="5832647" cy="194421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4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Цель трудового воспитания дошкольника</a:t>
            </a:r>
          </a:p>
        </p:txBody>
      </p:sp>
      <p:sp>
        <p:nvSpPr>
          <p:cNvPr id="4" name="Овал 3"/>
          <p:cNvSpPr/>
          <p:nvPr/>
        </p:nvSpPr>
        <p:spPr>
          <a:xfrm>
            <a:off x="2526100" y="3413209"/>
            <a:ext cx="5616624" cy="252028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положительного отношения 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ребенка к труду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944698" y="2450592"/>
            <a:ext cx="779429" cy="978408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346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000">
        <p:circle/>
      </p:transition>
    </mc:Choice>
    <mc:Fallback>
      <p:transition spd="slow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67963" y="404664"/>
            <a:ext cx="7344816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4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трудового воспитания в ДОУ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13652" y="2454834"/>
            <a:ext cx="237626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Обучение трудовым умениям и навыкам, их дальнейшее совершенствование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64986" y="3501008"/>
            <a:ext cx="279746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Воспитание интереса к труду, трудолюбия, ответственности, самостоятельности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01785" y="4548505"/>
            <a:ext cx="3406352" cy="12086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Ознакомление с трудом взрослых, воспитание уважения к  труженику и  результатам его труда, стремление оказывать посильную помощь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92896" y="5823570"/>
            <a:ext cx="4484222" cy="10118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Формирование взаимоотношений и  приобретение социального опыта взаимодействия (воспитание общественно- направленных мотивов труда, умений </a:t>
            </a:r>
            <a:r>
              <a:rPr lang="ru-RU" sz="1400" dirty="0" smtClean="0"/>
              <a:t>трудиться </a:t>
            </a:r>
            <a:r>
              <a:rPr lang="ru-RU" sz="1400" dirty="0"/>
              <a:t>в коллективе и для коллектива)</a:t>
            </a:r>
          </a:p>
        </p:txBody>
      </p:sp>
      <p:sp>
        <p:nvSpPr>
          <p:cNvPr id="23" name="Стрелка вниз 22"/>
          <p:cNvSpPr/>
          <p:nvPr/>
        </p:nvSpPr>
        <p:spPr>
          <a:xfrm rot="21230154">
            <a:off x="5346001" y="1904875"/>
            <a:ext cx="484632" cy="3712901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 rot="545409">
            <a:off x="4214811" y="2169346"/>
            <a:ext cx="484632" cy="235566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1328186">
            <a:off x="3334804" y="2010557"/>
            <a:ext cx="484632" cy="1297789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 rot="2227564">
            <a:off x="2509648" y="1531882"/>
            <a:ext cx="484632" cy="97840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356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4000">
        <p:blinds dir="vert"/>
      </p:transition>
    </mc:Choice>
    <mc:Fallback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483768" y="2386708"/>
            <a:ext cx="4248472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Условия организации</a:t>
            </a:r>
          </a:p>
          <a:p>
            <a:pPr algn="ctr"/>
            <a:r>
              <a:rPr lang="ru-RU" sz="2800" b="1" i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труда детей</a:t>
            </a:r>
          </a:p>
        </p:txBody>
      </p:sp>
      <p:sp>
        <p:nvSpPr>
          <p:cNvPr id="3" name="Овал 2"/>
          <p:cNvSpPr/>
          <p:nvPr/>
        </p:nvSpPr>
        <p:spPr>
          <a:xfrm>
            <a:off x="308320" y="404664"/>
            <a:ext cx="2736304" cy="1838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Создание эмоционально-положительной обстановки в процессе труда</a:t>
            </a:r>
          </a:p>
        </p:txBody>
      </p:sp>
      <p:sp>
        <p:nvSpPr>
          <p:cNvPr id="4" name="Овал 3"/>
          <p:cNvSpPr/>
          <p:nvPr/>
        </p:nvSpPr>
        <p:spPr>
          <a:xfrm>
            <a:off x="3589040" y="404664"/>
            <a:ext cx="2016224" cy="1274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Подбор оборудования для труда</a:t>
            </a:r>
          </a:p>
        </p:txBody>
      </p:sp>
      <p:sp>
        <p:nvSpPr>
          <p:cNvPr id="5" name="Овал 4"/>
          <p:cNvSpPr/>
          <p:nvPr/>
        </p:nvSpPr>
        <p:spPr>
          <a:xfrm>
            <a:off x="6012160" y="404664"/>
            <a:ext cx="2642592" cy="1838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Систематическое включение каждого ребенка в труд на правах партнера</a:t>
            </a:r>
          </a:p>
        </p:txBody>
      </p:sp>
      <p:sp>
        <p:nvSpPr>
          <p:cNvPr id="6" name="Овал 5"/>
          <p:cNvSpPr/>
          <p:nvPr/>
        </p:nvSpPr>
        <p:spPr>
          <a:xfrm>
            <a:off x="228508" y="3452428"/>
            <a:ext cx="2895928" cy="1393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Создание мотивации  трудовой деятельности</a:t>
            </a:r>
          </a:p>
        </p:txBody>
      </p:sp>
      <p:sp>
        <p:nvSpPr>
          <p:cNvPr id="7" name="Овал 6"/>
          <p:cNvSpPr/>
          <p:nvPr/>
        </p:nvSpPr>
        <p:spPr>
          <a:xfrm>
            <a:off x="1079612" y="5030453"/>
            <a:ext cx="3528392" cy="1703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Создание в группе трудовой атмосферы, постоянной занятости, стремление  к полезным делам</a:t>
            </a:r>
          </a:p>
        </p:txBody>
      </p:sp>
      <p:sp>
        <p:nvSpPr>
          <p:cNvPr id="8" name="Овал 7"/>
          <p:cNvSpPr/>
          <p:nvPr/>
        </p:nvSpPr>
        <p:spPr>
          <a:xfrm>
            <a:off x="3488265" y="3931613"/>
            <a:ext cx="3036729" cy="12926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Поощрения в процессе и по результатам труда </a:t>
            </a:r>
          </a:p>
        </p:txBody>
      </p:sp>
      <p:sp>
        <p:nvSpPr>
          <p:cNvPr id="9" name="Овал 8"/>
          <p:cNvSpPr/>
          <p:nvPr/>
        </p:nvSpPr>
        <p:spPr>
          <a:xfrm>
            <a:off x="6506105" y="3722023"/>
            <a:ext cx="237626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Демонстрация заинтересованности педагога </a:t>
            </a:r>
          </a:p>
        </p:txBody>
      </p:sp>
      <p:sp>
        <p:nvSpPr>
          <p:cNvPr id="10" name="Овал 9"/>
          <p:cNvSpPr/>
          <p:nvPr/>
        </p:nvSpPr>
        <p:spPr>
          <a:xfrm>
            <a:off x="5436096" y="5252597"/>
            <a:ext cx="3218656" cy="14808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Учет нагрузки, состояния здоровья , интересов, способностей ребенка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4597152" y="1772816"/>
            <a:ext cx="10852" cy="6138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5436096" y="1772816"/>
            <a:ext cx="576064" cy="5750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2895112" y="1819079"/>
            <a:ext cx="443641" cy="5783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794254" y="3368125"/>
            <a:ext cx="0" cy="5634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3187040" y="3348491"/>
            <a:ext cx="402000" cy="15981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2843809" y="3320407"/>
            <a:ext cx="200815" cy="3294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5868144" y="3368125"/>
            <a:ext cx="1080120" cy="18561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6227568" y="3368125"/>
            <a:ext cx="745232" cy="4209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749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4000">
        <p14:prism isInverted="1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Ирина\Desktop\труд фото\360fcbd4155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9532" y="-18796"/>
            <a:ext cx="9165837" cy="6952502"/>
          </a:xfrm>
          <a:prstGeom prst="rect">
            <a:avLst/>
          </a:prstGeom>
          <a:noFill/>
        </p:spPr>
      </p:pic>
      <p:sp>
        <p:nvSpPr>
          <p:cNvPr id="3" name="Блок-схема: перфолента 2"/>
          <p:cNvSpPr/>
          <p:nvPr/>
        </p:nvSpPr>
        <p:spPr>
          <a:xfrm>
            <a:off x="4692471" y="2301941"/>
            <a:ext cx="2279337" cy="1800200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ТРУДА</a:t>
            </a:r>
            <a:endParaRPr lang="ru-RU" sz="3600" dirty="0">
              <a:solidFill>
                <a:srgbClr val="FF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ятно 1 3"/>
          <p:cNvSpPr/>
          <p:nvPr/>
        </p:nvSpPr>
        <p:spPr>
          <a:xfrm>
            <a:off x="4355976" y="16224"/>
            <a:ext cx="2952328" cy="213895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Само-</a:t>
            </a:r>
          </a:p>
          <a:p>
            <a:pPr algn="ctr"/>
            <a:r>
              <a:rPr lang="ru-RU" dirty="0"/>
              <a:t>обслуживание</a:t>
            </a:r>
          </a:p>
        </p:txBody>
      </p:sp>
      <p:sp>
        <p:nvSpPr>
          <p:cNvPr id="5" name="Пятно 1 4"/>
          <p:cNvSpPr/>
          <p:nvPr/>
        </p:nvSpPr>
        <p:spPr>
          <a:xfrm>
            <a:off x="2333922" y="2301941"/>
            <a:ext cx="2243166" cy="223224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Ручной  и художеств. труд</a:t>
            </a:r>
          </a:p>
        </p:txBody>
      </p:sp>
      <p:sp>
        <p:nvSpPr>
          <p:cNvPr id="6" name="Пятно 1 5"/>
          <p:cNvSpPr/>
          <p:nvPr/>
        </p:nvSpPr>
        <p:spPr>
          <a:xfrm>
            <a:off x="7164288" y="1870027"/>
            <a:ext cx="1953994" cy="206652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Хозяйственно-бытовой</a:t>
            </a:r>
          </a:p>
        </p:txBody>
      </p:sp>
      <p:sp>
        <p:nvSpPr>
          <p:cNvPr id="8" name="Пятно 1 7"/>
          <p:cNvSpPr/>
          <p:nvPr/>
        </p:nvSpPr>
        <p:spPr>
          <a:xfrm>
            <a:off x="4817165" y="4534188"/>
            <a:ext cx="2163621" cy="184714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Труд в природе</a:t>
            </a:r>
          </a:p>
        </p:txBody>
      </p:sp>
    </p:spTree>
    <p:extLst>
      <p:ext uri="{BB962C8B-B14F-4D97-AF65-F5344CB8AC3E}">
        <p14:creationId xmlns:p14="http://schemas.microsoft.com/office/powerpoint/2010/main" val="4194396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:checker/>
      </p:transition>
    </mc:Choice>
    <mc:Fallback>
      <p:transition spd="slow" advTm="3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772816"/>
            <a:ext cx="41044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Самообслуживание</a:t>
            </a:r>
            <a:r>
              <a:rPr lang="ru-RU" sz="2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</a:p>
          <a:p>
            <a:r>
              <a:rPr lang="ru-RU" sz="2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это труд ребенка, направленный на обслуживание самого себя (одевание, раздевание, прием пищи, уборка постели, игрушек,  подготовка рабочего места, санитарно-гигиенические </a:t>
            </a:r>
          </a:p>
          <a:p>
            <a:r>
              <a:rPr lang="ru-RU" sz="2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процедуры и т.д.)</a:t>
            </a:r>
          </a:p>
        </p:txBody>
      </p:sp>
      <p:pic>
        <p:nvPicPr>
          <p:cNvPr id="3" name="Picture 2" descr="G:\труд\труд\234 09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40535" y="1256571"/>
            <a:ext cx="4056451" cy="5040560"/>
          </a:xfrm>
          <a:prstGeom prst="plaque">
            <a:avLst/>
          </a:prstGeom>
          <a:noFill/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158803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4000">
        <p:blinds dir="vert"/>
      </p:transition>
    </mc:Choice>
    <mc:Fallback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566670"/>
            <a:ext cx="44644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Хозяйственно- бытовой труд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направлен на  обслуживание коллектива, поддержание чистоты и порядка в помещении и  участке, помощь взрослым в организации режимных моментов.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8104" y="1550579"/>
            <a:ext cx="3002127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0000CC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59887406"/>
      </p:ext>
    </p:extLst>
  </p:cSld>
  <p:clrMapOvr>
    <a:masterClrMapping/>
  </p:clrMapOvr>
  <p:transition spd="slow" advTm="4000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325</Words>
  <Application>Microsoft Office PowerPoint</Application>
  <PresentationFormat>Экран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18</cp:revision>
  <dcterms:created xsi:type="dcterms:W3CDTF">2013-01-06T18:32:13Z</dcterms:created>
  <dcterms:modified xsi:type="dcterms:W3CDTF">2015-11-17T10:27:25Z</dcterms:modified>
</cp:coreProperties>
</file>