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Zimn_sk_sla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2204864"/>
            <a:ext cx="6292706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Зимние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подвижные игры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021288"/>
            <a:ext cx="425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Составила: Шабалина Светлана Якубовна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80441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Метла в каждой команде – словно эстафета – они передают ее </a:t>
            </a:r>
          </a:p>
          <a:p>
            <a:r>
              <a:rPr lang="ru-RU" dirty="0" smtClean="0">
                <a:latin typeface="Comic Sans MS" pitchFamily="66" charset="0"/>
              </a:rPr>
              <a:t>друг другу. Пробежать верхом на помеле и не сбить кегли </a:t>
            </a:r>
          </a:p>
          <a:p>
            <a:r>
              <a:rPr lang="ru-RU" dirty="0" smtClean="0">
                <a:latin typeface="Comic Sans MS" pitchFamily="66" charset="0"/>
              </a:rPr>
              <a:t>(кубики, мячи и др.). Если сбивает – ему нужно вернуться и поставить </a:t>
            </a:r>
          </a:p>
          <a:p>
            <a:r>
              <a:rPr lang="ru-RU" dirty="0" smtClean="0">
                <a:latin typeface="Comic Sans MS" pitchFamily="66" charset="0"/>
              </a:rPr>
              <a:t>на место предмет, после этого продолжать задание. 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Команды выстраиваются в колонну, лицом к финишу. </a:t>
            </a:r>
          </a:p>
          <a:p>
            <a:r>
              <a:rPr lang="ru-RU" dirty="0" smtClean="0">
                <a:latin typeface="Comic Sans MS" pitchFamily="66" charset="0"/>
              </a:rPr>
              <a:t>На дистанции 20–30 м установлены "воротца" </a:t>
            </a:r>
          </a:p>
          <a:p>
            <a:r>
              <a:rPr lang="ru-RU" dirty="0" smtClean="0">
                <a:latin typeface="Comic Sans MS" pitchFamily="66" charset="0"/>
              </a:rPr>
              <a:t>(лыжные палки, связанные вверху).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 сигналу первый участник должен пробежать в "воротца", </a:t>
            </a:r>
          </a:p>
          <a:p>
            <a:r>
              <a:rPr lang="ru-RU" dirty="0" smtClean="0">
                <a:latin typeface="Comic Sans MS" pitchFamily="66" charset="0"/>
              </a:rPr>
              <a:t>добежать до конечной остановки и вернуться обратно в команду. </a:t>
            </a:r>
          </a:p>
          <a:p>
            <a:endParaRPr lang="ru-RU" dirty="0"/>
          </a:p>
        </p:txBody>
      </p:sp>
      <p:pic>
        <p:nvPicPr>
          <p:cNvPr id="6" name="Рисунок 5" descr="re,b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581128"/>
            <a:ext cx="2520280" cy="203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ет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6450" y="1772816"/>
            <a:ext cx="1929816" cy="202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43808" y="620688"/>
            <a:ext cx="1857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помеле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636912"/>
            <a:ext cx="1481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Воротца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6995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Команды стоят в колонне лицом к финишу. По команде первый </a:t>
            </a:r>
          </a:p>
          <a:p>
            <a:r>
              <a:rPr lang="ru-RU" dirty="0" smtClean="0">
                <a:latin typeface="Comic Sans MS" pitchFamily="66" charset="0"/>
              </a:rPr>
              <a:t>участник стартует на одной лыже до конечной остановки и таким </a:t>
            </a:r>
          </a:p>
          <a:p>
            <a:r>
              <a:rPr lang="ru-RU" dirty="0" smtClean="0">
                <a:latin typeface="Comic Sans MS" pitchFamily="66" charset="0"/>
              </a:rPr>
              <a:t>же образом возвращается обратно. 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Участники игры стоят в таком порядке: мальчики против девочек.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Каждая команда получает шайбу и клюшку.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 сигналу первый ученик – мальчик – обводит поставленные </a:t>
            </a:r>
          </a:p>
          <a:p>
            <a:r>
              <a:rPr lang="ru-RU" dirty="0" smtClean="0">
                <a:latin typeface="Comic Sans MS" pitchFamily="66" charset="0"/>
              </a:rPr>
              <a:t>предметы, стараясь не сбить, доводит шайбу до девочек, передает </a:t>
            </a:r>
          </a:p>
          <a:p>
            <a:r>
              <a:rPr lang="ru-RU" dirty="0" smtClean="0">
                <a:latin typeface="Comic Sans MS" pitchFamily="66" charset="0"/>
              </a:rPr>
              <a:t>ей шайбу и клюшку; остается в этой команде, а девочка бежит с </a:t>
            </a:r>
          </a:p>
          <a:p>
            <a:r>
              <a:rPr lang="ru-RU" dirty="0" smtClean="0">
                <a:latin typeface="Comic Sans MS" pitchFamily="66" charset="0"/>
              </a:rPr>
              <a:t>шайбой и клюшкой до команды мальчиков, передает шайбу и </a:t>
            </a:r>
          </a:p>
          <a:p>
            <a:r>
              <a:rPr lang="ru-RU" dirty="0" smtClean="0">
                <a:latin typeface="Comic Sans MS" pitchFamily="66" charset="0"/>
              </a:rPr>
              <a:t>клюшку мальчикам, а сама уходит в конец колонны. </a:t>
            </a:r>
          </a:p>
          <a:p>
            <a:r>
              <a:rPr lang="ru-RU" dirty="0" smtClean="0">
                <a:latin typeface="Comic Sans MS" pitchFamily="66" charset="0"/>
              </a:rPr>
              <a:t>Игра продолжается. </a:t>
            </a:r>
          </a:p>
          <a:p>
            <a:endParaRPr lang="ru-RU" dirty="0"/>
          </a:p>
        </p:txBody>
      </p:sp>
      <p:pic>
        <p:nvPicPr>
          <p:cNvPr id="6" name="Рисунок 5" descr="хокк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81128"/>
            <a:ext cx="356805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2060848"/>
            <a:ext cx="2596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Гонка с шайбой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76672"/>
            <a:ext cx="2929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Лыжный городок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78566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Comic Sans MS" pitchFamily="66" charset="0"/>
              </a:rPr>
              <a:t>В команде участники делятся на две группы и строятся друг</a:t>
            </a:r>
          </a:p>
          <a:p>
            <a:pPr marL="342900" indent="-342900"/>
            <a:r>
              <a:rPr lang="ru-RU" dirty="0" smtClean="0">
                <a:latin typeface="Comic Sans MS" pitchFamily="66" charset="0"/>
              </a:rPr>
              <a:t>напротив друга (мальчики – девочки). Санки у мальчиков – </a:t>
            </a:r>
          </a:p>
          <a:p>
            <a:pPr marL="342900" indent="-342900"/>
            <a:r>
              <a:rPr lang="ru-RU" dirty="0" smtClean="0">
                <a:latin typeface="Comic Sans MS" pitchFamily="66" charset="0"/>
              </a:rPr>
              <a:t>поставить правое колено на санки и, отталкиваясь левой ногой, </a:t>
            </a:r>
          </a:p>
          <a:p>
            <a:pPr marL="342900" indent="-342900"/>
            <a:r>
              <a:rPr lang="ru-RU" dirty="0" smtClean="0">
                <a:latin typeface="Comic Sans MS" pitchFamily="66" charset="0"/>
              </a:rPr>
              <a:t>доехать до девочек, передать им санки. Задание повторяется. </a:t>
            </a:r>
          </a:p>
          <a:p>
            <a:pPr marL="342900" indent="-342900"/>
            <a:r>
              <a:rPr lang="ru-RU" dirty="0" smtClean="0">
                <a:latin typeface="Comic Sans MS" pitchFamily="66" charset="0"/>
              </a:rPr>
              <a:t>Прибывший игрок уходит в конец колонны.</a:t>
            </a:r>
          </a:p>
          <a:p>
            <a:r>
              <a:rPr lang="ru-RU" dirty="0" smtClean="0">
                <a:latin typeface="Comic Sans MS" pitchFamily="66" charset="0"/>
              </a:rPr>
              <a:t>2. Команды строятся колоннами лицом к финишу на расстоянии </a:t>
            </a:r>
          </a:p>
          <a:p>
            <a:r>
              <a:rPr lang="ru-RU" dirty="0" smtClean="0">
                <a:latin typeface="Comic Sans MS" pitchFamily="66" charset="0"/>
              </a:rPr>
              <a:t>15–20 м от него. В центре проводится линия. Напротив каждой </a:t>
            </a:r>
          </a:p>
          <a:p>
            <a:r>
              <a:rPr lang="ru-RU" dirty="0" smtClean="0">
                <a:latin typeface="Comic Sans MS" pitchFamily="66" charset="0"/>
              </a:rPr>
              <a:t>команды находится по 2 кубика. Первый участник садится на санки,</a:t>
            </a:r>
          </a:p>
          <a:p>
            <a:r>
              <a:rPr lang="ru-RU" dirty="0" smtClean="0">
                <a:latin typeface="Comic Sans MS" pitchFamily="66" charset="0"/>
              </a:rPr>
              <a:t> а второй участник везет его. Доехав до кубиков, участник на санках</a:t>
            </a:r>
          </a:p>
          <a:p>
            <a:r>
              <a:rPr lang="ru-RU" dirty="0" smtClean="0">
                <a:latin typeface="Comic Sans MS" pitchFamily="66" charset="0"/>
              </a:rPr>
              <a:t> берет их в обе руки, едут до конечной остановки, где участники </a:t>
            </a:r>
          </a:p>
          <a:p>
            <a:r>
              <a:rPr lang="ru-RU" dirty="0" smtClean="0">
                <a:latin typeface="Comic Sans MS" pitchFamily="66" charset="0"/>
              </a:rPr>
              <a:t>меняются. Когда участники возвращаются, </a:t>
            </a:r>
          </a:p>
          <a:p>
            <a:r>
              <a:rPr lang="ru-RU" dirty="0" smtClean="0">
                <a:latin typeface="Comic Sans MS" pitchFamily="66" charset="0"/>
              </a:rPr>
              <a:t>кладут кубики обратно и т. 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санный город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77072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2" y="476672"/>
            <a:ext cx="3137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Санный городок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76915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Участники игры строятся попарно.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 команде участники садятся на санки спиной друг к другу. </a:t>
            </a:r>
          </a:p>
          <a:p>
            <a:r>
              <a:rPr lang="ru-RU" dirty="0" smtClean="0">
                <a:latin typeface="Comic Sans MS" pitchFamily="66" charset="0"/>
              </a:rPr>
              <a:t>Передвигаясь ногами, надо докатиться до конечной остановки </a:t>
            </a:r>
          </a:p>
          <a:p>
            <a:r>
              <a:rPr lang="ru-RU" dirty="0" smtClean="0">
                <a:latin typeface="Comic Sans MS" pitchFamily="66" charset="0"/>
              </a:rPr>
              <a:t>(18–20 м), а обратно вернуться к команде бегом, катя санки. </a:t>
            </a:r>
          </a:p>
          <a:p>
            <a:r>
              <a:rPr lang="ru-RU" b="1" dirty="0" smtClean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На снежном холмике лежат синие и желтые палочки по числу </a:t>
            </a:r>
          </a:p>
          <a:p>
            <a:r>
              <a:rPr lang="ru-RU" dirty="0" smtClean="0">
                <a:latin typeface="Comic Sans MS" pitchFamily="66" charset="0"/>
              </a:rPr>
              <a:t>игроков. По команде "Марш!" все выбегают из-за общей черты. </a:t>
            </a:r>
          </a:p>
          <a:p>
            <a:r>
              <a:rPr lang="ru-RU" dirty="0" smtClean="0">
                <a:latin typeface="Comic Sans MS" pitchFamily="66" charset="0"/>
              </a:rPr>
              <a:t>Каждый старается взять палочку цвета своей команды и вернуться </a:t>
            </a:r>
          </a:p>
          <a:p>
            <a:r>
              <a:rPr lang="ru-RU" dirty="0" smtClean="0">
                <a:latin typeface="Comic Sans MS" pitchFamily="66" charset="0"/>
              </a:rPr>
              <a:t>обратно. Побеждает команда, игроки которой прибегут </a:t>
            </a:r>
          </a:p>
          <a:p>
            <a:r>
              <a:rPr lang="ru-RU" dirty="0" smtClean="0">
                <a:latin typeface="Comic Sans MS" pitchFamily="66" charset="0"/>
              </a:rPr>
              <a:t>с палочками за черту дальше. </a:t>
            </a:r>
          </a:p>
          <a:p>
            <a:endParaRPr lang="ru-RU" dirty="0"/>
          </a:p>
        </p:txBody>
      </p:sp>
      <p:pic>
        <p:nvPicPr>
          <p:cNvPr id="6" name="Рисунок 5" descr="черепа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861048"/>
            <a:ext cx="2785492" cy="278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черепа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75656" y="4293096"/>
            <a:ext cx="2281436" cy="22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77077" y="692696"/>
            <a:ext cx="21323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Черепашки</a:t>
            </a:r>
            <a:endParaRPr lang="ru-RU" sz="28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348880"/>
            <a:ext cx="4611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Синие и жёлтые палочки</a:t>
            </a:r>
            <a:endParaRPr lang="ru-RU" sz="28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0810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Почему же так важны подвижные игры для дошкольников? </a:t>
            </a:r>
          </a:p>
          <a:p>
            <a:r>
              <a:rPr lang="ru-RU" dirty="0" smtClean="0">
                <a:latin typeface="Comic Sans MS" pitchFamily="66" charset="0"/>
              </a:rPr>
              <a:t>Потому, у ребенка происходит усложнение моторики и координации </a:t>
            </a:r>
          </a:p>
          <a:p>
            <a:r>
              <a:rPr lang="ru-RU" dirty="0" smtClean="0">
                <a:latin typeface="Comic Sans MS" pitchFamily="66" charset="0"/>
              </a:rPr>
              <a:t>движений. Этот процесс происходит в результате повседневного </a:t>
            </a:r>
          </a:p>
          <a:p>
            <a:r>
              <a:rPr lang="ru-RU" dirty="0" smtClean="0">
                <a:latin typeface="Comic Sans MS" pitchFamily="66" charset="0"/>
              </a:rPr>
              <a:t>выполнения таких движений, как ходьба, бег, подпрыгивание, </a:t>
            </a:r>
          </a:p>
          <a:p>
            <a:r>
              <a:rPr lang="ru-RU" dirty="0" smtClean="0">
                <a:latin typeface="Comic Sans MS" pitchFamily="66" charset="0"/>
              </a:rPr>
              <a:t>перепрыгивание, ползание. Однако повторение  движений в ходе </a:t>
            </a:r>
          </a:p>
          <a:p>
            <a:r>
              <a:rPr lang="ru-RU" dirty="0" smtClean="0">
                <a:latin typeface="Comic Sans MS" pitchFamily="66" charset="0"/>
              </a:rPr>
              <a:t>подвижной игры позволяет значительно </a:t>
            </a:r>
          </a:p>
          <a:p>
            <a:r>
              <a:rPr lang="ru-RU" dirty="0" smtClean="0">
                <a:latin typeface="Comic Sans MS" pitchFamily="66" charset="0"/>
              </a:rPr>
              <a:t>ускорить формирование двигательных навыков, способствуя раннему </a:t>
            </a:r>
          </a:p>
          <a:p>
            <a:r>
              <a:rPr lang="ru-RU" dirty="0" smtClean="0">
                <a:latin typeface="Comic Sans MS" pitchFamily="66" charset="0"/>
              </a:rPr>
              <a:t>развитию ребенка, как в физическом, так и в психическом плане.</a:t>
            </a:r>
          </a:p>
          <a:p>
            <a:r>
              <a:rPr lang="ru-RU" dirty="0" smtClean="0">
                <a:latin typeface="Comic Sans MS" pitchFamily="66" charset="0"/>
              </a:rPr>
              <a:t>Во время подвижных игр дошкольник учится слушать, выполнять </a:t>
            </a:r>
          </a:p>
          <a:p>
            <a:r>
              <a:rPr lang="ru-RU" dirty="0" smtClean="0">
                <a:latin typeface="Comic Sans MS" pitchFamily="66" charset="0"/>
              </a:rPr>
              <a:t>четкие правила, быть внимательным, согласовывать свои движения </a:t>
            </a:r>
          </a:p>
          <a:p>
            <a:r>
              <a:rPr lang="ru-RU" dirty="0" smtClean="0">
                <a:latin typeface="Comic Sans MS" pitchFamily="66" charset="0"/>
              </a:rPr>
              <a:t>с движениями других играющих, и, конечно же, дружить и находить </a:t>
            </a:r>
          </a:p>
          <a:p>
            <a:r>
              <a:rPr lang="ru-RU" dirty="0" smtClean="0">
                <a:latin typeface="Comic Sans MS" pitchFamily="66" charset="0"/>
              </a:rPr>
              <a:t>взаимопонимание со сверстниками. Условно подвижные игры для </a:t>
            </a:r>
          </a:p>
          <a:p>
            <a:r>
              <a:rPr lang="ru-RU" dirty="0" smtClean="0">
                <a:latin typeface="Comic Sans MS" pitchFamily="66" charset="0"/>
              </a:rPr>
              <a:t>дошкольников можно разделить на сюжетные, бессюжетные и </a:t>
            </a:r>
          </a:p>
          <a:p>
            <a:r>
              <a:rPr lang="ru-RU" dirty="0" smtClean="0">
                <a:latin typeface="Comic Sans MS" pitchFamily="66" charset="0"/>
              </a:rPr>
              <a:t>игры-забавы.</a:t>
            </a:r>
          </a:p>
          <a:p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Друзей не выбирают наугад. Они приходят сами в ту </a:t>
            </a:r>
          </a:p>
          <a:p>
            <a:r>
              <a:rPr lang="ru-RU" dirty="0" smtClean="0">
                <a:latin typeface="Comic Sans MS" pitchFamily="66" charset="0"/>
              </a:rPr>
              <a:t>минуту, когда вам кажется: где рай, там ад. И нужно лишь</a:t>
            </a:r>
          </a:p>
          <a:p>
            <a:r>
              <a:rPr lang="ru-RU" dirty="0" smtClean="0">
                <a:latin typeface="Comic Sans MS" pitchFamily="66" charset="0"/>
              </a:rPr>
              <a:t> довериться кому-то. Друзья не исчезают насовсем.</a:t>
            </a:r>
          </a:p>
          <a:p>
            <a:r>
              <a:rPr lang="ru-RU" dirty="0" smtClean="0">
                <a:latin typeface="Comic Sans MS" pitchFamily="66" charset="0"/>
              </a:rPr>
              <a:t>Они всегда останутся с тобою. И если грянет буря перемен. </a:t>
            </a:r>
          </a:p>
          <a:p>
            <a:r>
              <a:rPr lang="ru-RU" dirty="0" smtClean="0">
                <a:latin typeface="Comic Sans MS" pitchFamily="66" charset="0"/>
              </a:rPr>
              <a:t>Поделятся всегда своей душою.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0752" y="1196752"/>
            <a:ext cx="90532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 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Количество игроков не ограничено, как можно больше.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Все встают в круг лицом, попарно - один человек, а за спиной другой.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Одна пара становится ведущей – один из пары бежит, другой догоняет.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Бегают по внешнему кругу. Тот, кто убегает, может спастись от погони,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встав к любой паре третьим. Вставать нужно перед первым игроком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пары, тогда стоящий у него за спиной игрок становится третьим,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третьим лишним и должен убегать от погони. Тот, кого догонит и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коснётся «ляпа» сам становиться «</a:t>
            </a:r>
            <a:r>
              <a:rPr lang="ru-RU" dirty="0" err="1" smtClean="0">
                <a:latin typeface="Comic Sans MS" pitchFamily="66" charset="0"/>
              </a:rPr>
              <a:t>ляпой</a:t>
            </a:r>
            <a:r>
              <a:rPr lang="ru-RU" dirty="0" smtClean="0">
                <a:latin typeface="Comic Sans MS" pitchFamily="66" charset="0"/>
              </a:rPr>
              <a:t>» и теперь должен догонять. </a:t>
            </a:r>
          </a:p>
          <a:p>
            <a:r>
              <a:rPr lang="ru-RU" dirty="0" smtClean="0">
                <a:latin typeface="Comic Sans MS" pitchFamily="66" charset="0"/>
              </a:rPr>
              <a:t>        Играют, пока не надоест.</a:t>
            </a:r>
            <a:r>
              <a:rPr lang="ru-RU" b="1" dirty="0" smtClean="0">
                <a:latin typeface="Comic Sans MS" pitchFamily="66" charset="0"/>
              </a:rPr>
              <a:t> 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260648" y="764704"/>
            <a:ext cx="118249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Подвижная игра «Третий лишний»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Третий лишни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07977"/>
            <a:ext cx="3168352" cy="33500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83819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Дети берутся за руки или становятся паровозиком друг за другом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(положив руки на плечи друг другу или на талию). Впереди стоящий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— голова дракона. Последний в шеренге — драконов хвост. Теперь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голова дракона должна поймать свой хвост, при этом сам дракон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должен «не развалиться». На месте головы и хвоста должен побывать каждый.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8808" y="908720"/>
            <a:ext cx="1510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Дракон</a:t>
            </a:r>
            <a:endParaRPr lang="ru-RU" sz="28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драк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773645"/>
            <a:ext cx="3504376" cy="4084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39552" y="3212976"/>
            <a:ext cx="7553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делятся на 2 команды «снежинки» и «ветерок». Снежинки кружатся, </a:t>
            </a:r>
          </a:p>
          <a:p>
            <a:r>
              <a:rPr lang="ru-RU" dirty="0" smtClean="0">
                <a:latin typeface="Comic Sans MS" pitchFamily="66" charset="0"/>
              </a:rPr>
              <a:t>бегают на носочках; «ветерок» в это время отдыхает. После слов </a:t>
            </a:r>
          </a:p>
          <a:p>
            <a:r>
              <a:rPr lang="ru-RU" dirty="0" smtClean="0">
                <a:latin typeface="Comic Sans MS" pitchFamily="66" charset="0"/>
              </a:rPr>
              <a:t>«ветер проснулся», дети на выдохе  произносят «</a:t>
            </a:r>
            <a:r>
              <a:rPr lang="ru-RU" dirty="0" err="1" smtClean="0">
                <a:latin typeface="Comic Sans MS" pitchFamily="66" charset="0"/>
              </a:rPr>
              <a:t>ш-ш-ш</a:t>
            </a:r>
            <a:r>
              <a:rPr lang="ru-RU" dirty="0" smtClean="0">
                <a:latin typeface="Comic Sans MS" pitchFamily="66" charset="0"/>
              </a:rPr>
              <a:t>» и </a:t>
            </a:r>
          </a:p>
          <a:p>
            <a:r>
              <a:rPr lang="ru-RU" dirty="0" smtClean="0">
                <a:latin typeface="Comic Sans MS" pitchFamily="66" charset="0"/>
              </a:rPr>
              <a:t>снежинки прячутся от ветра, оседают. Игра продолжается 4-5раз;после чего дети в командах меняются ролями.</a:t>
            </a:r>
          </a:p>
          <a:p>
            <a:endParaRPr lang="ru-RU" dirty="0"/>
          </a:p>
        </p:txBody>
      </p:sp>
      <p:pic>
        <p:nvPicPr>
          <p:cNvPr id="7" name="Рисунок 6" descr="снежинки и ветер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634" y="332656"/>
            <a:ext cx="8703366" cy="2664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39752" y="2492896"/>
            <a:ext cx="4453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Снежинки и ветерок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Один  из  играющих  выбирается  затейником, он становится в середину круга. Остальные дети идут по кругу, взявшись за руки. Они произносят: </a:t>
            </a:r>
          </a:p>
          <a:p>
            <a:r>
              <a:rPr lang="ru-RU" i="1" dirty="0" smtClean="0">
                <a:latin typeface="Comic Sans MS" pitchFamily="66" charset="0"/>
              </a:rPr>
              <a:t>Ровным кругом,</a:t>
            </a:r>
          </a:p>
          <a:p>
            <a:r>
              <a:rPr lang="ru-RU" i="1" dirty="0" smtClean="0">
                <a:latin typeface="Comic Sans MS" pitchFamily="66" charset="0"/>
              </a:rPr>
              <a:t>Друг за другом,</a:t>
            </a:r>
          </a:p>
          <a:p>
            <a:r>
              <a:rPr lang="ru-RU" i="1" dirty="0" smtClean="0">
                <a:latin typeface="Comic Sans MS" pitchFamily="66" charset="0"/>
              </a:rPr>
              <a:t>Мы идем за шагом шаг. </a:t>
            </a:r>
          </a:p>
          <a:p>
            <a:r>
              <a:rPr lang="ru-RU" i="1" dirty="0" smtClean="0">
                <a:latin typeface="Comic Sans MS" pitchFamily="66" charset="0"/>
              </a:rPr>
              <a:t>Стой на месте, </a:t>
            </a:r>
          </a:p>
          <a:p>
            <a:r>
              <a:rPr lang="ru-RU" i="1" dirty="0" smtClean="0">
                <a:latin typeface="Comic Sans MS" pitchFamily="66" charset="0"/>
              </a:rPr>
              <a:t>Дружно вместе </a:t>
            </a:r>
          </a:p>
          <a:p>
            <a:r>
              <a:rPr lang="ru-RU" i="1" dirty="0" smtClean="0">
                <a:latin typeface="Comic Sans MS" pitchFamily="66" charset="0"/>
              </a:rPr>
              <a:t>Сделаем ... вот так. </a:t>
            </a:r>
          </a:p>
          <a:p>
            <a:r>
              <a:rPr lang="ru-RU" dirty="0" smtClean="0">
                <a:latin typeface="Comic Sans MS" pitchFamily="66" charset="0"/>
              </a:rPr>
              <a:t>Опуская руки, играющие останавливаются. Затейник показывает какое-нибудь движение, имитирующее позу конькобежца, шаг лыжника, вращение фигуриста, удар клюшкой или действия вратаря в хоккее, а также любое другое действие, характерное для одного из зимних видов спорта. Все дети должны повторить это действие и назвать его. После нескольких повторений игры затейник выбирает на свое место кого-нибудь другого из играющих. Затейники должны стараться вспоминать разнообразные движения спортсменов, не повторять уже показанных.</a:t>
            </a:r>
          </a:p>
          <a:p>
            <a:endParaRPr lang="ru-RU" dirty="0"/>
          </a:p>
        </p:txBody>
      </p:sp>
      <p:pic>
        <p:nvPicPr>
          <p:cNvPr id="6" name="Рисунок 5" descr="затей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6792"/>
            <a:ext cx="1953766" cy="19537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548680"/>
            <a:ext cx="18274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Затейники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83568" y="1052736"/>
            <a:ext cx="7312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Все дети встают друг за другом и берутся за руки. </a:t>
            </a:r>
          </a:p>
          <a:p>
            <a:r>
              <a:rPr lang="ru-RU" dirty="0" smtClean="0">
                <a:latin typeface="Comic Sans MS" pitchFamily="66" charset="0"/>
              </a:rPr>
              <a:t>Первым стоит взрослый -  он метелица. Метелица медленно </a:t>
            </a:r>
          </a:p>
          <a:p>
            <a:r>
              <a:rPr lang="ru-RU" dirty="0" smtClean="0">
                <a:latin typeface="Comic Sans MS" pitchFamily="66" charset="0"/>
              </a:rPr>
              <a:t>пробегает между снежными постройками, валами, санками </a:t>
            </a:r>
          </a:p>
          <a:p>
            <a:r>
              <a:rPr lang="ru-RU" dirty="0" smtClean="0">
                <a:latin typeface="Comic Sans MS" pitchFamily="66" charset="0"/>
              </a:rPr>
              <a:t>змейкой или обегает их, ведя за собой. Ребята стараются </a:t>
            </a:r>
          </a:p>
          <a:p>
            <a:r>
              <a:rPr lang="ru-RU" dirty="0" smtClean="0">
                <a:latin typeface="Comic Sans MS" pitchFamily="66" charset="0"/>
              </a:rPr>
              <a:t>не разорвать цепочку и не наталкиваясь на предметы.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Дети по трое берутся за руки скрестно </a:t>
            </a:r>
          </a:p>
          <a:p>
            <a:r>
              <a:rPr lang="ru-RU" dirty="0" smtClean="0">
                <a:latin typeface="Comic Sans MS" pitchFamily="66" charset="0"/>
              </a:rPr>
              <a:t>и бегут по площадке, высоко поднимая колени. </a:t>
            </a:r>
          </a:p>
          <a:p>
            <a:r>
              <a:rPr lang="ru-RU" dirty="0" smtClean="0">
                <a:latin typeface="Comic Sans MS" pitchFamily="66" charset="0"/>
              </a:rPr>
              <a:t>Какая тройка лучше?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780928"/>
            <a:ext cx="1449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Тройка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836712"/>
            <a:ext cx="19346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Метелица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тро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776978"/>
            <a:ext cx="5400600" cy="3081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823334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Игра проходит на двух площадках.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На противоположных сторонах площадки отмечены "школа" и "дом". </a:t>
            </a:r>
          </a:p>
          <a:p>
            <a:r>
              <a:rPr lang="ru-RU" dirty="0" smtClean="0">
                <a:latin typeface="Comic Sans MS" pitchFamily="66" charset="0"/>
              </a:rPr>
              <a:t>Выбираются два Мороза – водящие, а остальные ребята располагаются </a:t>
            </a:r>
          </a:p>
          <a:p>
            <a:r>
              <a:rPr lang="ru-RU" dirty="0" smtClean="0">
                <a:latin typeface="Comic Sans MS" pitchFamily="66" charset="0"/>
              </a:rPr>
              <a:t>за линией дома в одну шеренгу. Посередине площадки – на улице – с</a:t>
            </a:r>
          </a:p>
          <a:p>
            <a:r>
              <a:rPr lang="ru-RU" dirty="0" err="1" smtClean="0">
                <a:latin typeface="Comic Sans MS" pitchFamily="66" charset="0"/>
              </a:rPr>
              <a:t>тоят</a:t>
            </a:r>
            <a:r>
              <a:rPr lang="ru-RU" dirty="0" smtClean="0">
                <a:latin typeface="Comic Sans MS" pitchFamily="66" charset="0"/>
              </a:rPr>
              <a:t> два Мороза. Морозы обращаются к детям: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– Мы два брата молодые,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– Два Мороза удалые.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– Я Мороз-Красный Нос,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– Я </a:t>
            </a:r>
            <a:r>
              <a:rPr lang="ru-RU" dirty="0" err="1" smtClean="0">
                <a:latin typeface="Comic Sans MS" pitchFamily="66" charset="0"/>
              </a:rPr>
              <a:t>Мороз-Синий</a:t>
            </a:r>
            <a:r>
              <a:rPr lang="ru-RU" dirty="0" smtClean="0">
                <a:latin typeface="Comic Sans MS" pitchFamily="66" charset="0"/>
              </a:rPr>
              <a:t> Нос.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– Кто из вас решится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– В путь-дороженьку пуститься?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Дети (хором). Не боимся мы угроз,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И не страшен нам мороз!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После этих слов ребята бегут из дома в школу. </a:t>
            </a:r>
          </a:p>
          <a:p>
            <a:r>
              <a:rPr lang="ru-RU" dirty="0" smtClean="0">
                <a:latin typeface="Comic Sans MS" pitchFamily="66" charset="0"/>
              </a:rPr>
              <a:t>Морозы осаливают-замораживают ребят.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2 мор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1257300" cy="1800225"/>
          </a:xfrm>
          <a:prstGeom prst="rect">
            <a:avLst/>
          </a:prstGeom>
        </p:spPr>
      </p:pic>
      <p:pic>
        <p:nvPicPr>
          <p:cNvPr id="7" name="Рисунок 6" descr="2 мо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564904"/>
            <a:ext cx="1556271" cy="22970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836712"/>
            <a:ext cx="20297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мороза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983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Взявшись за руки, дети образуют круг вокруг  снеговика  и  </a:t>
            </a:r>
          </a:p>
          <a:p>
            <a:r>
              <a:rPr lang="ru-RU" dirty="0" smtClean="0">
                <a:latin typeface="Comic Sans MS" pitchFamily="66" charset="0"/>
              </a:rPr>
              <a:t>изображают снежинки.   По  сигналу  взрослого  они  идут сначала  </a:t>
            </a:r>
          </a:p>
          <a:p>
            <a:r>
              <a:rPr lang="ru-RU" dirty="0" smtClean="0">
                <a:latin typeface="Comic Sans MS" pitchFamily="66" charset="0"/>
              </a:rPr>
              <a:t>медленно,  потом  все  быстрее,  в конце концов бегут. После того </a:t>
            </a:r>
          </a:p>
          <a:p>
            <a:r>
              <a:rPr lang="ru-RU" dirty="0" smtClean="0">
                <a:latin typeface="Comic Sans MS" pitchFamily="66" charset="0"/>
              </a:rPr>
              <a:t>как играющие пробегут по кругу несколько раз, взрослый предлагает </a:t>
            </a:r>
          </a:p>
          <a:p>
            <a:r>
              <a:rPr lang="ru-RU" dirty="0" smtClean="0">
                <a:latin typeface="Comic Sans MS" pitchFamily="66" charset="0"/>
              </a:rPr>
              <a:t>им изменить направление движения, говоря: </a:t>
            </a:r>
          </a:p>
          <a:p>
            <a:r>
              <a:rPr lang="ru-RU" dirty="0" smtClean="0">
                <a:latin typeface="Comic Sans MS" pitchFamily="66" charset="0"/>
              </a:rPr>
              <a:t>«Ветер изменился, полетели снежинки в другую сторону». </a:t>
            </a:r>
          </a:p>
          <a:p>
            <a:r>
              <a:rPr lang="ru-RU" dirty="0" smtClean="0">
                <a:latin typeface="Comic Sans MS" pitchFamily="66" charset="0"/>
              </a:rPr>
              <a:t>Играющие замедляют движение, останавливаются и начинают </a:t>
            </a:r>
          </a:p>
          <a:p>
            <a:r>
              <a:rPr lang="ru-RU" dirty="0" smtClean="0">
                <a:latin typeface="Comic Sans MS" pitchFamily="66" charset="0"/>
              </a:rPr>
              <a:t>двигаться в противоположном направлении.  Сперва они двигаются </a:t>
            </a:r>
          </a:p>
          <a:p>
            <a:r>
              <a:rPr lang="ru-RU" dirty="0" smtClean="0">
                <a:latin typeface="Comic Sans MS" pitchFamily="66" charset="0"/>
              </a:rPr>
              <a:t>медленно, а потом все быстрее и быстрее, пока взрослый не скажет:</a:t>
            </a:r>
          </a:p>
          <a:p>
            <a:r>
              <a:rPr lang="ru-RU" dirty="0" smtClean="0">
                <a:latin typeface="Comic Sans MS" pitchFamily="66" charset="0"/>
              </a:rPr>
              <a:t> «Совсем стих ветер, снежинки спокойно падают на землю». </a:t>
            </a:r>
          </a:p>
          <a:p>
            <a:r>
              <a:rPr lang="ru-RU" dirty="0" smtClean="0">
                <a:latin typeface="Comic Sans MS" pitchFamily="66" charset="0"/>
              </a:rPr>
              <a:t>Движение снежной карусели замедляется, дети останавливаются </a:t>
            </a:r>
          </a:p>
          <a:p>
            <a:r>
              <a:rPr lang="ru-RU" dirty="0" smtClean="0">
                <a:latin typeface="Comic Sans MS" pitchFamily="66" charset="0"/>
              </a:rPr>
              <a:t>и отпускают руки. </a:t>
            </a:r>
          </a:p>
          <a:p>
            <a:r>
              <a:rPr lang="ru-RU" dirty="0" smtClean="0">
                <a:latin typeface="Comic Sans MS" pitchFamily="66" charset="0"/>
              </a:rPr>
              <a:t>После небольшого отдыха игра возобновляется.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620688"/>
            <a:ext cx="3389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Снежная карусель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снегови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653136"/>
            <a:ext cx="2133785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n_sk_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99289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Дети становятся    на одной стороне  площадки  за  воображаемой  </a:t>
            </a:r>
          </a:p>
          <a:p>
            <a:r>
              <a:rPr lang="ru-RU" dirty="0" smtClean="0">
                <a:latin typeface="Comic Sans MS" pitchFamily="66" charset="0"/>
              </a:rPr>
              <a:t>чертой.   На   противоположной стороне площадки сугроб или </a:t>
            </a:r>
          </a:p>
          <a:p>
            <a:r>
              <a:rPr lang="ru-RU" dirty="0" smtClean="0">
                <a:latin typeface="Comic Sans MS" pitchFamily="66" charset="0"/>
              </a:rPr>
              <a:t>снежный вал. Немного в стороне, сбоку от играющих, располагается </a:t>
            </a:r>
          </a:p>
          <a:p>
            <a:r>
              <a:rPr lang="ru-RU" dirty="0" smtClean="0">
                <a:latin typeface="Comic Sans MS" pitchFamily="66" charset="0"/>
              </a:rPr>
              <a:t>ловишка (его назначает взрослый или выбирают дети). Играющие </a:t>
            </a:r>
          </a:p>
          <a:p>
            <a:r>
              <a:rPr lang="ru-RU" dirty="0" smtClean="0">
                <a:latin typeface="Comic Sans MS" pitchFamily="66" charset="0"/>
              </a:rPr>
              <a:t>хором произносят: 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Мы — веселые ребята, </a:t>
            </a:r>
          </a:p>
          <a:p>
            <a:r>
              <a:rPr lang="ru-RU" i="1" dirty="0" smtClean="0">
                <a:latin typeface="Comic Sans MS" pitchFamily="66" charset="0"/>
              </a:rPr>
              <a:t>Любим бегать и скакать.</a:t>
            </a:r>
          </a:p>
          <a:p>
            <a:r>
              <a:rPr lang="ru-RU" i="1" dirty="0" smtClean="0">
                <a:latin typeface="Comic Sans MS" pitchFamily="66" charset="0"/>
              </a:rPr>
              <a:t>Ну, попробуй нас догнать,</a:t>
            </a:r>
          </a:p>
          <a:p>
            <a:r>
              <a:rPr lang="ru-RU" i="1" dirty="0" smtClean="0">
                <a:latin typeface="Comic Sans MS" pitchFamily="66" charset="0"/>
              </a:rPr>
              <a:t>Раз, два, три — лови! </a:t>
            </a:r>
          </a:p>
          <a:p>
            <a:endParaRPr lang="ru-RU" i="1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После этого все перебегают на другую сторону площадки и </a:t>
            </a:r>
          </a:p>
          <a:p>
            <a:r>
              <a:rPr lang="ru-RU" dirty="0" smtClean="0">
                <a:latin typeface="Comic Sans MS" pitchFamily="66" charset="0"/>
              </a:rPr>
              <a:t>прячутся за сугроб. Ловишка догоняет бегущих, осаленные им </a:t>
            </a:r>
          </a:p>
          <a:p>
            <a:r>
              <a:rPr lang="ru-RU" dirty="0" smtClean="0">
                <a:latin typeface="Comic Sans MS" pitchFamily="66" charset="0"/>
              </a:rPr>
              <a:t>отходят к сторону. Ловишка не может ловить тех играющих, </a:t>
            </a:r>
          </a:p>
          <a:p>
            <a:r>
              <a:rPr lang="ru-RU" dirty="0" smtClean="0">
                <a:latin typeface="Comic Sans MS" pitchFamily="66" charset="0"/>
              </a:rPr>
              <a:t>которые успевают убежать за сугроб. Он подсчитывает </a:t>
            </a:r>
          </a:p>
          <a:p>
            <a:r>
              <a:rPr lang="ru-RU" dirty="0" smtClean="0">
                <a:latin typeface="Comic Sans MS" pitchFamily="66" charset="0"/>
              </a:rPr>
              <a:t>пойманных после каждой перебежки. </a:t>
            </a:r>
          </a:p>
          <a:p>
            <a:r>
              <a:rPr lang="ru-RU" dirty="0" smtClean="0">
                <a:latin typeface="Comic Sans MS" pitchFamily="66" charset="0"/>
              </a:rPr>
              <a:t>После 3-4 перебежек подсчитывают сколько всего </a:t>
            </a:r>
          </a:p>
          <a:p>
            <a:r>
              <a:rPr lang="ru-RU" dirty="0" smtClean="0">
                <a:latin typeface="Comic Sans MS" pitchFamily="66" charset="0"/>
              </a:rPr>
              <a:t>играющих удалось поймать </a:t>
            </a:r>
            <a:r>
              <a:rPr lang="ru-RU" dirty="0" err="1" smtClean="0">
                <a:latin typeface="Comic Sans MS" pitchFamily="66" charset="0"/>
              </a:rPr>
              <a:t>ловишке</a:t>
            </a:r>
            <a:r>
              <a:rPr lang="ru-RU" dirty="0" smtClean="0">
                <a:latin typeface="Comic Sans MS" pitchFamily="66" charset="0"/>
              </a:rPr>
              <a:t> и выбирают нового. </a:t>
            </a:r>
          </a:p>
          <a:p>
            <a:endParaRPr lang="ru-RU" dirty="0"/>
          </a:p>
        </p:txBody>
      </p:sp>
      <p:pic>
        <p:nvPicPr>
          <p:cNvPr id="7" name="Рисунок 6" descr="мы веселы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1953766" cy="18722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712" y="476672"/>
            <a:ext cx="3399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Мы- веселые ребята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536</Words>
  <Application>Microsoft Office PowerPoint</Application>
  <PresentationFormat>Экран (4:3)</PresentationFormat>
  <Paragraphs>167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Шабалина</dc:creator>
  <cp:lastModifiedBy>Алексей Шабалин</cp:lastModifiedBy>
  <cp:revision>10</cp:revision>
  <dcterms:created xsi:type="dcterms:W3CDTF">2016-01-29T14:24:18Z</dcterms:created>
  <dcterms:modified xsi:type="dcterms:W3CDTF">2016-01-29T16:06:44Z</dcterms:modified>
</cp:coreProperties>
</file>