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75" r:id="rId4"/>
    <p:sldId id="264" r:id="rId5"/>
    <p:sldId id="268" r:id="rId6"/>
    <p:sldId id="269" r:id="rId7"/>
    <p:sldId id="270" r:id="rId8"/>
    <p:sldId id="271" r:id="rId9"/>
    <p:sldId id="272" r:id="rId10"/>
    <p:sldId id="273" r:id="rId11"/>
    <p:sldId id="27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4" autoAdjust="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Популярность марок телефонов</c:v>
                </c:pt>
              </c:strCache>
            </c:strRef>
          </c:tx>
          <c:cat>
            <c:strRef>
              <c:f>Лист1!$A$2:$A$11</c:f>
              <c:strCache>
                <c:ptCount val="10"/>
                <c:pt idx="0">
                  <c:v>Nokia</c:v>
                </c:pt>
                <c:pt idx="1">
                  <c:v>Samsung </c:v>
                </c:pt>
                <c:pt idx="2">
                  <c:v>SonyEricsson </c:v>
                </c:pt>
                <c:pt idx="3">
                  <c:v>Motorola</c:v>
                </c:pt>
                <c:pt idx="4">
                  <c:v>Philips</c:v>
                </c:pt>
                <c:pt idx="5">
                  <c:v>LG </c:v>
                </c:pt>
                <c:pt idx="6">
                  <c:v>Fly</c:v>
                </c:pt>
                <c:pt idx="7">
                  <c:v>Simens</c:v>
                </c:pt>
                <c:pt idx="8">
                  <c:v>Beeline</c:v>
                </c:pt>
                <c:pt idx="9">
                  <c:v>Не знают модель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27</c:v>
                </c:pt>
                <c:pt idx="1">
                  <c:v>10</c:v>
                </c:pt>
                <c:pt idx="2">
                  <c:v>8</c:v>
                </c:pt>
                <c:pt idx="3">
                  <c:v>5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4</c:v>
                </c:pt>
              </c:numCache>
            </c:numRef>
          </c:val>
        </c:ser>
        <c:shape val="cylinder"/>
        <c:axId val="93411200"/>
        <c:axId val="93412736"/>
        <c:axId val="0"/>
      </c:bar3DChart>
      <c:catAx>
        <c:axId val="9341120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93412736"/>
        <c:crosses val="autoZero"/>
        <c:auto val="1"/>
        <c:lblAlgn val="ctr"/>
        <c:lblOffset val="100"/>
      </c:catAx>
      <c:valAx>
        <c:axId val="934127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93411200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6200331517421077E-2"/>
          <c:y val="0.10034350042065633"/>
          <c:w val="0.60182093232275546"/>
          <c:h val="0.885761316794318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Что такое SAR?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Знаю о SAR своего телефона</c:v>
                </c:pt>
                <c:pt idx="1">
                  <c:v>Не знаю о SAR своего телефона</c:v>
                </c:pt>
                <c:pt idx="2">
                  <c:v>Никогда не слышал(а) о SAR</c:v>
                </c:pt>
                <c:pt idx="3">
                  <c:v>Не знаю и не хочу знать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8</c:v>
                </c:pt>
                <c:pt idx="2">
                  <c:v>48</c:v>
                </c:pt>
                <c:pt idx="3">
                  <c:v>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1270535663485659"/>
          <c:y val="1.7503621725322091E-2"/>
          <c:w val="0.37009033840551769"/>
          <c:h val="0.96554034528459187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9041802344159537E-2"/>
          <c:y val="4.656052067793718E-2"/>
          <c:w val="0.62879337858437168"/>
          <c:h val="0.90687895864412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Коэффициент SAR мобильных телефонов учащихся и работников школы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Очень низкий </c:v>
                </c:pt>
                <c:pt idx="1">
                  <c:v>Низкий </c:v>
                </c:pt>
                <c:pt idx="2">
                  <c:v>Средний </c:v>
                </c:pt>
                <c:pt idx="3">
                  <c:v>Высокий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25</c:v>
                </c:pt>
                <c:pt idx="2">
                  <c:v>28</c:v>
                </c:pt>
                <c:pt idx="3">
                  <c:v>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848482552027273"/>
          <c:y val="2.3844185900794415E-2"/>
          <c:w val="0.25997971716009349"/>
          <c:h val="0.83379393920002565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31.03.2012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rednost.ru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43240" y="4214818"/>
            <a:ext cx="5738818" cy="264318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sz="2600" dirty="0" smtClean="0"/>
              <a:t>Озерова Ирина Алексеевна</a:t>
            </a:r>
          </a:p>
          <a:p>
            <a:pPr algn="r"/>
            <a:r>
              <a:rPr lang="ru-RU" sz="2600" dirty="0" smtClean="0"/>
              <a:t>МКОУ Жерлыкская  СОШ № 20 </a:t>
            </a:r>
          </a:p>
          <a:p>
            <a:pPr algn="r"/>
            <a:r>
              <a:rPr lang="ru-RU" sz="2600" dirty="0" smtClean="0"/>
              <a:t>5 класс</a:t>
            </a:r>
          </a:p>
          <a:p>
            <a:pPr algn="r"/>
            <a:r>
              <a:rPr lang="ru-RU" sz="2600" b="1" dirty="0" smtClean="0"/>
              <a:t>Руководитель</a:t>
            </a:r>
            <a:r>
              <a:rPr lang="ru-RU" sz="2600" dirty="0" smtClean="0"/>
              <a:t>:</a:t>
            </a:r>
            <a:br>
              <a:rPr lang="ru-RU" sz="2600" dirty="0" smtClean="0"/>
            </a:br>
            <a:r>
              <a:rPr lang="ru-RU" sz="2600" dirty="0" smtClean="0"/>
              <a:t>Коваленко М. Н., </a:t>
            </a:r>
          </a:p>
          <a:p>
            <a:pPr algn="r"/>
            <a:r>
              <a:rPr lang="ru-RU" sz="2600" dirty="0" smtClean="0"/>
              <a:t>учитель математики</a:t>
            </a:r>
            <a:br>
              <a:rPr lang="ru-RU" sz="2600" dirty="0" smtClean="0"/>
            </a:br>
            <a:endParaRPr lang="ru-RU" sz="2600" dirty="0" smtClean="0"/>
          </a:p>
          <a:p>
            <a:pPr algn="r"/>
            <a:endParaRPr lang="ru-RU" dirty="0"/>
          </a:p>
        </p:txBody>
      </p:sp>
      <p:pic>
        <p:nvPicPr>
          <p:cNvPr id="4" name="Picture 7" descr="н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071942"/>
            <a:ext cx="2286016" cy="2340445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57158" y="785794"/>
            <a:ext cx="84582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Министерство образования и науки Красноярского края</a:t>
            </a:r>
            <a:br>
              <a:rPr lang="ru-RU" sz="2700" dirty="0" smtClean="0"/>
            </a:br>
            <a:r>
              <a:rPr lang="ru-RU" sz="2700" dirty="0" smtClean="0"/>
              <a:t>Управление образования администрации Минусинского района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1285860"/>
            <a:ext cx="91440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Направление: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«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Естественные науки и современный мир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Секция: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Медицина 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здоровье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SAR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коэффициент безопасности мобильного телефона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571480"/>
            <a:ext cx="6657964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Выводы: 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85778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Самой популярной маркой телефона в нашей школе является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Nokia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О коэффициенте излучения своего телефона знают всего 4 человека, никогда не слышали о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48 человек. 2 человека ответили, что не хотят знать об этом значении.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 целом по школе используются телефоны с низкой и средней мощностью излучения. И только 3 человека имеют телефон с высоким коэффициентом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4.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Коэффициент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SAR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зависит от функциональности телефона.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2786058"/>
            <a:ext cx="4143404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Рекомендации по использованию сотового телефона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-500098" y="642918"/>
            <a:ext cx="3786182" cy="1500198"/>
          </a:xfrm>
        </p:spPr>
        <p:txBody>
          <a:bodyPr>
            <a:normAutofit fontScale="92500" lnSpcReduction="20000"/>
          </a:bodyPr>
          <a:lstStyle/>
          <a:p>
            <a:pPr lvl="0" algn="ctr">
              <a:buNone/>
            </a:pPr>
            <a:r>
              <a:rPr lang="ru-RU" dirty="0" smtClean="0"/>
              <a:t>      Старайтесь пользоваться мобильным телефоном только в случае необходимости – это поможет сохранить вам здоровье.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715008" y="785794"/>
            <a:ext cx="3143272" cy="1500198"/>
          </a:xfrm>
        </p:spPr>
        <p:txBody>
          <a:bodyPr>
            <a:normAutofit fontScale="92500" lnSpcReduction="20000"/>
          </a:bodyPr>
          <a:lstStyle/>
          <a:p>
            <a:pPr lvl="0" algn="ctr">
              <a:buNone/>
            </a:pPr>
            <a:r>
              <a:rPr lang="ru-RU" dirty="0" smtClean="0"/>
              <a:t>     Детям и подросткам нужно ограничивать время пользования телефонами.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29388" y="2357430"/>
            <a:ext cx="2571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 smtClean="0"/>
              <a:t>Сократите до минимума разговоры в местах с плохой связью. Ваш мобильный телефон — существо интеллектуальное. Если связь плохая, то он увеличивает мощность сигнала и наоборот.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86116" y="428604"/>
            <a:ext cx="24288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 smtClean="0"/>
              <a:t>Используйте гарнитуры. Любая гарнитура частично снимает с вас некоторый объем излучения.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2857496"/>
            <a:ext cx="24288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Во время установления связи держите телефон подальше от головы.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42910" y="4572008"/>
            <a:ext cx="55721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 smtClean="0"/>
              <a:t>При покупке телефона будьте внимательны и обращайте внимание не только на свои финансовые возможности и дизайн телефона, но и на значение </a:t>
            </a:r>
            <a:r>
              <a:rPr lang="en-US" dirty="0" smtClean="0"/>
              <a:t>SAR</a:t>
            </a:r>
            <a:r>
              <a:rPr lang="ru-RU" dirty="0" smtClean="0"/>
              <a:t>, которое должно быть указано в инструкции, оно должно быть в пределах от 0,28 до 1 Вт/кг. Чем меньше </a:t>
            </a:r>
            <a:r>
              <a:rPr lang="en-US" dirty="0" smtClean="0"/>
              <a:t>SAR</a:t>
            </a:r>
            <a:r>
              <a:rPr lang="ru-RU" dirty="0" smtClean="0"/>
              <a:t>, тем безопаснее телефон для человека.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 flipH="1" flipV="1">
            <a:off x="5572132" y="1714488"/>
            <a:ext cx="1143008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2" idx="0"/>
            <a:endCxn id="8" idx="2"/>
          </p:cNvCxnSpPr>
          <p:nvPr/>
        </p:nvCxnSpPr>
        <p:spPr>
          <a:xfrm rot="5400000" flipH="1" flipV="1">
            <a:off x="4198998" y="2484494"/>
            <a:ext cx="6031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V="1">
            <a:off x="2428860" y="1928802"/>
            <a:ext cx="785818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3036083" y="3964785"/>
            <a:ext cx="857256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0800000" flipV="1">
            <a:off x="2000232" y="3000372"/>
            <a:ext cx="1000132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572132" y="3643314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000760" y="6286520"/>
            <a:ext cx="34290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http://www.vrednost.ru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67866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Проблема: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отсутствие знаний о безопасности мобильного телефона.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Актуальность: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увеличение числа заболеваний, вызванных пользованием мобильного телефона.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Объект исследования: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мобильный телефон.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Предмет исследования: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коэффициент излучения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SAR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мобильных телефонов учащихся нашей школы.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моей работы — узнать о безопасности мобильных телефонов и об осведомленности  учащихся и работников школы о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42939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  Изучить литературу по данной проблеме.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Исследовать какие марки телефонов используют учащиеся нашей школы.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Сделать выводы и дать рекомендации о снижении вредного воздействия мобильного телефона.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Методы исследования: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социологический опрос, анкетирование учащихся, сравнение, изучение литературы по данной теме.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Гипотеза: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Возможно, что учащиеся нашей школы покупают телефоны, не задумываясь о коэффициенте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Возможно, что коэффициент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выше у телефонов с большим количеством функций.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15001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  SAR</a:t>
            </a:r>
            <a:r>
              <a:rPr lang="ru-RU" dirty="0" smtClean="0"/>
              <a:t> (</a:t>
            </a:r>
            <a:r>
              <a:rPr lang="ru-RU" dirty="0" err="1" smtClean="0"/>
              <a:t>Specific</a:t>
            </a:r>
            <a:r>
              <a:rPr lang="ru-RU" dirty="0" smtClean="0"/>
              <a:t> </a:t>
            </a:r>
            <a:r>
              <a:rPr lang="ru-RU" dirty="0" err="1" smtClean="0"/>
              <a:t>Adsorption</a:t>
            </a:r>
            <a:r>
              <a:rPr lang="ru-RU" dirty="0" smtClean="0"/>
              <a:t> </a:t>
            </a:r>
            <a:r>
              <a:rPr lang="ru-RU" dirty="0" err="1" smtClean="0"/>
              <a:t>Rate</a:t>
            </a:r>
            <a:r>
              <a:rPr lang="ru-RU" dirty="0" smtClean="0"/>
              <a:t>) -  удельная поглощенная мощность, выраженная на единицу массы тела или ткани.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857232"/>
            <a:ext cx="87154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 algn="ctr">
              <a:spcBef>
                <a:spcPts val="300"/>
              </a:spcBef>
              <a:buClr>
                <a:srgbClr val="A04DA3"/>
              </a:buClr>
            </a:pP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Критерии вредности мобильного телефона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5786" y="2857496"/>
          <a:ext cx="7429552" cy="317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32"/>
                <a:gridCol w="2857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Облучающая способность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SAR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Очень низкая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&lt; 0.2 Вт/кг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Низкая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от 0.2 до 0.5 Вт/кг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Средняя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от 0.5 до 1 Вт/кг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Высокая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&gt; 1 Вт/кг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142843" y="1214438"/>
          <a:ext cx="4324382" cy="5429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3"/>
                <a:gridCol w="1181109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Модель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SAR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MagCom MagCom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0,04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Motorola StarTac 130 ?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0,07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Samsung SGH-F700v Qbowl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0,07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Motorola V100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0,09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Samsung SGH-Z560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0,10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Swisscom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XPA v1615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0,10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Motorola MPx200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0,12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Philips 362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0,12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Telefoon Totaal BasicPhone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0,12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Mitac Mio A501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0,12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Samsung SGH-X830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0,12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LG S5200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0,12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8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Audiovox XV6600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0,12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643438" y="1214438"/>
          <a:ext cx="4286280" cy="5429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/>
                <a:gridCol w="1214446"/>
              </a:tblGrid>
              <a:tr h="4170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Модель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SAR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LG KG320S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0,13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Sagem myMobileTV2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0,13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Motorola V101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0,14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SonyEricsson T292a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0,15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Nokia 8810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0,15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E-ten M500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0,16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Vodafone VPA IV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0,17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4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BlackBerry 7280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0,17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Samsung GT-I8000 Omnia II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0,17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T-Mobile MDA Pro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0,17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BlackBerry 6280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0,18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Samsung SGH-s105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0,18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14348" y="571480"/>
            <a:ext cx="7715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Самые безопасные модели телефонов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142843" y="1214438"/>
          <a:ext cx="4324382" cy="5429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3"/>
                <a:gridCol w="1181109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Модель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SAR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HTC X9500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Shift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1,91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Elson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SL370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1,83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Elson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EL370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1,83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Elson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EL490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1,83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SonyEricsson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T650i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Sania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1,80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Doro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324gsm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HandlePlus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1,80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ITT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EasyUse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1,80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Philips Genie 900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1,78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Neonode N2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1,77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O2 Xda orbit 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1,72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Toshiba G450 Portege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1,71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Ericsson T28s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1,70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8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SonyEricsson K770i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1,69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643438" y="1214438"/>
          <a:ext cx="4286280" cy="5429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/>
                <a:gridCol w="1214446"/>
              </a:tblGrid>
              <a:tr h="392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Модель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SAR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2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Motorola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V325i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1,60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2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Motorola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V325xi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1,60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2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Motorola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V325i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1,60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2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Motorola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V323i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1,60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2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Motorola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V120e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1,59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2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Motorola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C343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1,58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2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Motorola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C343a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1,58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2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Motorola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C341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1,58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9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SonyEricsson C901 GreenHeart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1,57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2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Motorola T730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1,56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2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Motorola V60v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1,56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2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T-Mobile myTouch 3G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1,55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8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Kyocera Jax S1300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1,55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14348" y="571480"/>
            <a:ext cx="7715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Самые опасные модели телефонов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Популярность марок телефонов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71472" y="1500174"/>
          <a:ext cx="804389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вы знаете о коэффициенте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SAR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142844" y="1500174"/>
          <a:ext cx="4714908" cy="4286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781"/>
                <a:gridCol w="1688922"/>
                <a:gridCol w="985205"/>
              </a:tblGrid>
              <a:tr h="73767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Количество опрошенных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</a:tr>
              <a:tr h="887151">
                <a:tc>
                  <a:txBody>
                    <a:bodyPr/>
                    <a:lstStyle/>
                    <a:p>
                      <a:r>
                        <a:rPr lang="ru-RU" dirty="0" smtClean="0"/>
                        <a:t>Знаю о </a:t>
                      </a:r>
                      <a:r>
                        <a:rPr lang="en-US" dirty="0" smtClean="0"/>
                        <a:t>SAR</a:t>
                      </a:r>
                      <a:r>
                        <a:rPr lang="ru-RU" dirty="0" smtClean="0"/>
                        <a:t> своего телефона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8871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Не знаю о </a:t>
                      </a:r>
                      <a:r>
                        <a:rPr lang="en-US" dirty="0" smtClean="0"/>
                        <a:t>SAR</a:t>
                      </a:r>
                      <a:r>
                        <a:rPr lang="ru-RU" dirty="0" smtClean="0"/>
                        <a:t> своего телефона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</a:tr>
              <a:tr h="887151">
                <a:tc>
                  <a:txBody>
                    <a:bodyPr/>
                    <a:lstStyle/>
                    <a:p>
                      <a:r>
                        <a:rPr lang="ru-RU" dirty="0" smtClean="0"/>
                        <a:t>Никогда не слышал(а) о </a:t>
                      </a:r>
                      <a:r>
                        <a:rPr lang="en-US" dirty="0" smtClean="0"/>
                        <a:t>SAR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78</a:t>
                      </a:r>
                      <a:endParaRPr lang="ru-RU" dirty="0"/>
                    </a:p>
                  </a:txBody>
                  <a:tcPr/>
                </a:tc>
              </a:tr>
              <a:tr h="887151">
                <a:tc>
                  <a:txBody>
                    <a:bodyPr/>
                    <a:lstStyle/>
                    <a:p>
                      <a:r>
                        <a:rPr lang="ru-RU" dirty="0" smtClean="0"/>
                        <a:t>Не знаю и не хочу знать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857752" y="1500174"/>
          <a:ext cx="4143372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Коэффициент SAR мобильных телефонов учащихся и работников школы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786314" y="2143116"/>
          <a:ext cx="4143404" cy="3000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5"/>
          <p:cNvGraphicFramePr>
            <a:graphicFrameLocks/>
          </p:cNvGraphicFramePr>
          <p:nvPr/>
        </p:nvGraphicFramePr>
        <p:xfrm>
          <a:off x="142844" y="1785926"/>
          <a:ext cx="4714908" cy="3857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6155"/>
                <a:gridCol w="2020675"/>
                <a:gridCol w="898078"/>
              </a:tblGrid>
              <a:tr h="7728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Количество опрошенных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</a:tr>
              <a:tr h="794257">
                <a:tc>
                  <a:txBody>
                    <a:bodyPr/>
                    <a:lstStyle/>
                    <a:p>
                      <a:r>
                        <a:rPr lang="ru-RU" dirty="0" smtClean="0"/>
                        <a:t>Очень низкий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7479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Низкий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/>
                </a:tc>
              </a:tr>
              <a:tr h="779718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</a:t>
                      </a:r>
                      <a:endParaRPr lang="ru-RU" dirty="0"/>
                    </a:p>
                  </a:txBody>
                  <a:tcPr/>
                </a:tc>
              </a:tr>
              <a:tr h="762815"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466</TotalTime>
  <Words>687</Words>
  <PresentationFormat>Экран (4:3)</PresentationFormat>
  <Paragraphs>190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        Министерство образования и науки Красноярского края Управление образования администрации Минусинского района </vt:lpstr>
      <vt:lpstr>Слайд 2</vt:lpstr>
      <vt:lpstr>Слайд 3</vt:lpstr>
      <vt:lpstr>Слайд 4</vt:lpstr>
      <vt:lpstr>Слайд 5</vt:lpstr>
      <vt:lpstr>Слайд 6</vt:lpstr>
      <vt:lpstr>Популярность марок телефонов </vt:lpstr>
      <vt:lpstr>Что вы знаете о коэффициенте SAR?</vt:lpstr>
      <vt:lpstr>Коэффициент SAR мобильных телефонов учащихся и работников школы </vt:lpstr>
      <vt:lpstr>Выводы: </vt:lpstr>
      <vt:lpstr>Рекомендации по использованию сотового телефона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Исследовательская работа</dc:title>
  <cp:lastModifiedBy>User</cp:lastModifiedBy>
  <cp:revision>53</cp:revision>
  <dcterms:modified xsi:type="dcterms:W3CDTF">2012-03-31T02:24:44Z</dcterms:modified>
</cp:coreProperties>
</file>