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5" r:id="rId2"/>
    <p:sldId id="261" r:id="rId3"/>
    <p:sldId id="279" r:id="rId4"/>
    <p:sldId id="266" r:id="rId5"/>
    <p:sldId id="278" r:id="rId6"/>
    <p:sldId id="297" r:id="rId7"/>
    <p:sldId id="276" r:id="rId8"/>
    <p:sldId id="285" r:id="rId9"/>
    <p:sldId id="286" r:id="rId10"/>
    <p:sldId id="288" r:id="rId11"/>
    <p:sldId id="289" r:id="rId12"/>
    <p:sldId id="290" r:id="rId13"/>
    <p:sldId id="291" r:id="rId14"/>
    <p:sldId id="292" r:id="rId15"/>
    <p:sldId id="267" r:id="rId16"/>
    <p:sldId id="268" r:id="rId17"/>
    <p:sldId id="269" r:id="rId18"/>
    <p:sldId id="270" r:id="rId19"/>
    <p:sldId id="296" r:id="rId20"/>
    <p:sldId id="295" r:id="rId21"/>
    <p:sldId id="275" r:id="rId22"/>
    <p:sldId id="299" r:id="rId23"/>
    <p:sldId id="274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at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53" d="100"/>
          <a:sy n="53" d="100"/>
        </p:scale>
        <p:origin x="-1046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21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1-22T20:41:09.765" idx="1">
    <p:pos x="10" y="10"/>
    <p:text/>
  </p:cm>
  <p:cm authorId="0" dt="2010-01-22T20:41:16.671" idx="2">
    <p:pos x="146" y="146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E08F-4105-4D7D-B0B2-6111F5108FBA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0145-3037-44DE-A521-C96132657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E08F-4105-4D7D-B0B2-6111F5108FBA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0145-3037-44DE-A521-C96132657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E08F-4105-4D7D-B0B2-6111F5108FBA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0145-3037-44DE-A521-C96132657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E08F-4105-4D7D-B0B2-6111F5108FBA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0145-3037-44DE-A521-C96132657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E08F-4105-4D7D-B0B2-6111F5108FBA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0145-3037-44DE-A521-C96132657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E08F-4105-4D7D-B0B2-6111F5108FBA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0145-3037-44DE-A521-C96132657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E08F-4105-4D7D-B0B2-6111F5108FBA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0145-3037-44DE-A521-C96132657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E08F-4105-4D7D-B0B2-6111F5108FBA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0145-3037-44DE-A521-C96132657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E08F-4105-4D7D-B0B2-6111F5108FBA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0145-3037-44DE-A521-C96132657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E08F-4105-4D7D-B0B2-6111F5108FBA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0145-3037-44DE-A521-C96132657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E08F-4105-4D7D-B0B2-6111F5108FBA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FA0145-3037-44DE-A521-C961326571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14E08F-4105-4D7D-B0B2-6111F5108FBA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FA0145-3037-44DE-A521-C9613265716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76;&#1086;&#1084;&#1072;&#1096;&#1085;&#1080;&#1081;\&#1056;&#1072;&#1073;&#1086;&#1095;&#1080;&#1081;%20&#1089;&#1090;&#1086;&#1083;\&#1042;&#1086;&#1076;&#1072;\&#1057;%20&#1088;&#1091;&#1082;&#1086;&#1081;.wm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30krassn-s1.edusite.ru/images/p2_img_0259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 рукой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71438" y="0"/>
            <a:ext cx="9215438" cy="69119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4522" y="4000505"/>
            <a:ext cx="783496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7939" y="500043"/>
            <a:ext cx="55481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Отгадайте загадку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9155" y="3857628"/>
            <a:ext cx="814569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морях и реках обитает,</a:t>
            </a:r>
          </a:p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 часто по небу летает.</a:t>
            </a:r>
          </a:p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как наскучит ей летать,</a:t>
            </a:r>
          </a:p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землю падает опять.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2212848" cy="5760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ЧТО  ЭТО?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3312368" cy="489654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Рыбам в зиму жить тепло:</a:t>
            </a:r>
          </a:p>
          <a:p>
            <a:r>
              <a:rPr lang="ru-RU" sz="4000" b="1" dirty="0" smtClean="0"/>
              <a:t>Крыша – тёплое стекло.</a:t>
            </a:r>
            <a:endParaRPr lang="ru-RU" sz="4000" b="1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442" b="7442"/>
          <a:stretch>
            <a:fillRect/>
          </a:stretch>
        </p:blipFill>
        <p:spPr bwMode="auto">
          <a:xfrm rot="420000">
            <a:off x="4285593" y="1535485"/>
            <a:ext cx="4617720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2212848" cy="5040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Отгадайте загадку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836712"/>
            <a:ext cx="3600400" cy="5256584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Бел как мел.</a:t>
            </a:r>
          </a:p>
          <a:p>
            <a:r>
              <a:rPr lang="ru-RU" sz="4000" b="1" dirty="0" smtClean="0"/>
              <a:t>С неба прилетел.</a:t>
            </a:r>
          </a:p>
          <a:p>
            <a:r>
              <a:rPr lang="ru-RU" sz="4000" b="1" dirty="0" smtClean="0"/>
              <a:t>Зиму пролежал,</a:t>
            </a:r>
          </a:p>
          <a:p>
            <a:r>
              <a:rPr lang="ru-RU" sz="4000" b="1" dirty="0" smtClean="0"/>
              <a:t>В землю убежал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746" r="5746"/>
          <a:stretch>
            <a:fillRect/>
          </a:stretch>
        </p:blipFill>
        <p:spPr bwMode="auto">
          <a:xfrm rot="420000">
            <a:off x="4309035" y="1463477"/>
            <a:ext cx="4617720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2212848" cy="4320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Отгадайте загадку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692696"/>
            <a:ext cx="3672408" cy="583264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Утром бусы засверкали,</a:t>
            </a:r>
          </a:p>
          <a:p>
            <a:r>
              <a:rPr lang="ru-RU" sz="3600" b="1" dirty="0" smtClean="0"/>
              <a:t>Всю траву собой заткали,</a:t>
            </a:r>
          </a:p>
          <a:p>
            <a:r>
              <a:rPr lang="ru-RU" sz="3600" b="1" dirty="0" smtClean="0"/>
              <a:t>А пошли искать их днём</a:t>
            </a:r>
          </a:p>
          <a:p>
            <a:r>
              <a:rPr lang="ru-RU" sz="3600" b="1" dirty="0" smtClean="0"/>
              <a:t>Ищем, ищем, не найдём.</a:t>
            </a:r>
            <a:endParaRPr lang="ru-RU" sz="36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138" r="6138"/>
          <a:stretch>
            <a:fillRect/>
          </a:stretch>
        </p:blipFill>
        <p:spPr bwMode="auto">
          <a:xfrm rot="420000">
            <a:off x="4146308" y="1895525"/>
            <a:ext cx="4617720" cy="3931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2657"/>
            <a:ext cx="2212848" cy="4320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Отгадайте загадку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20" y="908720"/>
            <a:ext cx="3566200" cy="525658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Серебристой бахромой</a:t>
            </a:r>
          </a:p>
          <a:p>
            <a:r>
              <a:rPr lang="ru-RU" sz="3600" b="1" dirty="0" smtClean="0"/>
              <a:t>На ветвях сидит зимой,</a:t>
            </a:r>
          </a:p>
          <a:p>
            <a:r>
              <a:rPr lang="ru-RU" sz="3600" b="1" dirty="0" smtClean="0"/>
              <a:t>А весной на весу</a:t>
            </a:r>
          </a:p>
          <a:p>
            <a:r>
              <a:rPr lang="ru-RU" sz="3600" b="1" dirty="0" smtClean="0"/>
              <a:t>Превращается в </a:t>
            </a:r>
            <a:r>
              <a:rPr lang="ru-RU" sz="3600" b="1" dirty="0" smtClean="0"/>
              <a:t>росу.</a:t>
            </a:r>
            <a:endParaRPr lang="ru-RU" sz="3600" b="1" dirty="0"/>
          </a:p>
        </p:txBody>
      </p:sp>
      <p:pic>
        <p:nvPicPr>
          <p:cNvPr id="10246" name="Picture 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005" r="3005"/>
          <a:stretch>
            <a:fillRect/>
          </a:stretch>
        </p:blipFill>
        <p:spPr bwMode="auto">
          <a:xfrm rot="420000">
            <a:off x="4282171" y="1535484"/>
            <a:ext cx="4617720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53959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Ливень, дождь, капелька, ручеёк, роса – это вода 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</a:t>
            </a: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жидком состоянии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Снег, град, лёд, иней – это вода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твёрдом состоянии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Туман, пар, облако – это вода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парообразном состоянии</a:t>
            </a:r>
            <a:endParaRPr lang="ru-RU" sz="4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285992"/>
            <a:ext cx="8758239" cy="1785950"/>
          </a:xfrm>
        </p:spPr>
        <p:txBody>
          <a:bodyPr>
            <a:noAutofit/>
          </a:bodyPr>
          <a:lstStyle/>
          <a:p>
            <a:pPr algn="ctr"/>
            <a:r>
              <a:rPr lang="ru-RU" sz="12000" dirty="0" smtClean="0">
                <a:latin typeface="Bickham Script Two" pitchFamily="66" charset="0"/>
              </a:rPr>
              <a:t>Вода и жизнь</a:t>
            </a:r>
            <a:endParaRPr lang="ru-RU" sz="12000" dirty="0">
              <a:latin typeface="Bickham Script Two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Вода входит в состав любого живого организма.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4114800" cy="3824294"/>
          </a:xfrm>
        </p:spPr>
        <p:txBody>
          <a:bodyPr/>
          <a:lstStyle/>
          <a:p>
            <a:r>
              <a:rPr lang="ru-RU" dirty="0" smtClean="0"/>
              <a:t>В теле животных – более половины массы тела.</a:t>
            </a:r>
            <a:endParaRPr lang="ru-RU" dirty="0"/>
          </a:p>
        </p:txBody>
      </p:sp>
      <p:pic>
        <p:nvPicPr>
          <p:cNvPr id="5" name="Рисунок 4" descr="30596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1" y="1214422"/>
            <a:ext cx="3429024" cy="5148684"/>
          </a:xfrm>
          <a:prstGeom prst="rect">
            <a:avLst/>
          </a:prstGeom>
        </p:spPr>
      </p:pic>
      <p:pic>
        <p:nvPicPr>
          <p:cNvPr id="6" name="Рисунок 5" descr="post-13-121493317686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214422"/>
            <a:ext cx="3402295" cy="5143536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609600" y="2652706"/>
            <a:ext cx="4114800" cy="38242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Тело медузы – 90-95% воды.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762000" y="2805106"/>
            <a:ext cx="4114800" cy="38242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Тело человека на 2/3 состоит из воды.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1220404819_sc_56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214422"/>
            <a:ext cx="3214711" cy="5182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  <p:bldP spid="3" grpId="1" build="p"/>
      <p:bldP spid="8" grpId="0" build="p"/>
      <p:bldP spid="8" grpId="1" build="p"/>
      <p:bldP spid="9" grpId="0" build="p"/>
      <p:bldP spid="9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Bickham Script Two" pitchFamily="66" charset="0"/>
              </a:rPr>
              <a:t>Вода нужна всем…</a:t>
            </a:r>
            <a:endParaRPr lang="ru-RU" sz="6000" dirty="0">
              <a:latin typeface="Bickham Script Two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2571744"/>
            <a:ext cx="4000528" cy="22859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   Ее пьют поля и леса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4" name="Рисунок 3" descr="89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9" y="1928803"/>
            <a:ext cx="4143404" cy="3107553"/>
          </a:xfrm>
          <a:prstGeom prst="rect">
            <a:avLst/>
          </a:prstGeom>
        </p:spPr>
      </p:pic>
      <p:pic>
        <p:nvPicPr>
          <p:cNvPr id="5" name="Рисунок 4" descr="7647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4089087"/>
            <a:ext cx="4572000" cy="2593571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28596" y="2500307"/>
            <a:ext cx="4000528" cy="22859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3200" dirty="0" smtClean="0">
                <a:latin typeface="Monotype Corsiva" pitchFamily="66" charset="0"/>
              </a:rPr>
              <a:t>Человеку в сутки требуется более 2-х литров воды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7" name="Рисунок 6" descr="071102-003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7" y="1928803"/>
            <a:ext cx="3000396" cy="4480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6" grpId="0" build="p"/>
      <p:bldP spid="6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Свойства воды: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3" y="2214555"/>
            <a:ext cx="4114800" cy="382429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Прозрачная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 имеет запаха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Бесцветная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 имеет вкуса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Растворитель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Обладает текучестью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11" name="Рисунок 10" descr="Во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3" y="1714489"/>
            <a:ext cx="3000396" cy="4528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Физкультминутка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sz="2800" b="1" dirty="0" smtClean="0"/>
              <a:t>- Как живёшь?                                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/>
              <a:t>- Вот так!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/>
              <a:t>-  Как идёшь?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/>
              <a:t>-  Вот так!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/>
              <a:t>-  Как бежишь?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/>
              <a:t>-  Вот так!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/>
              <a:t>-  Ночью спишь?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/>
              <a:t>-  Вот так!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/>
              <a:t>-  Как берёшь?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/>
              <a:t>-  Вот так!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/>
              <a:t>-  А даёшь?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/>
              <a:t>-  Вот так!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/>
              <a:t>-  Как шалишь?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/>
              <a:t>- Вот так!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/>
              <a:t>- Как грозишь!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/>
              <a:t>- Вот так</a:t>
            </a:r>
          </a:p>
          <a:p>
            <a:endParaRPr lang="ru-RU" b="1" dirty="0"/>
          </a:p>
        </p:txBody>
      </p:sp>
      <p:pic>
        <p:nvPicPr>
          <p:cNvPr id="4" name="Picture 5" descr="Картинка 16 из 51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7" y="2357431"/>
            <a:ext cx="3929089" cy="358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87472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rgbClr val="FF0000"/>
                </a:solidFill>
                <a:latin typeface="Monotype Corsiva" pitchFamily="66" charset="0"/>
              </a:rPr>
              <a:t>Тема  урока:</a:t>
            </a:r>
            <a:endParaRPr lang="ru-RU" sz="4800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09" y="2714620"/>
            <a:ext cx="7929619" cy="1143008"/>
          </a:xfrm>
        </p:spPr>
        <p:txBody>
          <a:bodyPr>
            <a:noAutofit/>
          </a:bodyPr>
          <a:lstStyle/>
          <a:p>
            <a:pPr algn="ctr"/>
            <a:r>
              <a:rPr lang="ru-RU" sz="12000" dirty="0" smtClean="0">
                <a:solidFill>
                  <a:srgbClr val="00B0F0"/>
                </a:solidFill>
                <a:latin typeface="Bickham Script One" pitchFamily="66" charset="0"/>
              </a:rPr>
              <a:t>«Вода»</a:t>
            </a:r>
            <a:endParaRPr lang="ru-RU" sz="12000" dirty="0">
              <a:solidFill>
                <a:srgbClr val="00B0F0"/>
              </a:solidFill>
              <a:latin typeface="Bickham Script One" pitchFamily="66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42911" y="4929198"/>
            <a:ext cx="8286808" cy="142876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Круговорот воды в природе</a:t>
            </a:r>
            <a:endParaRPr lang="ru-RU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4414" y="1757187"/>
            <a:ext cx="6643734" cy="469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Берегите воду!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Бурное развитие промышленности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начале 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 </a:t>
            </a:r>
            <a:r>
              <a:rPr lang="ru-RU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века привело к значительному  загрязнению водоёмов.</a:t>
            </a:r>
          </a:p>
          <a:p>
            <a:pPr algn="ctr"/>
            <a:endParaRPr lang="ru-RU" sz="36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4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А какая вода нужна нам?</a:t>
            </a:r>
            <a:endParaRPr lang="ru-RU" sz="4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2967336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Районы земли где практически нет воды.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28800"/>
            <a:ext cx="2918698" cy="259228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221088"/>
            <a:ext cx="2808312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21088"/>
            <a:ext cx="3176902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221088"/>
            <a:ext cx="2655746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9003" y="1628800"/>
            <a:ext cx="2808312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1628800"/>
            <a:ext cx="2808312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81ac_d295836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17679" y="-6862"/>
            <a:ext cx="9975241" cy="6858000"/>
          </a:xfrm>
          <a:prstGeom prst="rect">
            <a:avLst/>
          </a:prstGeom>
        </p:spPr>
      </p:pic>
      <p:sp>
        <p:nvSpPr>
          <p:cNvPr id="12" name="Содержимое 7"/>
          <p:cNvSpPr>
            <a:spLocks noGrp="1"/>
          </p:cNvSpPr>
          <p:nvPr>
            <p:ph type="title"/>
          </p:nvPr>
        </p:nvSpPr>
        <p:spPr>
          <a:xfrm>
            <a:off x="428596" y="3062308"/>
            <a:ext cx="8229600" cy="3295650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ru-RU" sz="9600" dirty="0" smtClean="0">
                <a:solidFill>
                  <a:srgbClr val="FF0000"/>
                </a:solidFill>
                <a:latin typeface="Bickham Script Two" pitchFamily="66" charset="0"/>
              </a:rPr>
              <a:t>Давайте, люди, </a:t>
            </a:r>
          </a:p>
          <a:p>
            <a:pPr>
              <a:buNone/>
            </a:pPr>
            <a:r>
              <a:rPr lang="ru-RU" sz="9600" dirty="0" smtClean="0">
                <a:solidFill>
                  <a:srgbClr val="FF0000"/>
                </a:solidFill>
                <a:latin typeface="Bickham Script Two" pitchFamily="66" charset="0"/>
              </a:rPr>
              <a:t>            любить    природу!</a:t>
            </a:r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79512" y="1196752"/>
            <a:ext cx="7056784" cy="460851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Источники</a:t>
            </a:r>
            <a:endParaRPr lang="ru-RU" dirty="0"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+mj-lt"/>
              </a:rPr>
              <a:t>Учебник «Окружающий мир», 3 класс, 1 ч., А.А. Плешаков – 2007 г.</a:t>
            </a:r>
          </a:p>
          <a:p>
            <a:r>
              <a:rPr lang="ru-RU" sz="2000" dirty="0" smtClean="0">
                <a:latin typeface="+mj-lt"/>
              </a:rPr>
              <a:t>Учебник «Окружающий мир», 3 класс, 1 ч., О.Т. </a:t>
            </a:r>
            <a:r>
              <a:rPr lang="ru-RU" sz="2000" dirty="0" err="1" smtClean="0">
                <a:latin typeface="+mj-lt"/>
              </a:rPr>
              <a:t>Поглазова</a:t>
            </a:r>
            <a:r>
              <a:rPr lang="ru-RU" sz="2000" dirty="0" smtClean="0">
                <a:latin typeface="+mj-lt"/>
              </a:rPr>
              <a:t> – 2003 г.</a:t>
            </a:r>
          </a:p>
          <a:p>
            <a:r>
              <a:rPr lang="ru-RU" sz="2000" dirty="0" smtClean="0">
                <a:latin typeface="+mj-lt"/>
              </a:rPr>
              <a:t>Поурочные разработки по курсу «Окружающий мир», 3 класс – 2004 г.</a:t>
            </a:r>
          </a:p>
          <a:p>
            <a:r>
              <a:rPr lang="ru-RU" sz="2000" dirty="0" smtClean="0">
                <a:latin typeface="+mj-lt"/>
              </a:rPr>
              <a:t>Документальный фильм «Вода».</a:t>
            </a:r>
          </a:p>
          <a:p>
            <a:pPr>
              <a:buNone/>
            </a:pPr>
            <a:r>
              <a:rPr lang="ru-RU" sz="2000" i="1" dirty="0" smtClean="0">
                <a:latin typeface="+mj-lt"/>
              </a:rPr>
              <a:t>Интернет-сайты:</a:t>
            </a:r>
          </a:p>
          <a:p>
            <a:r>
              <a:rPr lang="en-US" sz="2000" dirty="0" smtClean="0">
                <a:latin typeface="+mj-lt"/>
              </a:rPr>
              <a:t>dic.academic.ru</a:t>
            </a:r>
          </a:p>
          <a:p>
            <a:r>
              <a:rPr lang="en-US" sz="2000" dirty="0" smtClean="0">
                <a:latin typeface="+mj-lt"/>
              </a:rPr>
              <a:t>natalee.blog.ru</a:t>
            </a:r>
          </a:p>
          <a:p>
            <a:r>
              <a:rPr lang="en-US" sz="2000" dirty="0" smtClean="0">
                <a:latin typeface="+mj-lt"/>
              </a:rPr>
              <a:t>willy.sitecity.ru</a:t>
            </a:r>
          </a:p>
          <a:p>
            <a:r>
              <a:rPr lang="en-US" sz="2000" dirty="0" smtClean="0">
                <a:latin typeface="+mj-lt"/>
              </a:rPr>
              <a:t>files.school-collection.edu.ru</a:t>
            </a:r>
            <a:endParaRPr lang="ru-RU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nachalka.com</a:t>
            </a:r>
          </a:p>
          <a:p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Посмотрите! Такой видят космонавты Землю из космоса. Голубым цветом изображены моря, океаны, реки нашей планеты. 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071678"/>
            <a:ext cx="264320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428868"/>
            <a:ext cx="53340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071678"/>
            <a:ext cx="25003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357167"/>
            <a:ext cx="8229600" cy="857248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Много ли воды на Земле?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0_9bfe_38935a07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928803"/>
            <a:ext cx="5852583" cy="3786213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8597" y="5643579"/>
            <a:ext cx="8301039" cy="85724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6000768"/>
            <a:ext cx="8072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Вода занимает 3/4 поверхности земного шара. Вода повсюду: в воздухе, на земле, под землей. </a:t>
            </a:r>
            <a:endParaRPr lang="ru-RU" sz="2400" b="1" i="1" dirty="0"/>
          </a:p>
        </p:txBody>
      </p:sp>
      <p:pic>
        <p:nvPicPr>
          <p:cNvPr id="9" name="Рисунок 8" descr="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1" y="1196583"/>
            <a:ext cx="6024579" cy="4518434"/>
          </a:xfrm>
          <a:prstGeom prst="rect">
            <a:avLst/>
          </a:prstGeom>
        </p:spPr>
      </p:pic>
      <p:pic>
        <p:nvPicPr>
          <p:cNvPr id="10" name="Рисунок 9" descr="45414404_45331693_zh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1214423"/>
            <a:ext cx="6000791" cy="4572031"/>
          </a:xfrm>
          <a:prstGeom prst="rect">
            <a:avLst/>
          </a:prstGeom>
        </p:spPr>
      </p:pic>
      <p:pic>
        <p:nvPicPr>
          <p:cNvPr id="11" name="Рисунок 10" descr="345567_lar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3042" y="1214422"/>
            <a:ext cx="6000793" cy="45720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Снимки воды из космоса</a:t>
            </a:r>
            <a:endParaRPr lang="ru-RU" dirty="0"/>
          </a:p>
        </p:txBody>
      </p:sp>
      <p:pic>
        <p:nvPicPr>
          <p:cNvPr id="2050" name="Picture 2" descr="C:\Documents and Settings\Marat\Мои документы\Мои рисунки\i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429132"/>
            <a:ext cx="2928958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Marat\Мои документы\Мои рисунки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571612"/>
            <a:ext cx="3714776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C:\Documents and Settings\Marat\Мои документы\Мои рисунки\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500570"/>
            <a:ext cx="2786082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857488" y="3643314"/>
            <a:ext cx="35686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Озеро «Байкал»</a:t>
            </a:r>
            <a:endParaRPr lang="ru-RU" sz="2800" b="1" cap="none" spc="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6215082"/>
            <a:ext cx="31432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24500" cmpd="dbl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Гибралтарский пролив</a:t>
            </a:r>
            <a:endParaRPr lang="ru-RU" sz="2000" b="1" cap="none" spc="0" dirty="0">
              <a:ln w="24500" cmpd="dbl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72132" y="6286520"/>
            <a:ext cx="32147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4500" cmpd="dbl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Баренцево море</a:t>
            </a:r>
            <a:endParaRPr lang="ru-RU" sz="2400" b="1" cap="none" spc="0" dirty="0">
              <a:ln w="24500" cmpd="dbl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В каких произведениях не упоминается</a:t>
            </a:r>
            <a:br>
              <a:rPr lang="ru-RU" sz="3600" b="1" dirty="0" smtClean="0"/>
            </a:br>
            <a:r>
              <a:rPr lang="ru-RU" sz="3600" b="1" dirty="0" smtClean="0"/>
              <a:t> о воде?</a:t>
            </a:r>
            <a:endParaRPr lang="ru-RU" sz="36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00174"/>
            <a:ext cx="35719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643050"/>
            <a:ext cx="3071834" cy="35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285860"/>
            <a:ext cx="350046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1571612"/>
            <a:ext cx="307183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1857364"/>
            <a:ext cx="307183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1785918" y="5500702"/>
            <a:ext cx="51875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А.С.Пушкин «Сказка о рыбаке и рыбке»</a:t>
            </a:r>
            <a:endParaRPr lang="ru-RU" sz="20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57356" y="5500702"/>
            <a:ext cx="55006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В.Ф. Одоевский «Мороз Иванович»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57554" y="5929330"/>
            <a:ext cx="29407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Г.Тукай «Водяная»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572140"/>
            <a:ext cx="57815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А.С.Пушкин «Сказка о царе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Салтане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»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6000768"/>
            <a:ext cx="73238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В.Одоевский «Дедушка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Мазай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и зайцы»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8" grpId="0"/>
      <p:bldP spid="18" grpId="1"/>
      <p:bldP spid="20" grpId="0"/>
      <p:bldP spid="20" grpId="1"/>
      <p:bldP spid="21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Вода в природе бывает в трёх состояниях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410" y="1423961"/>
            <a:ext cx="2367144" cy="1719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62474"/>
            <a:ext cx="2248778" cy="1509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890828"/>
            <a:ext cx="2248778" cy="1671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28736"/>
            <a:ext cx="2248778" cy="1462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0699" y="4562474"/>
            <a:ext cx="2367714" cy="1509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3143247"/>
            <a:ext cx="2367714" cy="1419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1500174"/>
            <a:ext cx="2520279" cy="1643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7" y="3152770"/>
            <a:ext cx="2520278" cy="1409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8" y="4562474"/>
            <a:ext cx="2520276" cy="1509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2844" y="6072206"/>
            <a:ext cx="25404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твёрдом</a:t>
            </a:r>
            <a:endParaRPr lang="ru-RU" sz="3200" b="1" cap="none" spc="300" dirty="0">
              <a:ln w="11430" cmpd="sng">
                <a:solidFill>
                  <a:srgbClr val="0070C0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30108" y="6072206"/>
            <a:ext cx="20311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жидком</a:t>
            </a:r>
            <a:endParaRPr lang="ru-RU" sz="3200" b="1" cap="none" spc="300" dirty="0">
              <a:ln w="11430" cmpd="sng">
                <a:solidFill>
                  <a:srgbClr val="00B0F0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57818" y="6072206"/>
            <a:ext cx="37861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газообразном</a:t>
            </a:r>
            <a:endParaRPr lang="ru-RU" sz="3200" b="1" cap="none" spc="300" dirty="0">
              <a:ln w="11430" cmpd="sng">
                <a:solidFill>
                  <a:srgbClr val="00B0F0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2657"/>
            <a:ext cx="1658144" cy="72007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ЧТО  ЭТО?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3384376" cy="46085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пешеход, а идёт.</a:t>
            </a:r>
          </a:p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Мокнут люди у ворот.</a:t>
            </a:r>
          </a:p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Ловит дворник его в кадку.</a:t>
            </a:r>
          </a:p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Очень трудная загадка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sz="18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266" b="12266"/>
          <a:stretch>
            <a:fillRect/>
          </a:stretch>
        </p:blipFill>
        <p:spPr bwMode="auto">
          <a:xfrm rot="420000">
            <a:off x="4146309" y="1247453"/>
            <a:ext cx="4617720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9"/>
            <a:ext cx="1512168" cy="5040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ЧТО ЭТО?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908720"/>
            <a:ext cx="3744416" cy="511256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На дворе переполох:</a:t>
            </a:r>
          </a:p>
          <a:p>
            <a:r>
              <a:rPr lang="ru-RU" sz="3600" b="1" dirty="0" smtClean="0"/>
              <a:t>С неба сыплется горох.</a:t>
            </a:r>
          </a:p>
          <a:p>
            <a:r>
              <a:rPr lang="ru-RU" sz="3600" b="1" dirty="0" smtClean="0"/>
              <a:t>Съела шесть горошин Нина,</a:t>
            </a:r>
          </a:p>
          <a:p>
            <a:r>
              <a:rPr lang="ru-RU" sz="3600" b="1" dirty="0" smtClean="0"/>
              <a:t>У неё теперь ангина.</a:t>
            </a:r>
            <a:endParaRPr lang="ru-RU" sz="3600" b="1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746" r="5746"/>
          <a:stretch>
            <a:fillRect/>
          </a:stretch>
        </p:blipFill>
        <p:spPr bwMode="auto">
          <a:xfrm rot="420000">
            <a:off x="4303900" y="1679502"/>
            <a:ext cx="4617720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Words>531</Words>
  <Application>Microsoft Office PowerPoint</Application>
  <PresentationFormat>Экран (4:3)</PresentationFormat>
  <Paragraphs>112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Презентация PowerPoint</vt:lpstr>
      <vt:lpstr>Тема  урока:</vt:lpstr>
      <vt:lpstr>Посмотрите! Такой видят космонавты Землю из космоса. Голубым цветом изображены моря, океаны, реки нашей планеты. </vt:lpstr>
      <vt:lpstr>Много ли воды на Земле?</vt:lpstr>
      <vt:lpstr>Снимки воды из космоса</vt:lpstr>
      <vt:lpstr>В каких произведениях не упоминается  о воде?</vt:lpstr>
      <vt:lpstr>Вода в природе бывает в трёх состояниях</vt:lpstr>
      <vt:lpstr>ЧТО  ЭТО?</vt:lpstr>
      <vt:lpstr>ЧТО ЭТО?</vt:lpstr>
      <vt:lpstr>ЧТО  ЭТО?</vt:lpstr>
      <vt:lpstr>Отгадайте загадку</vt:lpstr>
      <vt:lpstr>Отгадайте загадку</vt:lpstr>
      <vt:lpstr>Отгадайте загадку</vt:lpstr>
      <vt:lpstr>Презентация PowerPoint</vt:lpstr>
      <vt:lpstr>Вода и жизнь</vt:lpstr>
      <vt:lpstr>Вода входит в состав любого живого организма.</vt:lpstr>
      <vt:lpstr>Вода нужна всем…</vt:lpstr>
      <vt:lpstr>Свойства воды:</vt:lpstr>
      <vt:lpstr>Физкультминутка</vt:lpstr>
      <vt:lpstr>Круговорот воды в природе</vt:lpstr>
      <vt:lpstr>Берегите воду!</vt:lpstr>
      <vt:lpstr>Районы земли где практически нет воды.</vt:lpstr>
      <vt:lpstr>Давайте, люди,              любить    природу! </vt:lpstr>
      <vt:lpstr>Источники</vt:lpstr>
    </vt:vector>
  </TitlesOfParts>
  <Company>BEST_XP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Светлана Викторовна</cp:lastModifiedBy>
  <cp:revision>96</cp:revision>
  <dcterms:created xsi:type="dcterms:W3CDTF">2009-08-19T08:01:09Z</dcterms:created>
  <dcterms:modified xsi:type="dcterms:W3CDTF">2013-02-18T11:29:47Z</dcterms:modified>
</cp:coreProperties>
</file>