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9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147" autoAdjust="0"/>
  </p:normalViewPr>
  <p:slideViewPr>
    <p:cSldViewPr snapToGrid="0">
      <p:cViewPr varScale="1">
        <p:scale>
          <a:sx n="37" d="100"/>
          <a:sy n="37" d="100"/>
        </p:scale>
        <p:origin x="58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957AA11-FEEF-4835-88D1-8F23C6FF777F}" type="datetimeFigureOut">
              <a:rPr lang="ru-RU" smtClean="0"/>
              <a:t>23.04.2015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25C4E5D-C17F-4609-9D67-06A7394E83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2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AA11-FEEF-4835-88D1-8F23C6FF777F}" type="datetimeFigureOut">
              <a:rPr lang="ru-RU" smtClean="0"/>
              <a:t>23.04.2015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E5D-C17F-4609-9D67-06A7394E83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5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AA11-FEEF-4835-88D1-8F23C6FF777F}" type="datetimeFigureOut">
              <a:rPr lang="ru-RU" smtClean="0"/>
              <a:t>23.04.2015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E5D-C17F-4609-9D67-06A7394E83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394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AA11-FEEF-4835-88D1-8F23C6FF777F}" type="datetimeFigureOut">
              <a:rPr lang="ru-RU" smtClean="0"/>
              <a:t>23.04.2015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E5D-C17F-4609-9D67-06A7394E83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245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AA11-FEEF-4835-88D1-8F23C6FF777F}" type="datetimeFigureOut">
              <a:rPr lang="ru-RU" smtClean="0"/>
              <a:t>23.04.2015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E5D-C17F-4609-9D67-06A7394E83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246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AA11-FEEF-4835-88D1-8F23C6FF777F}" type="datetimeFigureOut">
              <a:rPr lang="ru-RU" smtClean="0"/>
              <a:t>23.04.2015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E5D-C17F-4609-9D67-06A7394E83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000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AA11-FEEF-4835-88D1-8F23C6FF777F}" type="datetimeFigureOut">
              <a:rPr lang="ru-RU" smtClean="0"/>
              <a:t>23.04.2015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E5D-C17F-4609-9D67-06A7394E83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02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957AA11-FEEF-4835-88D1-8F23C6FF777F}" type="datetimeFigureOut">
              <a:rPr lang="ru-RU" smtClean="0"/>
              <a:t>23.04.2015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E5D-C17F-4609-9D67-06A7394E83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210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957AA11-FEEF-4835-88D1-8F23C6FF777F}" type="datetimeFigureOut">
              <a:rPr lang="ru-RU" smtClean="0"/>
              <a:t>23.04.2015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E5D-C17F-4609-9D67-06A7394E83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AA11-FEEF-4835-88D1-8F23C6FF777F}" type="datetimeFigureOut">
              <a:rPr lang="ru-RU" smtClean="0"/>
              <a:t>23.04.2015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E5D-C17F-4609-9D67-06A7394E83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98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AA11-FEEF-4835-88D1-8F23C6FF777F}" type="datetimeFigureOut">
              <a:rPr lang="ru-RU" smtClean="0"/>
              <a:t>23.04.2015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E5D-C17F-4609-9D67-06A7394E83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5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AA11-FEEF-4835-88D1-8F23C6FF777F}" type="datetimeFigureOut">
              <a:rPr lang="ru-RU" smtClean="0"/>
              <a:t>23.04.2015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E5D-C17F-4609-9D67-06A7394E83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0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AA11-FEEF-4835-88D1-8F23C6FF777F}" type="datetimeFigureOut">
              <a:rPr lang="ru-RU" smtClean="0"/>
              <a:t>23.04.2015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E5D-C17F-4609-9D67-06A7394E83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902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AA11-FEEF-4835-88D1-8F23C6FF777F}" type="datetimeFigureOut">
              <a:rPr lang="ru-RU" smtClean="0"/>
              <a:t>23.04.2015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E5D-C17F-4609-9D67-06A7394E83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95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AA11-FEEF-4835-88D1-8F23C6FF777F}" type="datetimeFigureOut">
              <a:rPr lang="ru-RU" smtClean="0"/>
              <a:t>23.04.2015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E5D-C17F-4609-9D67-06A7394E83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170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AA11-FEEF-4835-88D1-8F23C6FF777F}" type="datetimeFigureOut">
              <a:rPr lang="ru-RU" smtClean="0"/>
              <a:t>23.04.2015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E5D-C17F-4609-9D67-06A7394E83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32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AA11-FEEF-4835-88D1-8F23C6FF777F}" type="datetimeFigureOut">
              <a:rPr lang="ru-RU" smtClean="0"/>
              <a:t>23.04.2015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4E5D-C17F-4609-9D67-06A7394E83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44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957AA11-FEEF-4835-88D1-8F23C6FF777F}" type="datetimeFigureOut">
              <a:rPr lang="ru-RU" smtClean="0"/>
              <a:t>23.04.2015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25C4E5D-C17F-4609-9D67-06A7394E83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20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9611" y="1275274"/>
            <a:ext cx="8825658" cy="26776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МЕЖНАЦИОНАЛЬНЫЕ </a:t>
            </a:r>
            <a:br>
              <a:rPr lang="ru-RU" dirty="0" smtClean="0"/>
            </a:br>
            <a:r>
              <a:rPr lang="ru-RU" dirty="0" smtClean="0"/>
              <a:t>КОРПОРАЦИИ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9966" y="4297695"/>
            <a:ext cx="8825658" cy="861420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</a:rPr>
              <a:t> Создание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342900" indent="-342900"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</a:rPr>
              <a:t>Последствия </a:t>
            </a:r>
            <a:r>
              <a:rPr lang="ru-RU" sz="2400" b="1" dirty="0" smtClean="0">
                <a:solidFill>
                  <a:schemeClr val="bg1"/>
                </a:solidFill>
              </a:rPr>
              <a:t>деятельности МНК</a:t>
            </a:r>
          </a:p>
          <a:p>
            <a:pPr marL="342900" indent="-342900">
              <a:buClr>
                <a:schemeClr val="bg1"/>
              </a:buClr>
              <a:buSzPct val="100000"/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</a:rPr>
              <a:t> Примеры </a:t>
            </a:r>
            <a:r>
              <a:rPr lang="ru-RU" sz="2400" b="1" dirty="0" smtClean="0">
                <a:solidFill>
                  <a:schemeClr val="bg1"/>
                </a:solidFill>
              </a:rPr>
              <a:t>МНК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Иностранные МНК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5391" y="2423392"/>
            <a:ext cx="8825659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Нестле                                    Макдоналдс</a:t>
            </a:r>
            <a:endParaRPr lang="ru-RU" sz="3200" b="1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7496511" y="3635277"/>
            <a:ext cx="2894734" cy="220441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59229" t="63589" r="-492" b="-4901"/>
          <a:stretch/>
        </p:blipFill>
        <p:spPr>
          <a:xfrm>
            <a:off x="1036421" y="3391630"/>
            <a:ext cx="3649530" cy="26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081" y="2395682"/>
            <a:ext cx="10385882" cy="4254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Прямые иностранные инвестиции – вложение капитала в производство за рубежом, для достижения целей: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Снижение издержек производства;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Расширение рынков сбыта.</a:t>
            </a:r>
          </a:p>
          <a:p>
            <a:pPr marL="0" indent="0">
              <a:buNone/>
            </a:pPr>
            <a:r>
              <a:rPr lang="ru-RU" sz="2400" b="1" dirty="0" smtClean="0"/>
              <a:t>Так образуются МНК.</a:t>
            </a:r>
          </a:p>
          <a:p>
            <a:pPr marL="0" indent="0">
              <a:buNone/>
            </a:pPr>
            <a:r>
              <a:rPr lang="ru-RU" sz="2400" dirty="0" smtClean="0"/>
              <a:t>Деятельность МНК имеет положительные и отрицательные стороны.</a:t>
            </a:r>
          </a:p>
          <a:p>
            <a:pPr marL="0" indent="0">
              <a:buNone/>
            </a:pPr>
            <a:r>
              <a:rPr lang="ru-RU" sz="2400" dirty="0" smtClean="0"/>
              <a:t>Какие стороны важнее, решать должно </a:t>
            </a:r>
            <a:r>
              <a:rPr lang="ru-RU" sz="2400" b="1" i="1" dirty="0" smtClean="0"/>
              <a:t>ПРАВИТЕЛЬСТВО </a:t>
            </a:r>
            <a:r>
              <a:rPr lang="ru-RU" sz="2400" dirty="0" smtClean="0"/>
              <a:t>каждой страны.</a:t>
            </a:r>
          </a:p>
        </p:txBody>
      </p:sp>
    </p:spTree>
    <p:extLst>
      <p:ext uri="{BB962C8B-B14F-4D97-AF65-F5344CB8AC3E}">
        <p14:creationId xmlns:p14="http://schemas.microsoft.com/office/powerpoint/2010/main" val="48567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564" y="835123"/>
            <a:ext cx="10529455" cy="7069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Выберите </a:t>
            </a:r>
            <a:r>
              <a:rPr lang="ru-RU" dirty="0" smtClean="0"/>
              <a:t>четыре фактора для переноса производства </a:t>
            </a:r>
            <a:r>
              <a:rPr lang="ru-RU" dirty="0" smtClean="0"/>
              <a:t>за рубеж: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672" y="2333335"/>
            <a:ext cx="10972801" cy="373495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Сильная конкуренция внутри страны;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Политическая стабильность;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Выход  на новый рынок сбыта;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Близость к источникам сырья;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Льготное налогообложение;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Дешевизна факторов производства;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Наличие за рубежом квалифицированных работников;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/>
              <a:t>Экономический спад внутри страны</a:t>
            </a:r>
            <a:r>
              <a:rPr lang="ru-RU" sz="2400" b="1" dirty="0" smtClean="0"/>
              <a:t>;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3546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Главные факторы для решения о переносе производства за рубеж: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Сильная конкуренция внутри страны;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Выход на новый рынок сбыта;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Льготное налогообложение;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/>
              <a:t>Дешевизна факторов производства.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546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Факторы производства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6000" b="1" i="1" dirty="0" smtClean="0">
                <a:latin typeface="Calibri" panose="020F0502020204030204" pitchFamily="34" charset="0"/>
              </a:rPr>
              <a:t>Земля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6000" b="1" i="1" dirty="0" smtClean="0">
                <a:latin typeface="Calibri" panose="020F0502020204030204" pitchFamily="34" charset="0"/>
              </a:rPr>
              <a:t>Труд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6000" b="1" i="1" dirty="0" smtClean="0">
                <a:latin typeface="Calibri" panose="020F0502020204030204" pitchFamily="34" charset="0"/>
              </a:rPr>
              <a:t>Капитал	</a:t>
            </a:r>
            <a:endParaRPr lang="ru-RU" sz="60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42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Капитал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455" y="2498569"/>
            <a:ext cx="8825659" cy="34163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Портфельные инвестиции</a:t>
            </a:r>
          </a:p>
          <a:p>
            <a:pPr marL="0" indent="0">
              <a:buNone/>
            </a:pPr>
            <a:r>
              <a:rPr lang="ru-RU" sz="2800" dirty="0" smtClean="0"/>
              <a:t>Покупка ценных бумаг данной страны (акций, облигаций) зарубежными покупателями.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sz="2800" b="1" dirty="0" smtClean="0"/>
              <a:t>Цель:</a:t>
            </a:r>
            <a:r>
              <a:rPr lang="ru-RU" sz="2800" dirty="0" smtClean="0"/>
              <a:t> получить доход в виде дивидендов и роста курсовой стоимости акций.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8514413" y="3477718"/>
            <a:ext cx="2977499" cy="243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3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4209" t="5510" r="2420" b="6325"/>
          <a:stretch/>
        </p:blipFill>
        <p:spPr>
          <a:xfrm>
            <a:off x="479685" y="187377"/>
            <a:ext cx="3657601" cy="1319135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4592" t="8753" r="3950" b="11464"/>
          <a:stretch/>
        </p:blipFill>
        <p:spPr>
          <a:xfrm>
            <a:off x="5621312" y="2818151"/>
            <a:ext cx="3207895" cy="111302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 rotWithShape="1">
          <a:blip r:embed="rId4"/>
          <a:srcRect l="3690" t="8701" r="3176" b="9421"/>
          <a:stretch/>
        </p:blipFill>
        <p:spPr>
          <a:xfrm>
            <a:off x="479686" y="2630774"/>
            <a:ext cx="3657600" cy="1274164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5"/>
          <a:srcRect l="3680" t="7638" r="2742" b="11904"/>
          <a:stretch/>
        </p:blipFill>
        <p:spPr>
          <a:xfrm>
            <a:off x="2998031" y="4976735"/>
            <a:ext cx="3327817" cy="118422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6"/>
          <a:srcRect l="1538" t="13534" r="2790" b="9167"/>
          <a:stretch/>
        </p:blipFill>
        <p:spPr>
          <a:xfrm>
            <a:off x="5621312" y="820711"/>
            <a:ext cx="3477718" cy="116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2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Капитал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742" y="2423618"/>
            <a:ext cx="11632367" cy="34163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Прямые иностранные инвестиции </a:t>
            </a:r>
            <a:r>
              <a:rPr lang="ru-RU" sz="2800" dirty="0" smtClean="0"/>
              <a:t>– покупка или создание фабрики за границей. </a:t>
            </a:r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Цель: </a:t>
            </a:r>
            <a:r>
              <a:rPr lang="ru-RU" sz="2800" dirty="0" smtClean="0"/>
              <a:t>произвести на фабрике продукт, а затем продать его не только в той стране, где находится фабрика, но и всюду, где это выгодно.</a:t>
            </a:r>
          </a:p>
          <a:p>
            <a:pPr marL="0" indent="0">
              <a:buNone/>
            </a:pPr>
            <a:r>
              <a:rPr lang="ru-RU" sz="2800" b="1" dirty="0" smtClean="0"/>
              <a:t>МНК</a:t>
            </a:r>
            <a:r>
              <a:rPr lang="ru-RU" sz="2800" dirty="0" smtClean="0"/>
              <a:t> -  крупная корпорация, осуществляющая прямые инвестиции в различные страны мира.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4938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7627" y="839955"/>
            <a:ext cx="8761413" cy="706964"/>
          </a:xfrm>
        </p:spPr>
        <p:txBody>
          <a:bodyPr/>
          <a:lstStyle/>
          <a:p>
            <a:r>
              <a:rPr lang="ru-RU" dirty="0" smtClean="0"/>
              <a:t>Выгоды прямых инвестиций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692" y="2344822"/>
            <a:ext cx="11722308" cy="39889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000" b="1" dirty="0" smtClean="0"/>
              <a:t>Развитые страны – развивающиеся страны:</a:t>
            </a:r>
          </a:p>
          <a:p>
            <a:pPr marL="0" indent="0">
              <a:buNone/>
            </a:pPr>
            <a:r>
              <a:rPr lang="ru-RU" sz="4000" dirty="0" smtClean="0"/>
              <a:t>США, Япония, Великобритания, Франция, Бельгия, Швейцария.</a:t>
            </a:r>
          </a:p>
          <a:p>
            <a:pPr marL="0" indent="0">
              <a:buNone/>
            </a:pPr>
            <a:endParaRPr lang="ru-RU" sz="4000" dirty="0"/>
          </a:p>
          <a:p>
            <a:r>
              <a:rPr lang="ru-RU" sz="4000" i="1" dirty="0" smtClean="0"/>
              <a:t>Дешевый труд</a:t>
            </a:r>
          </a:p>
          <a:p>
            <a:r>
              <a:rPr lang="ru-RU" sz="4000" i="1" dirty="0" smtClean="0"/>
              <a:t>Доступ к сырью</a:t>
            </a:r>
          </a:p>
          <a:p>
            <a:r>
              <a:rPr lang="ru-RU" sz="4000" i="1" dirty="0" smtClean="0"/>
              <a:t>Власти страны предоставляют налоговые льготы</a:t>
            </a:r>
          </a:p>
          <a:p>
            <a:r>
              <a:rPr lang="ru-RU" sz="4000" i="1" dirty="0" smtClean="0"/>
              <a:t>Расширение рынков сбыта.</a:t>
            </a:r>
          </a:p>
          <a:p>
            <a:endParaRPr lang="ru-RU" sz="40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9692" y="2344822"/>
            <a:ext cx="11722308" cy="319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Развивающиеся страны – развитые страны:</a:t>
            </a:r>
          </a:p>
          <a:p>
            <a:pPr lvl="0" defTabSz="45720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Гонконг, Китай, Россия.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8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Развитая инфраструктура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8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Стабильность и прозрачность законов, защищающих инвесторов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B31166"/>
              </a:buClr>
              <a:buSzPct val="80000"/>
              <a:buFont typeface="Wingdings 3" charset="2"/>
              <a:buChar char=""/>
            </a:pPr>
            <a:r>
              <a:rPr lang="ru-RU" sz="28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Расширение рынков сбыта.</a:t>
            </a:r>
          </a:p>
        </p:txBody>
      </p:sp>
    </p:spTree>
    <p:extLst>
      <p:ext uri="{BB962C8B-B14F-4D97-AF65-F5344CB8AC3E}">
        <p14:creationId xmlns:p14="http://schemas.microsoft.com/office/powerpoint/2010/main" val="87908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Положительные аспекты деятельности МНК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7862" y="2303956"/>
            <a:ext cx="11824138" cy="3416300"/>
          </a:xfrm>
        </p:spPr>
        <p:txBody>
          <a:bodyPr>
            <a:noAutofit/>
          </a:bodyPr>
          <a:lstStyle/>
          <a:p>
            <a:pPr marL="4320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Ввоз капитала, оборудования, технологий для развития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промышленности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320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новых рабочих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мест.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320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Более высокая заработная плата.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320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Насыщение рынка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товарами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услугами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320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Плательщики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налогов в принимающей стране.</a:t>
            </a:r>
          </a:p>
          <a:p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5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510" y="876686"/>
            <a:ext cx="10155381" cy="706964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Отрицательные </a:t>
            </a:r>
            <a:r>
              <a:rPr lang="ru-RU" sz="5400" dirty="0">
                <a:solidFill>
                  <a:schemeClr val="bg1"/>
                </a:solidFill>
              </a:rPr>
              <a:t>аспекты деятельности МНК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954" y="2234813"/>
            <a:ext cx="11037046" cy="4436150"/>
          </a:xfrm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/>
              <a:t>М</a:t>
            </a:r>
            <a:r>
              <a:rPr lang="ru-RU" sz="2400" b="1" dirty="0" smtClean="0"/>
              <a:t>НК</a:t>
            </a:r>
            <a:r>
              <a:rPr lang="ru-RU" sz="2400" dirty="0" smtClean="0"/>
              <a:t> подавляют своей мощью национальные фирмы;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/>
              <a:t>М</a:t>
            </a:r>
            <a:r>
              <a:rPr lang="ru-RU" sz="2400" b="1" dirty="0" smtClean="0"/>
              <a:t>НК</a:t>
            </a:r>
            <a:r>
              <a:rPr lang="ru-RU" sz="2400" dirty="0" smtClean="0"/>
              <a:t> устанавливают монопольно высокие цены на свою продукцию;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/>
              <a:t>М</a:t>
            </a:r>
            <a:r>
              <a:rPr lang="ru-RU" sz="2400" b="1" dirty="0" smtClean="0"/>
              <a:t>НК</a:t>
            </a:r>
            <a:r>
              <a:rPr lang="ru-RU" sz="2400" dirty="0" smtClean="0"/>
              <a:t> вывозят «грязные» технологии в принимающую страну </a:t>
            </a:r>
            <a:r>
              <a:rPr lang="ru-RU" sz="2400" b="1" i="1" dirty="0" smtClean="0"/>
              <a:t>(загрязняют окружающую среду);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ru-RU" sz="2400" dirty="0" smtClean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400" b="1" dirty="0" smtClean="0"/>
              <a:t>МНК</a:t>
            </a:r>
            <a:r>
              <a:rPr lang="ru-RU" sz="2400" dirty="0" smtClean="0"/>
              <a:t> оказывают влияние на экономику и политику</a:t>
            </a:r>
            <a:r>
              <a:rPr lang="ru-RU" sz="2400" dirty="0"/>
              <a:t> </a:t>
            </a:r>
            <a:r>
              <a:rPr lang="ru-RU" sz="2400" dirty="0" smtClean="0"/>
              <a:t>принимающей страны.	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33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Российские МНК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35" y="2265559"/>
            <a:ext cx="8825659" cy="4481605"/>
          </a:xfrm>
        </p:spPr>
        <p:txBody>
          <a:bodyPr>
            <a:normAutofit fontScale="77500" lnSpcReduction="20000"/>
          </a:bodyPr>
          <a:lstStyle/>
          <a:p>
            <a:r>
              <a:rPr lang="ru-RU" sz="3200" b="1" dirty="0" smtClean="0"/>
              <a:t>Газпром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Лукойл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Ингосстрах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r>
              <a:rPr lang="ru-RU" sz="3200" b="1" dirty="0" smtClean="0"/>
              <a:t>Аэрофлот</a:t>
            </a:r>
            <a:endParaRPr lang="ru-RU" sz="3200" b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4209" t="5510" r="2420" b="6325"/>
          <a:stretch/>
        </p:blipFill>
        <p:spPr>
          <a:xfrm>
            <a:off x="2743201" y="2643303"/>
            <a:ext cx="4821381" cy="162756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4592" t="8753" r="3950" b="11464"/>
          <a:stretch/>
        </p:blipFill>
        <p:spPr>
          <a:xfrm>
            <a:off x="7564582" y="2935102"/>
            <a:ext cx="3732209" cy="148709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3484754" y="4292311"/>
            <a:ext cx="3858155" cy="256568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l="1538" t="13534" r="2790" b="9167"/>
          <a:stretch/>
        </p:blipFill>
        <p:spPr>
          <a:xfrm>
            <a:off x="7342909" y="4563336"/>
            <a:ext cx="4360775" cy="166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7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424</TotalTime>
  <Words>367</Words>
  <Application>Microsoft Office PowerPoint</Application>
  <PresentationFormat>Широкоэкранный</PresentationFormat>
  <Paragraphs>81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Wingdings 3</vt:lpstr>
      <vt:lpstr>Ион (конференц-зал)</vt:lpstr>
      <vt:lpstr>МЕЖНАЦИОНАЛЬНЫЕ  КОРПОРАЦИИ</vt:lpstr>
      <vt:lpstr>Факторы производства </vt:lpstr>
      <vt:lpstr>Капитал</vt:lpstr>
      <vt:lpstr>Презентация PowerPoint</vt:lpstr>
      <vt:lpstr>Капитал</vt:lpstr>
      <vt:lpstr>Выгоды прямых инвестиций</vt:lpstr>
      <vt:lpstr>Положительные аспекты деятельности МНК</vt:lpstr>
      <vt:lpstr>Отрицательные аспекты деятельности МНК</vt:lpstr>
      <vt:lpstr>Российские МНК</vt:lpstr>
      <vt:lpstr>Иностранные МНК</vt:lpstr>
      <vt:lpstr>Вывод</vt:lpstr>
      <vt:lpstr>Выберите четыре фактора для переноса производства за рубеж:</vt:lpstr>
      <vt:lpstr>Главные факторы для решения о переносе производства за рубеж:</vt:lpstr>
    </vt:vector>
  </TitlesOfParts>
  <Company>DNS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МЕЖНАЦИОНАЛЬНЫЕ  КОРПОРАЦИИ</dc:title>
  <dc:creator>Лариса</dc:creator>
  <cp:lastModifiedBy>Лариса</cp:lastModifiedBy>
  <cp:revision>32</cp:revision>
  <dcterms:created xsi:type="dcterms:W3CDTF">2015-04-19T07:19:21Z</dcterms:created>
  <dcterms:modified xsi:type="dcterms:W3CDTF">2015-04-23T09:20:11Z</dcterms:modified>
</cp:coreProperties>
</file>